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81" r:id="rId3"/>
    <p:sldId id="279" r:id="rId4"/>
    <p:sldId id="265" r:id="rId5"/>
    <p:sldId id="275" r:id="rId6"/>
    <p:sldId id="276" r:id="rId7"/>
    <p:sldId id="257" r:id="rId8"/>
    <p:sldId id="282" r:id="rId9"/>
    <p:sldId id="290" r:id="rId10"/>
    <p:sldId id="288" r:id="rId11"/>
    <p:sldId id="289" r:id="rId12"/>
    <p:sldId id="283" r:id="rId13"/>
    <p:sldId id="284" r:id="rId14"/>
    <p:sldId id="297" r:id="rId15"/>
    <p:sldId id="298" r:id="rId16"/>
    <p:sldId id="292" r:id="rId17"/>
    <p:sldId id="295" r:id="rId18"/>
    <p:sldId id="291" r:id="rId19"/>
    <p:sldId id="271" r:id="rId20"/>
    <p:sldId id="272" r:id="rId21"/>
    <p:sldId id="296" r:id="rId22"/>
    <p:sldId id="274" r:id="rId23"/>
    <p:sldId id="273" r:id="rId24"/>
    <p:sldId id="267" r:id="rId25"/>
    <p:sldId id="293" r:id="rId26"/>
    <p:sldId id="294" r:id="rId27"/>
    <p:sldId id="299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1C4"/>
    <a:srgbClr val="00A1DA"/>
    <a:srgbClr val="66FF33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2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B1D01-C17C-4CAA-A647-425A993A1E4F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7E7E-067F-4F9D-8447-E4493BE6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7E7E-067F-4F9D-8447-E4493BE6D28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7E7E-067F-4F9D-8447-E4493BE6D28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7E7E-067F-4F9D-8447-E4493BE6D28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-in.org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-in.org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7900" y="2819400"/>
            <a:ext cx="4572000" cy="27432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Fawad S. Niazi</a:t>
            </a:r>
          </a:p>
          <a:p>
            <a:pPr lvl="0"/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0"/>
            <a:r>
              <a:rPr lang="en-US" sz="1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Geosystems</a:t>
            </a: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Engineering Division</a:t>
            </a:r>
          </a:p>
          <a:p>
            <a:pPr lvl="0"/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Civil &amp; Environmental Engineering</a:t>
            </a:r>
          </a:p>
          <a:p>
            <a:pPr lvl="0"/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Georgia Institute of Technology</a:t>
            </a:r>
          </a:p>
          <a:p>
            <a:pPr lvl="0"/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April 27, 2010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7800" y="457200"/>
            <a:ext cx="8763000" cy="167640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ts val="5000"/>
              </a:lnSpc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Spatial Variability of CPT Data </a:t>
            </a:r>
          </a:p>
          <a:p>
            <a:pPr algn="ctr">
              <a:lnSpc>
                <a:spcPts val="5000"/>
              </a:lnSpc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and Soil Parameters at NGES, Texas A&amp;M</a:t>
            </a:r>
          </a:p>
        </p:txBody>
      </p:sp>
      <p:pic>
        <p:nvPicPr>
          <p:cNvPr id="86" name="Picture 85" descr="seism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288" y="2604448"/>
            <a:ext cx="2411512" cy="3643952"/>
          </a:xfrm>
          <a:prstGeom prst="rect">
            <a:avLst/>
          </a:prstGeom>
          <a:ln w="22225">
            <a:solidFill>
              <a:srgbClr val="00B0F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6245423"/>
            <a:ext cx="2825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hlinkClick r:id="rId3"/>
              </a:rPr>
              <a:t>www.clu-in.org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782254" y="6245423"/>
            <a:ext cx="1675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CC"/>
                </a:solidFill>
              </a:rPr>
              <a:t>Niazi</a:t>
            </a:r>
            <a:r>
              <a:rPr lang="en-US" sz="1400" dirty="0" smtClean="0">
                <a:solidFill>
                  <a:srgbClr val="0000CC"/>
                </a:solidFill>
              </a:rPr>
              <a:t> et al. 2010</a:t>
            </a:r>
            <a:endParaRPr lang="en-US" sz="11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978" t="2244" r="49495" b="3205"/>
          <a:stretch>
            <a:fillRect/>
          </a:stretch>
        </p:blipFill>
        <p:spPr bwMode="auto">
          <a:xfrm>
            <a:off x="6337300" y="2590800"/>
            <a:ext cx="2476500" cy="3632200"/>
          </a:xfrm>
          <a:prstGeom prst="rect">
            <a:avLst/>
          </a:prstGeom>
          <a:noFill/>
          <a:ln w="222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Horizontal Variability of Sleeve Friction Profiles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" y="736334"/>
            <a:ext cx="7953801" cy="6096266"/>
            <a:chOff x="746866" y="736334"/>
            <a:chExt cx="7953801" cy="6096266"/>
          </a:xfrm>
        </p:grpSpPr>
        <p:pic>
          <p:nvPicPr>
            <p:cNvPr id="3074" name="Picture 2" descr="C:\Users\Fawad\Documents\My Computer\Geotechnical Engineering\Georgia Tech\EAS 4480\Project\Data Analysis\Clay\Sleeve Friction\Figures Hor\Mean and standard dev Horizontal fs.e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6866" y="736600"/>
              <a:ext cx="3202834" cy="6096000"/>
            </a:xfrm>
            <a:prstGeom prst="rect">
              <a:avLst/>
            </a:prstGeom>
            <a:noFill/>
          </p:spPr>
        </p:pic>
        <p:pic>
          <p:nvPicPr>
            <p:cNvPr id="3075" name="Picture 3" descr="C:\Users\Fawad\Documents\My Computer\Geotechnical Engineering\Georgia Tech\EAS 4480\Project\Data Analysis\Clay\Sleeve Friction\Figures Hor\Moment Statistics Horizontal Variability fs.e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2075" y="736334"/>
              <a:ext cx="4772025" cy="605816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997700" y="5895201"/>
              <a:ext cx="170296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Critical </a:t>
              </a:r>
              <a:r>
                <a:rPr lang="en-US" sz="1200" dirty="0" smtClean="0"/>
                <a:t>χ2 </a:t>
              </a:r>
              <a:r>
                <a:rPr lang="en-US" sz="1200" b="1" dirty="0" smtClean="0"/>
                <a:t>Value = 11.08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9700" y="850900"/>
            <a:ext cx="8899358" cy="5930900"/>
            <a:chOff x="139700" y="850900"/>
            <a:chExt cx="8899358" cy="5930900"/>
          </a:xfrm>
        </p:grpSpPr>
        <p:pic>
          <p:nvPicPr>
            <p:cNvPr id="4098" name="Picture 2" descr="C:\Users\Fawad\Documents\My Computer\Geotechnical Engineering\Georgia Tech\EAS 4480\Project\Data Analysis\Clay\Sleeve Friction\Figures Ver\Mean and standard dev Vert fs.emf"/>
            <p:cNvPicPr>
              <a:picLocks noChangeAspect="1" noChangeArrowheads="1"/>
            </p:cNvPicPr>
            <p:nvPr/>
          </p:nvPicPr>
          <p:blipFill>
            <a:blip r:embed="rId2" cstate="print"/>
            <a:srcRect t="2239" r="1807" b="2239"/>
            <a:stretch>
              <a:fillRect/>
            </a:stretch>
          </p:blipFill>
          <p:spPr bwMode="auto">
            <a:xfrm>
              <a:off x="139700" y="850900"/>
              <a:ext cx="8839200" cy="2135757"/>
            </a:xfrm>
            <a:prstGeom prst="rect">
              <a:avLst/>
            </a:prstGeom>
            <a:noFill/>
          </p:spPr>
        </p:pic>
        <p:pic>
          <p:nvPicPr>
            <p:cNvPr id="4099" name="Picture 3" descr="C:\Users\Fawad\Documents\My Computer\Geotechnical Engineering\Georgia Tech\EAS 4480\Project\Data Analysis\Clay\Sleeve Friction\Figures Ver\Moment Statistics Vert Variability fs.emf"/>
            <p:cNvPicPr>
              <a:picLocks noChangeAspect="1" noChangeArrowheads="1"/>
            </p:cNvPicPr>
            <p:nvPr/>
          </p:nvPicPr>
          <p:blipFill>
            <a:blip r:embed="rId3" cstate="print"/>
            <a:srcRect l="1111" r="1111" b="1724"/>
            <a:stretch>
              <a:fillRect/>
            </a:stretch>
          </p:blipFill>
          <p:spPr bwMode="auto">
            <a:xfrm>
              <a:off x="228600" y="2977284"/>
              <a:ext cx="8810458" cy="3804516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6604000" y="6098401"/>
              <a:ext cx="170296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Critical </a:t>
              </a:r>
              <a:r>
                <a:rPr lang="en-US" sz="1200" dirty="0" smtClean="0"/>
                <a:t>χ2 </a:t>
              </a:r>
              <a:r>
                <a:rPr lang="en-US" sz="1200" b="1" dirty="0" smtClean="0"/>
                <a:t>Value = 11.08</a:t>
              </a:r>
              <a:endParaRPr lang="en-US" sz="1200" b="1" dirty="0"/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Spatial Variability </a:t>
            </a:r>
            <a:r>
              <a:rPr lang="en-US" sz="2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Trend 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of Sleeve Friction Profiles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for 33 CPT Soundings</a:t>
            </a:r>
            <a:endParaRPr kumimoji="0" lang="en-US" sz="27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Residuals of Principal Comp. Analysis of q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 at 0.16 m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609600"/>
            <a:ext cx="8788400" cy="5981699"/>
            <a:chOff x="254000" y="609600"/>
            <a:chExt cx="8788400" cy="5981699"/>
          </a:xfrm>
        </p:grpSpPr>
        <p:grpSp>
          <p:nvGrpSpPr>
            <p:cNvPr id="12" name="Group 11"/>
            <p:cNvGrpSpPr/>
            <p:nvPr/>
          </p:nvGrpSpPr>
          <p:grpSpPr>
            <a:xfrm>
              <a:off x="3937000" y="609600"/>
              <a:ext cx="5105400" cy="5981699"/>
              <a:chOff x="3606800" y="575780"/>
              <a:chExt cx="5511800" cy="6244119"/>
            </a:xfrm>
          </p:grpSpPr>
          <p:pic>
            <p:nvPicPr>
              <p:cNvPr id="8" name="Picture 4" descr="C:\Users\Fawad\Documents\My Computer\Geotechnical Engineering\Georgia Tech\EAS 4480\Project\Data Analysis\Clay\Tip Resistance\Figures Hor\Moment Statistics Horizontal Variability qt.e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37000" y="575780"/>
                <a:ext cx="5181600" cy="6244119"/>
              </a:xfrm>
              <a:prstGeom prst="rect">
                <a:avLst/>
              </a:prstGeom>
              <a:noFill/>
            </p:spPr>
          </p:pic>
          <p:pic>
            <p:nvPicPr>
              <p:cNvPr id="10" name="Picture 2" descr="C:\Users\Fawad\Documents\My Computer\Geotechnical Engineering\Georgia Tech\EAS 4480\Project\Data Analysis\Clay\Tip Resistance\Figures Hor\Mean and standard dev Horizontal qt.e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85147" b="7438"/>
              <a:stretch>
                <a:fillRect/>
              </a:stretch>
            </p:blipFill>
            <p:spPr bwMode="auto">
              <a:xfrm>
                <a:off x="3606800" y="711200"/>
                <a:ext cx="457199" cy="5689600"/>
              </a:xfrm>
              <a:prstGeom prst="rect">
                <a:avLst/>
              </a:prstGeom>
              <a:noFill/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flipV="1">
                <a:off x="3716488" y="864073"/>
                <a:ext cx="474513" cy="3364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7302500" y="5715000"/>
              <a:ext cx="170296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Critical </a:t>
              </a:r>
              <a:r>
                <a:rPr lang="en-US" sz="1200" dirty="0" smtClean="0"/>
                <a:t>χ2 </a:t>
              </a:r>
              <a:r>
                <a:rPr lang="en-US" sz="1200" b="1" dirty="0" smtClean="0"/>
                <a:t>Value = 11.08</a:t>
              </a:r>
              <a:endParaRPr lang="en-US" sz="1200" b="1" dirty="0"/>
            </a:p>
          </p:txBody>
        </p:sp>
        <p:pic>
          <p:nvPicPr>
            <p:cNvPr id="5122" name="Picture 2" descr="C:\Users\Fawad\Documents\My Computer\Geotechnical Engineering\Georgia Tech\EAS 4480\Project\Data Analysis\Clay\Tip Resistance\Figures Hor\Histogram Hor at 0 m.emf"/>
            <p:cNvPicPr>
              <a:picLocks noChangeAspect="1" noChangeArrowheads="1"/>
            </p:cNvPicPr>
            <p:nvPr/>
          </p:nvPicPr>
          <p:blipFill>
            <a:blip r:embed="rId4" cstate="print"/>
            <a:srcRect l="5714" r="7143"/>
            <a:stretch>
              <a:fillRect/>
            </a:stretch>
          </p:blipFill>
          <p:spPr bwMode="auto">
            <a:xfrm>
              <a:off x="254000" y="685799"/>
              <a:ext cx="3581399" cy="3082351"/>
            </a:xfrm>
            <a:prstGeom prst="rect">
              <a:avLst/>
            </a:prstGeom>
            <a:noFill/>
          </p:spPr>
        </p:pic>
        <p:pic>
          <p:nvPicPr>
            <p:cNvPr id="2" name="Picture 3" descr="C:\Users\Fawad\Documents\My Computer\Geotechnical Engineering\Georgia Tech\EAS 4480\Project\Data Analysis\Clay\Tip Resistance\Figures Hor\Res of Ppl Comp Analysis Hor at 0 m.emf"/>
            <p:cNvPicPr>
              <a:picLocks noChangeAspect="1" noChangeArrowheads="1"/>
            </p:cNvPicPr>
            <p:nvPr/>
          </p:nvPicPr>
          <p:blipFill>
            <a:blip r:embed="rId5" cstate="print"/>
            <a:srcRect l="4286" t="6667" r="5714"/>
            <a:stretch>
              <a:fillRect/>
            </a:stretch>
          </p:blipFill>
          <p:spPr bwMode="auto">
            <a:xfrm>
              <a:off x="330200" y="3886200"/>
              <a:ext cx="3429000" cy="2667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Residuals of Principal Comp. Analysis of q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 at 10.56 m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60800" y="647701"/>
            <a:ext cx="5118100" cy="5981699"/>
            <a:chOff x="3860800" y="571500"/>
            <a:chExt cx="5118100" cy="5981699"/>
          </a:xfrm>
        </p:grpSpPr>
        <p:grpSp>
          <p:nvGrpSpPr>
            <p:cNvPr id="15" name="Group 14"/>
            <p:cNvGrpSpPr/>
            <p:nvPr/>
          </p:nvGrpSpPr>
          <p:grpSpPr>
            <a:xfrm>
              <a:off x="3860800" y="571500"/>
              <a:ext cx="5118100" cy="5981699"/>
              <a:chOff x="3911600" y="609600"/>
              <a:chExt cx="5118100" cy="598169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911600" y="609600"/>
                <a:ext cx="5105400" cy="5981699"/>
                <a:chOff x="3911600" y="609600"/>
                <a:chExt cx="5105400" cy="5981699"/>
              </a:xfrm>
            </p:grpSpPr>
            <p:pic>
              <p:nvPicPr>
                <p:cNvPr id="12" name="Picture 4" descr="C:\Users\Fawad\Documents\My Computer\Geotechnical Engineering\Georgia Tech\EAS 4480\Project\Data Analysis\Clay\Tip Resistance\Figures Hor\Moment Statistics Horizontal Variability qt.emf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217453" y="609600"/>
                  <a:ext cx="4799547" cy="598169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" name="Picture 2" descr="C:\Users\Fawad\Documents\My Computer\Geotechnical Engineering\Georgia Tech\EAS 4480\Project\Data Analysis\Clay\Tip Resistance\Figures Hor\Mean and standard dev Horizontal qt.e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85147" b="7438"/>
                <a:stretch>
                  <a:fillRect/>
                </a:stretch>
              </p:blipFill>
              <p:spPr bwMode="auto">
                <a:xfrm>
                  <a:off x="3911600" y="739329"/>
                  <a:ext cx="423488" cy="545048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7" name="TextBox 6"/>
              <p:cNvSpPr txBox="1"/>
              <p:nvPr/>
            </p:nvSpPr>
            <p:spPr>
              <a:xfrm>
                <a:off x="7326733" y="5689600"/>
                <a:ext cx="170296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Critical </a:t>
                </a:r>
                <a:r>
                  <a:rPr lang="en-US" sz="1200" dirty="0" smtClean="0"/>
                  <a:t>χ2 </a:t>
                </a:r>
                <a:r>
                  <a:rPr lang="en-US" sz="1200" b="1" dirty="0" smtClean="0"/>
                  <a:t>Value = 11.08</a:t>
                </a:r>
                <a:endParaRPr lang="en-US" sz="1200" b="1" dirty="0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3873500" y="3910011"/>
              <a:ext cx="381000" cy="1588"/>
            </a:xfrm>
            <a:prstGeom prst="straightConnector1">
              <a:avLst/>
            </a:prstGeom>
            <a:ln w="317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01600" y="585839"/>
            <a:ext cx="3708400" cy="5986411"/>
            <a:chOff x="101600" y="585839"/>
            <a:chExt cx="3708400" cy="5986411"/>
          </a:xfrm>
        </p:grpSpPr>
        <p:pic>
          <p:nvPicPr>
            <p:cNvPr id="6150" name="Picture 6" descr="C:\Users\Fawad\Documents\My Computer\Geotechnical Engineering\Georgia Tech\EAS 4480\Project\Data Analysis\Clay\Tip Resistance\Figures Hor\Res of Ppl Comp Analysis Hor at 11 m.emf"/>
            <p:cNvPicPr>
              <a:picLocks noChangeAspect="1" noChangeArrowheads="1"/>
            </p:cNvPicPr>
            <p:nvPr/>
          </p:nvPicPr>
          <p:blipFill>
            <a:blip r:embed="rId4" cstate="print"/>
            <a:srcRect l="4286" t="3661" r="7143" b="2381"/>
            <a:stretch>
              <a:fillRect/>
            </a:stretch>
          </p:blipFill>
          <p:spPr bwMode="auto">
            <a:xfrm>
              <a:off x="101600" y="3638550"/>
              <a:ext cx="3687336" cy="2933700"/>
            </a:xfrm>
            <a:prstGeom prst="rect">
              <a:avLst/>
            </a:prstGeom>
            <a:noFill/>
          </p:spPr>
        </p:pic>
        <p:pic>
          <p:nvPicPr>
            <p:cNvPr id="6148" name="Picture 4" descr="C:\Users\Fawad\Documents\My Computer\Geotechnical Engineering\Georgia Tech\EAS 4480\Project\Data Analysis\Clay\Tip Resistance\Figures Hor\Histogram Hor at 11 m.emf"/>
            <p:cNvPicPr>
              <a:picLocks noChangeAspect="1" noChangeArrowheads="1"/>
            </p:cNvPicPr>
            <p:nvPr/>
          </p:nvPicPr>
          <p:blipFill>
            <a:blip r:embed="rId5" cstate="print"/>
            <a:srcRect l="5714" r="5714"/>
            <a:stretch>
              <a:fillRect/>
            </a:stretch>
          </p:blipFill>
          <p:spPr bwMode="auto">
            <a:xfrm>
              <a:off x="152400" y="585839"/>
              <a:ext cx="3657600" cy="30971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Residuals of Principal Comp. Analysis of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Tip Resistance at CPT4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Users\Fawad\Documents\My Computer\Geotechnical Engineering\Georgia Tech\EAS 4480\Project\Data Analysis\Clay\Tip Resistance\Figures Vert\Res of Ppl Comp Analysis Hor at CPT4.emf"/>
          <p:cNvPicPr>
            <a:picLocks noChangeAspect="1" noChangeArrowheads="1"/>
          </p:cNvPicPr>
          <p:nvPr/>
        </p:nvPicPr>
        <p:blipFill>
          <a:blip r:embed="rId2" cstate="print"/>
          <a:srcRect l="4286" t="4976" r="7143" b="476"/>
          <a:stretch>
            <a:fillRect/>
          </a:stretch>
        </p:blipFill>
        <p:spPr bwMode="auto">
          <a:xfrm>
            <a:off x="4739835" y="914400"/>
            <a:ext cx="3616765" cy="2971800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533400" y="3810000"/>
            <a:ext cx="7942263" cy="2921000"/>
            <a:chOff x="533400" y="3810000"/>
            <a:chExt cx="7942263" cy="2921000"/>
          </a:xfrm>
        </p:grpSpPr>
        <p:grpSp>
          <p:nvGrpSpPr>
            <p:cNvPr id="16" name="Group 15"/>
            <p:cNvGrpSpPr/>
            <p:nvPr/>
          </p:nvGrpSpPr>
          <p:grpSpPr>
            <a:xfrm>
              <a:off x="533400" y="3886200"/>
              <a:ext cx="7942263" cy="2844800"/>
              <a:chOff x="134937" y="3523869"/>
              <a:chExt cx="8628063" cy="3222576"/>
            </a:xfrm>
          </p:grpSpPr>
          <p:pic>
            <p:nvPicPr>
              <p:cNvPr id="14" name="Picture 3" descr="C:\Users\Fawad\Documents\My Computer\Geotechnical Engineering\Georgia Tech\EAS 4480\Project\Data Analysis\Clay\Tip Resistance\Figures Vert\Moment Statistics Vert Variability qt.e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1790"/>
              <a:stretch>
                <a:fillRect/>
              </a:stretch>
            </p:blipFill>
            <p:spPr bwMode="auto">
              <a:xfrm>
                <a:off x="134937" y="3523869"/>
                <a:ext cx="8628063" cy="3222576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343417" y="6019801"/>
                <a:ext cx="2190830" cy="3486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Critical </a:t>
                </a:r>
                <a:r>
                  <a:rPr lang="en-US" sz="1400" dirty="0" smtClean="0"/>
                  <a:t>χ2 </a:t>
                </a:r>
                <a:r>
                  <a:rPr lang="en-US" sz="1400" b="1" dirty="0" smtClean="0"/>
                  <a:t>Value = 11.08</a:t>
                </a:r>
                <a:endParaRPr lang="en-US" sz="1400" b="1" dirty="0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rot="5400000">
              <a:off x="8095457" y="4075906"/>
              <a:ext cx="533400" cy="1588"/>
            </a:xfrm>
            <a:prstGeom prst="straightConnector1">
              <a:avLst/>
            </a:prstGeom>
            <a:ln w="444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1" name="Picture 3" descr="C:\Users\Fawad\Documents\My Computer\Geotechnical Engineering\Georgia Tech\EAS 4480\Project\Data Analysis\Clay\Tip Resistance\Figures Vert\Histogram Hor at CPT4.emf"/>
          <p:cNvPicPr>
            <a:picLocks noChangeAspect="1" noChangeArrowheads="1"/>
          </p:cNvPicPr>
          <p:nvPr/>
        </p:nvPicPr>
        <p:blipFill>
          <a:blip r:embed="rId4" cstate="print"/>
          <a:srcRect l="4286" r="7142" b="2381"/>
          <a:stretch>
            <a:fillRect/>
          </a:stretch>
        </p:blipFill>
        <p:spPr bwMode="auto">
          <a:xfrm>
            <a:off x="704013" y="838199"/>
            <a:ext cx="3639387" cy="3008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Residuals of Principal Comp. Analysis of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Tip Resistance at MCPT13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Fawad\Documents\My Computer\Geotechnical Engineering\Georgia Tech\EAS 4480\Project\Data Analysis\Clay\Tip Resistance\Figures Vert\Histogram Hor at MCPT13.emf"/>
          <p:cNvPicPr>
            <a:picLocks noChangeAspect="1" noChangeArrowheads="1"/>
          </p:cNvPicPr>
          <p:nvPr/>
        </p:nvPicPr>
        <p:blipFill>
          <a:blip r:embed="rId2" cstate="print"/>
          <a:srcRect l="4286" r="8571" b="476"/>
          <a:stretch>
            <a:fillRect/>
          </a:stretch>
        </p:blipFill>
        <p:spPr bwMode="auto">
          <a:xfrm>
            <a:off x="762000" y="818525"/>
            <a:ext cx="3581400" cy="3067675"/>
          </a:xfrm>
          <a:prstGeom prst="rect">
            <a:avLst/>
          </a:prstGeom>
          <a:noFill/>
        </p:spPr>
      </p:pic>
      <p:pic>
        <p:nvPicPr>
          <p:cNvPr id="8195" name="Picture 3" descr="C:\Users\Fawad\Documents\My Computer\Geotechnical Engineering\Georgia Tech\EAS 4480\Project\Data Analysis\Clay\Tip Resistance\Figures Vert\Res of Ppl Comp Analysis Hor at MCPT13.emf"/>
          <p:cNvPicPr>
            <a:picLocks noChangeAspect="1" noChangeArrowheads="1"/>
          </p:cNvPicPr>
          <p:nvPr/>
        </p:nvPicPr>
        <p:blipFill>
          <a:blip r:embed="rId3" cstate="print"/>
          <a:srcRect l="5714" t="5397" r="7143" b="2381"/>
          <a:stretch>
            <a:fillRect/>
          </a:stretch>
        </p:blipFill>
        <p:spPr bwMode="auto">
          <a:xfrm>
            <a:off x="4827734" y="914400"/>
            <a:ext cx="3554266" cy="2897266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533400" y="3873500"/>
            <a:ext cx="7942263" cy="2857500"/>
            <a:chOff x="533400" y="3873500"/>
            <a:chExt cx="7942263" cy="2857500"/>
          </a:xfrm>
        </p:grpSpPr>
        <p:grpSp>
          <p:nvGrpSpPr>
            <p:cNvPr id="2" name="Group 18"/>
            <p:cNvGrpSpPr/>
            <p:nvPr/>
          </p:nvGrpSpPr>
          <p:grpSpPr>
            <a:xfrm>
              <a:off x="533400" y="3873500"/>
              <a:ext cx="7942263" cy="2857500"/>
              <a:chOff x="533400" y="3873500"/>
              <a:chExt cx="7942263" cy="2857500"/>
            </a:xfrm>
          </p:grpSpPr>
          <p:pic>
            <p:nvPicPr>
              <p:cNvPr id="14" name="Picture 3" descr="C:\Users\Fawad\Documents\My Computer\Geotechnical Engineering\Georgia Tech\EAS 4480\Project\Data Analysis\Clay\Tip Resistance\Figures Vert\Moment Statistics Vert Variability qt.e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790"/>
              <a:stretch>
                <a:fillRect/>
              </a:stretch>
            </p:blipFill>
            <p:spPr bwMode="auto">
              <a:xfrm>
                <a:off x="533400" y="3886200"/>
                <a:ext cx="7942263" cy="2844800"/>
              </a:xfrm>
              <a:prstGeom prst="rect">
                <a:avLst/>
              </a:prstGeom>
              <a:noFill/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4812506" y="4139406"/>
                <a:ext cx="533400" cy="1588"/>
              </a:xfrm>
              <a:prstGeom prst="straightConnector1">
                <a:avLst/>
              </a:prstGeom>
              <a:ln w="444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6248400" y="6089539"/>
              <a:ext cx="2016692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Critical </a:t>
              </a:r>
              <a:r>
                <a:rPr lang="en-US" sz="1400" dirty="0" smtClean="0"/>
                <a:t>χ2 </a:t>
              </a:r>
              <a:r>
                <a:rPr lang="en-US" sz="1400" b="1" dirty="0" smtClean="0"/>
                <a:t>Value = 11.08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Results of Horizontal Variability Study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1841500" y="914400"/>
            <a:ext cx="198119" cy="381000"/>
          </a:xfrm>
          <a:prstGeom prst="leftBrac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1841500" y="2349500"/>
            <a:ext cx="228600" cy="1155700"/>
          </a:xfrm>
          <a:prstGeom prst="leftBrac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1854200" y="4089400"/>
            <a:ext cx="266700" cy="939800"/>
          </a:xfrm>
          <a:prstGeom prst="leftBrac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0409" y="91440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 – 1.1 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3100" y="27051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4.9 – 8.7 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4500" y="4343400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10.5 – 13.6 m</a:t>
            </a:r>
            <a:endParaRPr lang="en-US" b="1" dirty="0"/>
          </a:p>
        </p:txBody>
      </p:sp>
      <p:pic>
        <p:nvPicPr>
          <p:cNvPr id="11" name="Picture 2" descr="C:\Users\Fawad\Documents\My Computer\Geotechnical Engineering\Georgia Tech\EAS 4480\Project\Data Analysis\Clay\Sleeve Friction\Figures Hor\Mean and standard dev Horizontal fs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762000"/>
            <a:ext cx="3169471" cy="6032500"/>
          </a:xfrm>
          <a:prstGeom prst="rect">
            <a:avLst/>
          </a:prstGeom>
          <a:noFill/>
        </p:spPr>
      </p:pic>
      <p:pic>
        <p:nvPicPr>
          <p:cNvPr id="12" name="Picture 2" descr="C:\Users\Fawad\Documents\My Computer\Geotechnical Engineering\Georgia Tech\EAS 4480\Project\Data Analysis\Clay\Tip Resistance\Figures Hor\Mean and standard dev Horizontal qt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181" y="774700"/>
            <a:ext cx="3033519" cy="605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7264400" y="5221743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1997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Twelve MCPT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Six CPT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Three SCPT</a:t>
            </a:r>
            <a:endParaRPr lang="en-US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499100" y="4961572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Testing Program</a:t>
            </a:r>
          </a:p>
          <a:p>
            <a:r>
              <a:rPr lang="en-US" b="1" u="sng" dirty="0" smtClean="0"/>
              <a:t>1977 to 1995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Nine CPT</a:t>
            </a:r>
          </a:p>
          <a:p>
            <a:r>
              <a:rPr lang="en-US" b="1" u="sng" dirty="0" smtClean="0"/>
              <a:t>1995 to 1996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Three </a:t>
            </a:r>
            <a:r>
              <a:rPr lang="en-US" b="1" dirty="0" err="1" smtClean="0"/>
              <a:t>CPTu</a:t>
            </a:r>
            <a:endParaRPr lang="en-US" b="1" dirty="0" smtClean="0"/>
          </a:p>
        </p:txBody>
      </p:sp>
      <p:sp>
        <p:nvSpPr>
          <p:cNvPr id="121" name="TextBox 120"/>
          <p:cNvSpPr txBox="1"/>
          <p:nvPr/>
        </p:nvSpPr>
        <p:spPr>
          <a:xfrm>
            <a:off x="127000" y="4999672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CPT: </a:t>
            </a:r>
            <a:r>
              <a:rPr lang="en-US" b="1" dirty="0" smtClean="0"/>
              <a:t>	10 cm</a:t>
            </a:r>
            <a:r>
              <a:rPr lang="en-US" b="1" baseline="30000" dirty="0" smtClean="0"/>
              <a:t>2</a:t>
            </a:r>
            <a:r>
              <a:rPr lang="en-US" b="1" dirty="0" smtClean="0"/>
              <a:t> Cone Penetration Test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CPTu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en-US" b="1" dirty="0" smtClean="0"/>
              <a:t>	</a:t>
            </a:r>
            <a:r>
              <a:rPr lang="en-US" b="1" dirty="0" err="1" smtClean="0"/>
              <a:t>Piezocone</a:t>
            </a:r>
            <a:r>
              <a:rPr lang="en-US" b="1" dirty="0" smtClean="0"/>
              <a:t> Penetration Test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MCPT:</a:t>
            </a:r>
            <a:r>
              <a:rPr lang="en-US" b="1" dirty="0" smtClean="0"/>
              <a:t>	2 cm</a:t>
            </a:r>
            <a:r>
              <a:rPr lang="en-US" b="1" baseline="30000" dirty="0" smtClean="0"/>
              <a:t>2</a:t>
            </a:r>
            <a:r>
              <a:rPr lang="en-US" b="1" dirty="0" smtClean="0"/>
              <a:t> Mini Cone Penetration Test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SCPT:   </a:t>
            </a:r>
            <a:r>
              <a:rPr lang="en-US" b="1" dirty="0" smtClean="0"/>
              <a:t>	15 cm</a:t>
            </a:r>
            <a:r>
              <a:rPr lang="en-US" b="1" baseline="30000" dirty="0" smtClean="0"/>
              <a:t>2 </a:t>
            </a:r>
            <a:r>
              <a:rPr lang="en-US" b="1" dirty="0" smtClean="0"/>
              <a:t>Seismic </a:t>
            </a:r>
            <a:r>
              <a:rPr lang="en-US" b="1" dirty="0" err="1" smtClean="0"/>
              <a:t>Piezocone</a:t>
            </a:r>
            <a:r>
              <a:rPr lang="en-US" b="1" dirty="0" smtClean="0"/>
              <a:t> Penetration Test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BH:</a:t>
            </a:r>
            <a:r>
              <a:rPr lang="en-US" b="1" dirty="0" smtClean="0"/>
              <a:t>	Borehole</a:t>
            </a:r>
            <a:endParaRPr lang="en-US" b="1" dirty="0"/>
          </a:p>
        </p:txBody>
      </p:sp>
      <p:grpSp>
        <p:nvGrpSpPr>
          <p:cNvPr id="2" name="Group 128"/>
          <p:cNvGrpSpPr/>
          <p:nvPr/>
        </p:nvGrpSpPr>
        <p:grpSpPr>
          <a:xfrm>
            <a:off x="187656" y="971901"/>
            <a:ext cx="8727744" cy="4027771"/>
            <a:chOff x="187656" y="1306229"/>
            <a:chExt cx="8727744" cy="4027771"/>
          </a:xfrm>
        </p:grpSpPr>
        <p:grpSp>
          <p:nvGrpSpPr>
            <p:cNvPr id="3" name="Group 125"/>
            <p:cNvGrpSpPr/>
            <p:nvPr/>
          </p:nvGrpSpPr>
          <p:grpSpPr>
            <a:xfrm>
              <a:off x="187656" y="1306229"/>
              <a:ext cx="8727744" cy="4027771"/>
              <a:chOff x="187656" y="1306229"/>
              <a:chExt cx="8727744" cy="4027771"/>
            </a:xfrm>
          </p:grpSpPr>
          <p:grpSp>
            <p:nvGrpSpPr>
              <p:cNvPr id="4" name="Group 117"/>
              <p:cNvGrpSpPr/>
              <p:nvPr/>
            </p:nvGrpSpPr>
            <p:grpSpPr>
              <a:xfrm>
                <a:off x="187656" y="1306229"/>
                <a:ext cx="8727744" cy="4027771"/>
                <a:chOff x="187656" y="1330656"/>
                <a:chExt cx="8727744" cy="4027771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87656" y="1330656"/>
                  <a:ext cx="8727744" cy="4003344"/>
                </a:xfrm>
                <a:prstGeom prst="rect">
                  <a:avLst/>
                </a:prstGeom>
                <a:noFill/>
                <a:ln w="3492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Arrow Connector 6"/>
                <p:cNvCxnSpPr/>
                <p:nvPr/>
              </p:nvCxnSpPr>
              <p:spPr>
                <a:xfrm rot="16200000" flipV="1">
                  <a:off x="533399" y="1752600"/>
                  <a:ext cx="457200" cy="45720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Rounded Rectangle 7"/>
                <p:cNvSpPr/>
                <p:nvPr/>
              </p:nvSpPr>
              <p:spPr>
                <a:xfrm>
                  <a:off x="1566864" y="1524000"/>
                  <a:ext cx="922335" cy="2895600"/>
                </a:xfrm>
                <a:prstGeom prst="roundRect">
                  <a:avLst/>
                </a:prstGeom>
                <a:noFill/>
                <a:ln w="34925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733800" y="4927600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 flipV="1">
                  <a:off x="8444552" y="2811440"/>
                  <a:ext cx="76200" cy="762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flipV="1">
                  <a:off x="8466160" y="2272352"/>
                  <a:ext cx="76200" cy="762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flipV="1">
                  <a:off x="8458200" y="1905000"/>
                  <a:ext cx="76200" cy="762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 flipV="1">
                  <a:off x="7413008" y="1600200"/>
                  <a:ext cx="76200" cy="762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 flipV="1">
                  <a:off x="6338248" y="1861784"/>
                  <a:ext cx="76200" cy="762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 flipV="1">
                  <a:off x="5965208" y="2098344"/>
                  <a:ext cx="76200" cy="762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 flipV="1">
                  <a:off x="5957248" y="2631744"/>
                  <a:ext cx="76200" cy="762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flipV="1">
                  <a:off x="2071048" y="1703696"/>
                  <a:ext cx="76200" cy="762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flipV="1">
                  <a:off x="6558888" y="3200400"/>
                  <a:ext cx="70512" cy="76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flipV="1">
                  <a:off x="4863152" y="3559792"/>
                  <a:ext cx="70512" cy="76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flipV="1">
                  <a:off x="2536208" y="3766784"/>
                  <a:ext cx="70512" cy="76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971674" y="1643059"/>
                  <a:ext cx="76200" cy="7620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978928" y="2438400"/>
                  <a:ext cx="76200" cy="7620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127912" y="2541896"/>
                  <a:ext cx="76200" cy="7620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842448" y="2536208"/>
                  <a:ext cx="76200" cy="7620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981200" y="2661312"/>
                  <a:ext cx="76200" cy="7620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133600" y="2813712"/>
                  <a:ext cx="76200" cy="7620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822450" y="2813050"/>
                  <a:ext cx="76200" cy="7620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974850" y="2940050"/>
                  <a:ext cx="76200" cy="7620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127250" y="3067050"/>
                  <a:ext cx="76200" cy="7620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822450" y="3073400"/>
                  <a:ext cx="76200" cy="7620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968500" y="3200400"/>
                  <a:ext cx="76200" cy="7620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955800" y="4133850"/>
                  <a:ext cx="76200" cy="7620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962150" y="3543300"/>
                  <a:ext cx="76200" cy="76200"/>
                </a:xfrm>
                <a:prstGeom prst="rect">
                  <a:avLst/>
                </a:prstGeom>
                <a:noFill/>
                <a:ln w="3175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1968500" y="3067050"/>
                  <a:ext cx="76200" cy="76200"/>
                </a:xfrm>
                <a:prstGeom prst="rect">
                  <a:avLst/>
                </a:prstGeom>
                <a:noFill/>
                <a:ln w="3175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1981200" y="2038350"/>
                  <a:ext cx="76200" cy="76200"/>
                </a:xfrm>
                <a:prstGeom prst="rect">
                  <a:avLst/>
                </a:prstGeom>
                <a:noFill/>
                <a:ln w="3175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flipV="1">
                  <a:off x="1974850" y="1828800"/>
                  <a:ext cx="76200" cy="762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 flipV="1">
                  <a:off x="1981200" y="2286000"/>
                  <a:ext cx="76200" cy="762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 flipV="1">
                  <a:off x="1974850" y="2806700"/>
                  <a:ext cx="76200" cy="762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 flipV="1">
                  <a:off x="1968500" y="3327400"/>
                  <a:ext cx="76200" cy="762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 flipV="1">
                  <a:off x="1962150" y="3803650"/>
                  <a:ext cx="76200" cy="762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 flipV="1">
                  <a:off x="1974850" y="2546350"/>
                  <a:ext cx="76200" cy="762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lowchart: Summing Junction 42"/>
                <p:cNvSpPr/>
                <p:nvPr/>
              </p:nvSpPr>
              <p:spPr>
                <a:xfrm>
                  <a:off x="5419725" y="3333750"/>
                  <a:ext cx="161925" cy="155448"/>
                </a:xfrm>
                <a:prstGeom prst="flowChartSummingJuncti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Summing Junction 43"/>
                <p:cNvSpPr/>
                <p:nvPr/>
              </p:nvSpPr>
              <p:spPr>
                <a:xfrm>
                  <a:off x="3028950" y="2809875"/>
                  <a:ext cx="161925" cy="155448"/>
                </a:xfrm>
                <a:prstGeom prst="flowChartSummingJuncti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781050" y="5029200"/>
                  <a:ext cx="121920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1879600" y="4914900"/>
                  <a:ext cx="228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 flipH="1" flipV="1">
                  <a:off x="669925" y="4921250"/>
                  <a:ext cx="228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/>
              </p:nvSpPr>
              <p:spPr>
                <a:xfrm>
                  <a:off x="1080776" y="4651375"/>
                  <a:ext cx="6559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15 m</a:t>
                  </a:r>
                  <a:endParaRPr lang="en-US" b="1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3195076" y="5019873"/>
                  <a:ext cx="121526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 smtClean="0"/>
                    <a:t>Clay Control</a:t>
                  </a:r>
                  <a:endParaRPr lang="en-US" sz="1600" b="1" dirty="0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982849" y="3995733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27</a:t>
                  </a:r>
                  <a:endParaRPr lang="en-US" sz="1500" b="1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1982849" y="3676652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26</a:t>
                  </a:r>
                  <a:endParaRPr lang="en-US" sz="1500" b="1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2580393" y="3643311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12</a:t>
                  </a:r>
                  <a:endParaRPr lang="en-US" sz="1500" b="1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1987612" y="3414298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25</a:t>
                  </a:r>
                  <a:endParaRPr lang="en-US" sz="1500" b="1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1987612" y="3219452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24</a:t>
                  </a:r>
                  <a:endParaRPr lang="en-US" sz="1500" b="1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1987612" y="3076578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23</a:t>
                  </a:r>
                  <a:endParaRPr lang="en-US" sz="1500" b="1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2130486" y="2943222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33</a:t>
                  </a:r>
                  <a:endParaRPr lang="en-US" sz="1500" b="1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985963" y="2810553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21</a:t>
                  </a:r>
                  <a:endParaRPr lang="en-US" sz="1500" b="1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2138363" y="2695578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29</a:t>
                  </a:r>
                  <a:endParaRPr lang="en-US" sz="1500" b="1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990718" y="2547941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19</a:t>
                  </a:r>
                  <a:endParaRPr lang="en-US" sz="1500" b="1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2143118" y="2419356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28</a:t>
                  </a:r>
                  <a:endParaRPr lang="en-US" sz="1500" b="1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981200" y="2300289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17</a:t>
                  </a:r>
                  <a:endParaRPr lang="en-US" sz="1500" b="1" dirty="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1985955" y="2162857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16</a:t>
                  </a:r>
                  <a:endParaRPr lang="en-US" sz="1500" b="1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985963" y="1914526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15</a:t>
                  </a:r>
                  <a:endParaRPr lang="en-US" sz="1500" b="1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976437" y="1714504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14</a:t>
                  </a:r>
                  <a:endParaRPr lang="en-US" sz="1500" b="1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2126103" y="1585919"/>
                  <a:ext cx="28244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6</a:t>
                  </a:r>
                  <a:endParaRPr lang="en-US" sz="1500" b="1" dirty="0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1666866" y="1524000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13</a:t>
                  </a:r>
                  <a:endParaRPr lang="en-US" sz="1500" b="1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1187450" y="1892300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18</a:t>
                  </a:r>
                  <a:endParaRPr lang="en-US" sz="1500" b="1" dirty="0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1533518" y="2405746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30</a:t>
                  </a:r>
                  <a:endParaRPr lang="en-US" sz="1500" b="1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1524768" y="2700341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31</a:t>
                  </a:r>
                  <a:endParaRPr lang="en-US" sz="1500" b="1" dirty="0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1155700" y="2386627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22</a:t>
                  </a:r>
                  <a:endParaRPr lang="en-US" sz="1500" b="1" dirty="0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1524000" y="2952748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32</a:t>
                  </a:r>
                  <a:endParaRPr lang="en-US" sz="1500" b="1" dirty="0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1149350" y="3369691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20</a:t>
                  </a:r>
                  <a:endParaRPr lang="en-US" sz="1500" b="1" dirty="0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222955" y="1367135"/>
                  <a:ext cx="3866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 smtClean="0"/>
                    <a:t>N</a:t>
                  </a:r>
                  <a:endParaRPr lang="en-US" sz="1500" b="1" dirty="0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124968" y="2734361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15</a:t>
                  </a:r>
                  <a:endParaRPr lang="en-US" sz="1500" b="1" dirty="0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4305304" y="2400304"/>
                  <a:ext cx="28244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7</a:t>
                  </a:r>
                  <a:endParaRPr lang="en-US" sz="1500" b="1" dirty="0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5988050" y="2508250"/>
                  <a:ext cx="28244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2</a:t>
                  </a:r>
                  <a:endParaRPr lang="en-US" sz="1500" b="1" dirty="0"/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5994400" y="1981200"/>
                  <a:ext cx="28244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1</a:t>
                  </a:r>
                  <a:endParaRPr lang="en-US" sz="1500" b="1" dirty="0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6372351" y="1752600"/>
                  <a:ext cx="28244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5</a:t>
                  </a:r>
                  <a:endParaRPr lang="en-US" sz="1500" b="1" dirty="0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5563368" y="3251885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16</a:t>
                  </a:r>
                  <a:endParaRPr lang="en-US" sz="1500" b="1" dirty="0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4901060" y="3435350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11</a:t>
                  </a:r>
                  <a:endParaRPr lang="en-US" sz="1500" b="1" dirty="0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6585718" y="3073400"/>
                  <a:ext cx="3802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10</a:t>
                  </a:r>
                  <a:endParaRPr lang="en-US" sz="1500" b="1" dirty="0"/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7483601" y="1486585"/>
                  <a:ext cx="28244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3</a:t>
                  </a:r>
                  <a:endParaRPr lang="en-US" sz="1500" b="1" dirty="0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8512301" y="1791385"/>
                  <a:ext cx="28244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4</a:t>
                  </a:r>
                  <a:endParaRPr lang="en-US" sz="1500" b="1" dirty="0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8509000" y="2153335"/>
                  <a:ext cx="28244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8</a:t>
                  </a:r>
                  <a:endParaRPr lang="en-US" sz="1500" b="1" dirty="0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8502650" y="2686735"/>
                  <a:ext cx="28244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b="1" dirty="0" smtClean="0"/>
                    <a:t>9</a:t>
                  </a:r>
                  <a:endParaRPr lang="en-US" sz="1500" b="1" dirty="0"/>
                </a:p>
              </p:txBody>
            </p:sp>
            <p:cxnSp>
              <p:nvCxnSpPr>
                <p:cNvPr id="91" name="Straight Arrow Connector 90"/>
                <p:cNvCxnSpPr/>
                <p:nvPr/>
              </p:nvCxnSpPr>
              <p:spPr>
                <a:xfrm>
                  <a:off x="1530350" y="2158027"/>
                  <a:ext cx="438150" cy="3937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/>
                <p:cNvCxnSpPr/>
                <p:nvPr/>
              </p:nvCxnSpPr>
              <p:spPr>
                <a:xfrm>
                  <a:off x="1447800" y="2565400"/>
                  <a:ext cx="51435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/>
                <p:nvPr/>
              </p:nvCxnSpPr>
              <p:spPr>
                <a:xfrm flipV="1">
                  <a:off x="1447800" y="3159456"/>
                  <a:ext cx="533400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Oval 105"/>
                <p:cNvSpPr/>
                <p:nvPr/>
              </p:nvSpPr>
              <p:spPr>
                <a:xfrm flipV="1">
                  <a:off x="7487426" y="4286250"/>
                  <a:ext cx="70512" cy="76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lowchart: Summing Junction 106"/>
                <p:cNvSpPr/>
                <p:nvPr/>
              </p:nvSpPr>
              <p:spPr>
                <a:xfrm>
                  <a:off x="7443924" y="4946650"/>
                  <a:ext cx="161925" cy="155448"/>
                </a:xfrm>
                <a:prstGeom prst="flowChartSummingJuncti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 flipV="1">
                  <a:off x="7485199" y="4057650"/>
                  <a:ext cx="76200" cy="762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7482024" y="4514850"/>
                  <a:ext cx="76200" cy="7620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7482024" y="4743450"/>
                  <a:ext cx="76200" cy="76200"/>
                </a:xfrm>
                <a:prstGeom prst="rect">
                  <a:avLst/>
                </a:prstGeom>
                <a:noFill/>
                <a:ln w="3175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7764599" y="3893235"/>
                  <a:ext cx="5830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/>
                    <a:t>CPT</a:t>
                  </a:r>
                  <a:endParaRPr lang="en-US" sz="2000" b="1" dirty="0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7754246" y="4134535"/>
                  <a:ext cx="7077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err="1" smtClean="0"/>
                    <a:t>CPTu</a:t>
                  </a:r>
                  <a:endParaRPr lang="en-US" sz="2000" b="1" dirty="0"/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7765035" y="4363135"/>
                  <a:ext cx="8074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/>
                    <a:t>MCPT</a:t>
                  </a:r>
                  <a:endParaRPr lang="en-US" sz="2000" b="1" dirty="0"/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7782695" y="4598085"/>
                  <a:ext cx="70487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/>
                    <a:t>SCPT</a:t>
                  </a:r>
                  <a:endParaRPr lang="en-US" sz="2000" b="1" dirty="0"/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7783277" y="4826000"/>
                  <a:ext cx="4908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/>
                    <a:t>BH</a:t>
                  </a:r>
                  <a:endParaRPr lang="en-US" sz="2000" b="1" dirty="0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7459255" y="3568700"/>
                  <a:ext cx="9481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/>
                    <a:t>Legend</a:t>
                  </a:r>
                  <a:endParaRPr lang="en-US" sz="2000" b="1" dirty="0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7175500" y="3568700"/>
                  <a:ext cx="1600200" cy="16354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2" name="Oval 101"/>
              <p:cNvSpPr/>
              <p:nvPr/>
            </p:nvSpPr>
            <p:spPr>
              <a:xfrm flipV="1">
                <a:off x="4241800" y="251460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990600" y="2362200"/>
                <a:ext cx="7772400" cy="774700"/>
              </a:xfrm>
              <a:prstGeom prst="line">
                <a:avLst/>
              </a:prstGeom>
              <a:ln w="31750">
                <a:solidFill>
                  <a:srgbClr val="0091C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/>
            <p:cNvSpPr txBox="1"/>
            <p:nvPr/>
          </p:nvSpPr>
          <p:spPr>
            <a:xfrm>
              <a:off x="762000" y="2267635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A</a:t>
              </a:r>
              <a:endParaRPr lang="en-US" sz="2000" b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507487" y="3092390"/>
              <a:ext cx="3994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A’</a:t>
              </a:r>
              <a:endParaRPr lang="en-US" sz="2000" b="1" dirty="0"/>
            </a:p>
          </p:txBody>
        </p:sp>
      </p:grpSp>
      <p:sp>
        <p:nvSpPr>
          <p:cNvPr id="118" name="Rectangle 2"/>
          <p:cNvSpPr txBox="1">
            <a:spLocks noChangeArrowheads="1"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Results of Vertical Variability Study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18</a:t>
            </a:fld>
            <a:endParaRPr lang="en-US" sz="1600" b="1" dirty="0"/>
          </a:p>
        </p:txBody>
      </p:sp>
      <p:sp>
        <p:nvSpPr>
          <p:cNvPr id="101" name="Subtitle 2"/>
          <p:cNvSpPr txBox="1">
            <a:spLocks/>
          </p:cNvSpPr>
          <p:nvPr/>
        </p:nvSpPr>
        <p:spPr>
          <a:xfrm>
            <a:off x="381000" y="2971800"/>
            <a:ext cx="84582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4163" marR="0" lvl="1" indent="-284163" defTabSz="914400" rtl="0" eaLnBrk="1" fontAlgn="auto" latinLnBrk="0" hangingPunct="1">
              <a:spcAft>
                <a:spcPts val="12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lang="en-US" sz="2400" b="1" i="1" noProof="0" dirty="0" err="1" smtClean="0">
                <a:solidFill>
                  <a:srgbClr val="0000CC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en-US" sz="2400" b="1" i="1" baseline="-25000" noProof="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noProof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	= Total unit weight (</a:t>
            </a:r>
            <a:r>
              <a:rPr lang="en-US" sz="2400" b="1" noProof="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kN</a:t>
            </a:r>
            <a:r>
              <a:rPr lang="en-US" sz="2400" b="1" noProof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/m</a:t>
            </a:r>
            <a:r>
              <a:rPr lang="en-US" sz="2400" b="1" baseline="30000" noProof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noProof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4163" lvl="1" indent="-284163">
              <a:spcAft>
                <a:spcPts val="12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b="1" i="1" dirty="0" err="1" smtClean="0">
                <a:solidFill>
                  <a:srgbClr val="0000CC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en-US" sz="2400" b="1" i="1" baseline="-25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	= Unit weight of water (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/m</a:t>
            </a:r>
            <a:r>
              <a:rPr lang="en-US" sz="2400" b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4163" marR="0" lvl="1" indent="-284163" defTabSz="914400" rtl="0" eaLnBrk="1" fontAlgn="auto" latinLnBrk="0" hangingPunct="1">
              <a:spcAft>
                <a:spcPts val="12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lang="en-US" sz="2400" b="1" i="1" noProof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400" b="1" i="1" baseline="-25000" noProof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i="1" noProof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sz="2400" b="1" noProof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Cone tip resistance (</a:t>
            </a:r>
            <a:r>
              <a:rPr lang="en-US" sz="2400" b="1" noProof="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kPa</a:t>
            </a:r>
            <a:r>
              <a:rPr lang="en-US" sz="2400" b="1" noProof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4163" marR="0" lvl="1" indent="-284163" defTabSz="914400" rtl="0" eaLnBrk="1" fontAlgn="auto" latinLnBrk="0" hangingPunct="1">
              <a:spcAft>
                <a:spcPts val="12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lang="en-US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i="1" baseline="-25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Sleeve friction (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kPa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4163" marR="0" lvl="1" indent="-284163" defTabSz="914400" rtl="0" eaLnBrk="1" fontAlgn="auto" latinLnBrk="0" hangingPunct="1">
              <a:spcAft>
                <a:spcPts val="12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lang="en-US" sz="2400" b="1" i="1" noProof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 	</a:t>
            </a:r>
            <a:r>
              <a:rPr lang="en-US" sz="2400" b="1" noProof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Depth (m)</a:t>
            </a:r>
          </a:p>
          <a:p>
            <a:pPr marL="284163" marR="0" lvl="1" indent="-284163" defTabSz="914400" rtl="0" eaLnBrk="1" fontAlgn="auto" latinLnBrk="0" hangingPunct="1">
              <a:spcAft>
                <a:spcPts val="12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Symbol" pitchFamily="18" charset="2"/>
                <a:cs typeface="Arial" pitchFamily="34" charset="0"/>
              </a:rPr>
              <a:t>s</a:t>
            </a:r>
            <a:r>
              <a:rPr kumimoji="0" lang="en-US" sz="24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’ 	=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Effective v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ertical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overburden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stress (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kPa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4163" lvl="1" indent="-284163">
              <a:spcAft>
                <a:spcPts val="12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b="1" i="1" dirty="0" err="1" smtClean="0">
                <a:solidFill>
                  <a:srgbClr val="0000CC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US" sz="2400" b="1" i="1" baseline="-25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atm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Atmospheric pressure (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kPa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7" name="Rectangle 2"/>
          <p:cNvSpPr txBox="1">
            <a:spLocks noChangeArrowheads="1"/>
          </p:cNvSpPr>
          <p:nvPr/>
        </p:nvSpPr>
        <p:spPr>
          <a:xfrm>
            <a:off x="0" y="76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Correlations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: CPT Readings and Soil Unit Weight, </a:t>
            </a:r>
            <a:r>
              <a:rPr lang="en-U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+mj-ea"/>
                <a:cs typeface="+mj-cs"/>
              </a:rPr>
              <a:t>g</a:t>
            </a:r>
            <a:r>
              <a:rPr lang="en-US" sz="3200" b="1" i="1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t</a:t>
            </a:r>
            <a:endParaRPr kumimoji="0" lang="en-US" sz="3200" b="1" i="1" u="none" strike="noStrike" kern="120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7" descr="C:\Users\Fawad\Documents\My Computer\Geotechnical Engineering\Georgia Tech\EAS 4480\Project\Data Analysis\Clay\Unit Weight\Figures\1st order LS regression fs_svo.emf"/>
          <p:cNvPicPr>
            <a:picLocks noChangeAspect="1" noChangeArrowheads="1"/>
          </p:cNvPicPr>
          <p:nvPr/>
        </p:nvPicPr>
        <p:blipFill>
          <a:blip r:embed="rId2" cstate="print"/>
          <a:srcRect l="23172" t="8671" r="35429" b="85307"/>
          <a:stretch>
            <a:fillRect/>
          </a:stretch>
        </p:blipFill>
        <p:spPr bwMode="auto">
          <a:xfrm>
            <a:off x="1676400" y="1828800"/>
            <a:ext cx="5715000" cy="62345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6" name="Picture 5" descr="C:\Users\Fawad\Documents\My Computer\Geotechnical Engineering\Georgia Tech\EAS 4480\Project\Data Analysis\Clay\Unit Weight\Figures\1st order LS regression qt_fs_z.emf"/>
          <p:cNvPicPr>
            <a:picLocks noChangeAspect="1" noChangeArrowheads="1"/>
          </p:cNvPicPr>
          <p:nvPr/>
        </p:nvPicPr>
        <p:blipFill>
          <a:blip r:embed="rId3" cstate="print"/>
          <a:srcRect l="23389" t="9079" r="19165" b="85400"/>
          <a:stretch>
            <a:fillRect/>
          </a:stretch>
        </p:blipFill>
        <p:spPr bwMode="auto">
          <a:xfrm>
            <a:off x="266700" y="990600"/>
            <a:ext cx="8610600" cy="62070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782255" y="2590800"/>
            <a:ext cx="1675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CC"/>
                </a:solidFill>
              </a:rPr>
              <a:t>Mayne</a:t>
            </a:r>
            <a:r>
              <a:rPr lang="en-US" sz="1400" dirty="0" smtClean="0">
                <a:solidFill>
                  <a:srgbClr val="0000CC"/>
                </a:solidFill>
              </a:rPr>
              <a:t> et al. 2010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Measured and Evaluated </a:t>
            </a:r>
            <a:r>
              <a:rPr lang="en-U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Soil Unit Weight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Profiles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0803" y="762000"/>
            <a:ext cx="8182197" cy="5951538"/>
            <a:chOff x="580803" y="762000"/>
            <a:chExt cx="8182197" cy="5951538"/>
          </a:xfrm>
        </p:grpSpPr>
        <p:pic>
          <p:nvPicPr>
            <p:cNvPr id="1028" name="Picture 4" descr="C:\Users\Fawad\Documents\My Computer\Geotechnical Engineering\Georgia Tech\EAS 4480\Project\Data Analysis\Clay\Unit Weight\Figures\unit_weight_profiles_qt_fs_z.e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71545" y="774700"/>
              <a:ext cx="4391455" cy="5938838"/>
            </a:xfrm>
            <a:prstGeom prst="rect">
              <a:avLst/>
            </a:prstGeom>
            <a:noFill/>
          </p:spPr>
        </p:pic>
        <p:pic>
          <p:nvPicPr>
            <p:cNvPr id="1027" name="Picture 3" descr="C:\Users\Fawad\Documents\My Computer\Geotechnical Engineering\Georgia Tech\EAS 4480\Project\Data Analysis\Clay\Unit Weight\Figures\unit_weight_profiles_fs_svo.e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0803" y="762000"/>
              <a:ext cx="3991197" cy="594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2</a:t>
            </a:fld>
            <a:endParaRPr lang="en-US" sz="1600" b="1" dirty="0"/>
          </a:p>
        </p:txBody>
      </p:sp>
      <p:sp>
        <p:nvSpPr>
          <p:cNvPr id="101" name="Subtitle 2"/>
          <p:cNvSpPr txBox="1">
            <a:spLocks/>
          </p:cNvSpPr>
          <p:nvPr/>
        </p:nvSpPr>
        <p:spPr>
          <a:xfrm>
            <a:off x="63500" y="914400"/>
            <a:ext cx="9080500" cy="60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4163" marR="0" lvl="1" indent="-284163" defTabSz="914400" rtl="0" eaLnBrk="1" fontAlgn="auto" latinLnBrk="0" hangingPunct="1">
              <a:spcAft>
                <a:spcPts val="12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Spatial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variability of CPT readings for </a:t>
            </a:r>
            <a:r>
              <a:rPr kumimoji="0" lang="en-US" sz="2400" b="1" i="1" u="sng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horizontal &amp; vertical variability in soil profiles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(all soundings, each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cm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depth):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77850" lvl="2" indent="-290513">
              <a:spcAft>
                <a:spcPts val="1200"/>
              </a:spcAft>
              <a:buClr>
                <a:srgbClr val="00B050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Mean, min, max</a:t>
            </a:r>
          </a:p>
          <a:p>
            <a:pPr marL="577850" lvl="2" indent="-290513">
              <a:spcAft>
                <a:spcPts val="1200"/>
              </a:spcAft>
              <a:buClr>
                <a:srgbClr val="00B050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Moment statistics (variance,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skewness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kurtosis)</a:t>
            </a:r>
          </a:p>
          <a:p>
            <a:pPr marL="577850" lvl="2" indent="-290513">
              <a:spcAft>
                <a:spcPts val="1200"/>
              </a:spcAft>
              <a:buClr>
                <a:srgbClr val="00B050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200" noProof="0" dirty="0" smtClean="0">
                <a:latin typeface="Arial" pitchFamily="34" charset="0"/>
                <a:cs typeface="Arial" pitchFamily="34" charset="0"/>
              </a:rPr>
              <a:t>Residuals of principal comp. analysis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of CPT readings (space and depth)</a:t>
            </a:r>
            <a:endParaRPr lang="en-US" sz="2200" noProof="0" dirty="0" smtClean="0">
              <a:latin typeface="Arial" pitchFamily="34" charset="0"/>
              <a:cs typeface="Arial" pitchFamily="34" charset="0"/>
            </a:endParaRPr>
          </a:p>
          <a:p>
            <a:pPr marL="577850" lvl="2" indent="-290513">
              <a:spcAft>
                <a:spcPts val="1200"/>
              </a:spcAft>
              <a:buClr>
                <a:srgbClr val="00B050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Test of normality (</a:t>
            </a:r>
            <a:r>
              <a:rPr lang="en-US" sz="2400" dirty="0" smtClean="0"/>
              <a:t>χ</a:t>
            </a:r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test)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4163" marR="0" lvl="1" indent="-284163" defTabSz="914400" rtl="0" eaLnBrk="1" fontAlgn="auto" latinLnBrk="0" hangingPunct="1">
              <a:spcAft>
                <a:spcPts val="12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Comparison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 measured and evaluated </a:t>
            </a:r>
            <a:r>
              <a:rPr kumimoji="0" lang="en-US" sz="2400" b="1" i="1" u="sng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soil unit weight, </a:t>
            </a:r>
            <a:r>
              <a:rPr kumimoji="0" lang="en-US" sz="2400" b="1" i="1" u="sng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Symbol" pitchFamily="18" charset="2"/>
                <a:cs typeface="Arial" pitchFamily="34" charset="0"/>
              </a:rPr>
              <a:t>g</a:t>
            </a:r>
            <a:r>
              <a:rPr kumimoji="0" lang="en-US" sz="2400" b="1" i="1" u="sng" strike="noStrike" kern="1200" cap="none" spc="0" normalizeH="0" baseline="-2500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endParaRPr kumimoji="0" lang="en-US" sz="2400" b="1" i="1" u="sng" strike="noStrike" kern="1200" cap="none" spc="0" normalizeH="0" baseline="-25000" noProof="0" dirty="0" smtClean="0">
              <a:ln>
                <a:noFill/>
              </a:ln>
              <a:solidFill>
                <a:srgbClr val="0000CC"/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66738" lvl="1" indent="-279400">
              <a:spcAft>
                <a:spcPts val="1200"/>
              </a:spcAft>
              <a:buClr>
                <a:srgbClr val="00B050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LS regression, correlation coefficient</a:t>
            </a:r>
          </a:p>
          <a:p>
            <a:pPr marL="566738" marR="0" lvl="1" indent="-279400" defTabSz="914400" rtl="0" eaLnBrk="1" fontAlgn="auto" latinLnBrk="0" hangingPunct="1">
              <a:spcAft>
                <a:spcPts val="1200"/>
              </a:spcAft>
              <a:buClr>
                <a:srgbClr val="00B050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LS, principal component and reduced major axis regression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66738" marR="0" lvl="1" indent="-279400" defTabSz="914400" rtl="0" eaLnBrk="1" fontAlgn="auto" latinLnBrk="0" hangingPunct="1">
              <a:spcAft>
                <a:spcPts val="1200"/>
              </a:spcAft>
              <a:buClr>
                <a:srgbClr val="00B050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Higher order regression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residuals analysis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7" name="Rectangle 2"/>
          <p:cNvSpPr txBox="1">
            <a:spLocks noChangeArrowheads="1"/>
          </p:cNvSpPr>
          <p:nvPr/>
        </p:nvSpPr>
        <p:spPr>
          <a:xfrm>
            <a:off x="0" y="76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Scope of Study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awad\Documents\My Computer\Geotechnical Engineering\Georgia Tech\EAS 4480\Project\Data Analysis\Clay\Unit Weight\Figures\LS regression from all readings fs_svo.emf"/>
          <p:cNvPicPr>
            <a:picLocks noChangeAspect="1" noChangeArrowheads="1"/>
          </p:cNvPicPr>
          <p:nvPr/>
        </p:nvPicPr>
        <p:blipFill>
          <a:blip r:embed="rId2" cstate="print"/>
          <a:srcRect l="4068" t="9143" r="7797" b="6507"/>
          <a:stretch>
            <a:fillRect/>
          </a:stretch>
        </p:blipFill>
        <p:spPr bwMode="auto">
          <a:xfrm>
            <a:off x="114300" y="1503095"/>
            <a:ext cx="4419600" cy="4351606"/>
          </a:xfrm>
          <a:prstGeom prst="rect">
            <a:avLst/>
          </a:prstGeom>
          <a:noFill/>
        </p:spPr>
      </p:pic>
      <p:pic>
        <p:nvPicPr>
          <p:cNvPr id="5123" name="Picture 3" descr="C:\Users\Fawad\Documents\My Computer\Geotechnical Engineering\Georgia Tech\EAS 4480\Project\Data Analysis\Clay\Unit Weight\Figures\LS regression from all readings qt_fs_z.emf"/>
          <p:cNvPicPr>
            <a:picLocks noChangeAspect="1" noChangeArrowheads="1"/>
          </p:cNvPicPr>
          <p:nvPr/>
        </p:nvPicPr>
        <p:blipFill>
          <a:blip r:embed="rId3" cstate="print"/>
          <a:srcRect l="4068" t="9143" r="7797" b="6507"/>
          <a:stretch>
            <a:fillRect/>
          </a:stretch>
        </p:blipFill>
        <p:spPr bwMode="auto">
          <a:xfrm>
            <a:off x="4533900" y="1515794"/>
            <a:ext cx="4419600" cy="4351606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Least Square Regression, Correlation Coefficient,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95% Confidence Bounds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1807895"/>
            <a:ext cx="1371600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r =  -0.2999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0" y="1807895"/>
            <a:ext cx="1371600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r =  -0.2508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7264400" y="5221743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1997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Twelve MCPT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Six CPT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Three SCPT</a:t>
            </a:r>
            <a:endParaRPr lang="en-US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499100" y="4961572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Testing Program</a:t>
            </a:r>
          </a:p>
          <a:p>
            <a:r>
              <a:rPr lang="en-US" b="1" u="sng" dirty="0" smtClean="0"/>
              <a:t>1977 to 1995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Nine CPT</a:t>
            </a:r>
          </a:p>
          <a:p>
            <a:r>
              <a:rPr lang="en-US" b="1" u="sng" dirty="0" smtClean="0"/>
              <a:t>1995 to 1996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Three </a:t>
            </a:r>
            <a:r>
              <a:rPr lang="en-US" b="1" dirty="0" err="1" smtClean="0"/>
              <a:t>CPTu</a:t>
            </a:r>
            <a:endParaRPr lang="en-US" b="1" dirty="0" smtClean="0"/>
          </a:p>
        </p:txBody>
      </p:sp>
      <p:sp>
        <p:nvSpPr>
          <p:cNvPr id="121" name="TextBox 120"/>
          <p:cNvSpPr txBox="1"/>
          <p:nvPr/>
        </p:nvSpPr>
        <p:spPr>
          <a:xfrm>
            <a:off x="127000" y="4999672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CPT: </a:t>
            </a:r>
            <a:r>
              <a:rPr lang="en-US" b="1" dirty="0" smtClean="0"/>
              <a:t>	10 cm</a:t>
            </a:r>
            <a:r>
              <a:rPr lang="en-US" b="1" baseline="30000" dirty="0" smtClean="0"/>
              <a:t>2</a:t>
            </a:r>
            <a:r>
              <a:rPr lang="en-US" b="1" dirty="0" smtClean="0"/>
              <a:t> Cone Penetration Test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CPTu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en-US" b="1" dirty="0" smtClean="0"/>
              <a:t>	</a:t>
            </a:r>
            <a:r>
              <a:rPr lang="en-US" b="1" dirty="0" err="1" smtClean="0"/>
              <a:t>Piezocone</a:t>
            </a:r>
            <a:r>
              <a:rPr lang="en-US" b="1" dirty="0" smtClean="0"/>
              <a:t> Penetration Test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MCPT:</a:t>
            </a:r>
            <a:r>
              <a:rPr lang="en-US" b="1" dirty="0" smtClean="0"/>
              <a:t>	2 cm</a:t>
            </a:r>
            <a:r>
              <a:rPr lang="en-US" b="1" baseline="30000" dirty="0" smtClean="0"/>
              <a:t>2</a:t>
            </a:r>
            <a:r>
              <a:rPr lang="en-US" b="1" dirty="0" smtClean="0"/>
              <a:t> Mini Cone Penetration Test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SCPT:   </a:t>
            </a:r>
            <a:r>
              <a:rPr lang="en-US" b="1" dirty="0" smtClean="0"/>
              <a:t>	15 cm</a:t>
            </a:r>
            <a:r>
              <a:rPr lang="en-US" b="1" baseline="30000" dirty="0" smtClean="0"/>
              <a:t>2 </a:t>
            </a:r>
            <a:r>
              <a:rPr lang="en-US" b="1" dirty="0" smtClean="0"/>
              <a:t>Seismic </a:t>
            </a:r>
            <a:r>
              <a:rPr lang="en-US" b="1" dirty="0" err="1" smtClean="0"/>
              <a:t>Piezocone</a:t>
            </a:r>
            <a:r>
              <a:rPr lang="en-US" b="1" dirty="0" smtClean="0"/>
              <a:t> Penetration Test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BH:</a:t>
            </a:r>
            <a:r>
              <a:rPr lang="en-US" b="1" dirty="0" smtClean="0"/>
              <a:t>	Borehole</a:t>
            </a:r>
            <a:endParaRPr lang="en-US" b="1" dirty="0"/>
          </a:p>
        </p:txBody>
      </p:sp>
      <p:grpSp>
        <p:nvGrpSpPr>
          <p:cNvPr id="3" name="Group 125"/>
          <p:cNvGrpSpPr/>
          <p:nvPr/>
        </p:nvGrpSpPr>
        <p:grpSpPr>
          <a:xfrm>
            <a:off x="187656" y="971901"/>
            <a:ext cx="8727744" cy="4027771"/>
            <a:chOff x="187656" y="1306229"/>
            <a:chExt cx="8727744" cy="4027771"/>
          </a:xfrm>
        </p:grpSpPr>
        <p:grpSp>
          <p:nvGrpSpPr>
            <p:cNvPr id="4" name="Group 117"/>
            <p:cNvGrpSpPr/>
            <p:nvPr/>
          </p:nvGrpSpPr>
          <p:grpSpPr>
            <a:xfrm>
              <a:off x="187656" y="1306229"/>
              <a:ext cx="8727744" cy="4027771"/>
              <a:chOff x="187656" y="1330656"/>
              <a:chExt cx="8727744" cy="402777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87656" y="1330656"/>
                <a:ext cx="8727744" cy="4003344"/>
              </a:xfrm>
              <a:prstGeom prst="rect">
                <a:avLst/>
              </a:prstGeom>
              <a:noFill/>
              <a:ln w="3492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rot="16200000" flipV="1">
                <a:off x="533399" y="1752600"/>
                <a:ext cx="457200" cy="45720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ounded Rectangle 7"/>
              <p:cNvSpPr/>
              <p:nvPr/>
            </p:nvSpPr>
            <p:spPr>
              <a:xfrm>
                <a:off x="1566864" y="1524000"/>
                <a:ext cx="922335" cy="2895600"/>
              </a:xfrm>
              <a:prstGeom prst="roundRect">
                <a:avLst/>
              </a:prstGeom>
              <a:noFill/>
              <a:ln w="3492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733800" y="49276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flipV="1">
                <a:off x="8444552" y="281144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flipV="1">
                <a:off x="8466160" y="2272352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 flipV="1">
                <a:off x="8458200" y="190500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flipV="1">
                <a:off x="7413008" y="160020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 flipV="1">
                <a:off x="6338248" y="1861784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flipV="1">
                <a:off x="5965208" y="2098344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flipV="1">
                <a:off x="5957248" y="2631744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flipV="1">
                <a:off x="2071048" y="1703696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flipV="1">
                <a:off x="6558888" y="3200400"/>
                <a:ext cx="70512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flipV="1">
                <a:off x="4863152" y="3559792"/>
                <a:ext cx="70512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flipV="1">
                <a:off x="2536208" y="3766784"/>
                <a:ext cx="70512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71674" y="1643059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78928" y="2438400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127912" y="2541896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842448" y="2536208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81200" y="2661312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133600" y="2813712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822450" y="2813050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74850" y="2940050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27250" y="3067050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22450" y="3073400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968500" y="3200400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55800" y="4133850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62150" y="3543300"/>
                <a:ext cx="76200" cy="76200"/>
              </a:xfrm>
              <a:prstGeom prst="rect">
                <a:avLst/>
              </a:prstGeom>
              <a:noFill/>
              <a:ln w="317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68500" y="3067050"/>
                <a:ext cx="76200" cy="76200"/>
              </a:xfrm>
              <a:prstGeom prst="rect">
                <a:avLst/>
              </a:prstGeom>
              <a:noFill/>
              <a:ln w="317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981200" y="2038350"/>
                <a:ext cx="76200" cy="76200"/>
              </a:xfrm>
              <a:prstGeom prst="rect">
                <a:avLst/>
              </a:prstGeom>
              <a:noFill/>
              <a:ln w="317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1974850" y="182880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1981200" y="228600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1974850" y="280670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1968500" y="332740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1962150" y="380365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1974850" y="254635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Summing Junction 42"/>
              <p:cNvSpPr/>
              <p:nvPr/>
            </p:nvSpPr>
            <p:spPr>
              <a:xfrm>
                <a:off x="5419725" y="3333750"/>
                <a:ext cx="161925" cy="155448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Summing Junction 43"/>
              <p:cNvSpPr/>
              <p:nvPr/>
            </p:nvSpPr>
            <p:spPr>
              <a:xfrm>
                <a:off x="3028950" y="2809875"/>
                <a:ext cx="161925" cy="155448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781050" y="5029200"/>
                <a:ext cx="121920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1879600" y="4914900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669925" y="4921250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1080776" y="4651375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15 m</a:t>
                </a:r>
                <a:endParaRPr lang="en-US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195076" y="5019873"/>
                <a:ext cx="12152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Clay Control</a:t>
                </a:r>
                <a:endParaRPr lang="en-US" sz="1600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982849" y="3995733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27</a:t>
                </a:r>
                <a:endParaRPr lang="en-US" sz="1500" b="1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982849" y="3676652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26</a:t>
                </a:r>
                <a:endParaRPr lang="en-US" sz="1500" b="1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580393" y="3643311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12</a:t>
                </a:r>
                <a:endParaRPr lang="en-US" sz="1500" b="1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987612" y="3414298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25</a:t>
                </a:r>
                <a:endParaRPr lang="en-US" sz="1500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987612" y="3219452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24</a:t>
                </a:r>
                <a:endParaRPr lang="en-US" sz="1500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987612" y="3076578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23</a:t>
                </a:r>
                <a:endParaRPr lang="en-US" sz="1500" b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130486" y="2943222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33</a:t>
                </a:r>
                <a:endParaRPr lang="en-US" sz="1500" b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985963" y="2810553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21</a:t>
                </a:r>
                <a:endParaRPr lang="en-US" sz="1500" b="1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138363" y="2695578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29</a:t>
                </a:r>
                <a:endParaRPr lang="en-US" sz="1500" b="1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990718" y="2547941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19</a:t>
                </a:r>
                <a:endParaRPr lang="en-US" sz="1500" b="1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3118" y="2419356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28</a:t>
                </a:r>
                <a:endParaRPr lang="en-US" sz="1500" b="1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981200" y="2300289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17</a:t>
                </a:r>
                <a:endParaRPr lang="en-US" sz="1500" b="1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985955" y="2162857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16</a:t>
                </a:r>
                <a:endParaRPr lang="en-US" sz="1500" b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985963" y="1914526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15</a:t>
                </a:r>
                <a:endParaRPr lang="en-US" sz="15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976437" y="1714504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14</a:t>
                </a:r>
                <a:endParaRPr lang="en-US" sz="1500" b="1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126103" y="1585919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6</a:t>
                </a:r>
                <a:endParaRPr lang="en-US" sz="1500" b="1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666866" y="1524000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13</a:t>
                </a:r>
                <a:endParaRPr lang="en-US" sz="1500" b="1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187450" y="1892300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18</a:t>
                </a:r>
                <a:endParaRPr lang="en-US" sz="1500" b="1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533518" y="2405746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30</a:t>
                </a:r>
                <a:endParaRPr lang="en-US" sz="1500" b="1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524768" y="2700341"/>
                <a:ext cx="38023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31</a:t>
                </a:r>
                <a:endParaRPr lang="en-US" sz="1500" b="1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155700" y="2386627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22</a:t>
                </a:r>
                <a:endParaRPr lang="en-US" sz="1500" b="1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524000" y="2952748"/>
                <a:ext cx="38023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32</a:t>
                </a:r>
                <a:endParaRPr lang="en-US" sz="1500" b="1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149350" y="3369691"/>
                <a:ext cx="38023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20</a:t>
                </a:r>
                <a:endParaRPr lang="en-US" sz="15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22955" y="1367135"/>
                <a:ext cx="3866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N</a:t>
                </a:r>
                <a:endParaRPr lang="en-US" sz="1500" b="1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124968" y="2734361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15</a:t>
                </a:r>
                <a:endParaRPr lang="en-US" sz="1500" b="1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305304" y="2400304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7</a:t>
                </a:r>
                <a:endParaRPr lang="en-US" sz="15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988050" y="2508250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</a:t>
                </a:r>
                <a:endParaRPr lang="en-US" sz="1500" b="1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94400" y="1981200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</a:t>
                </a:r>
                <a:endParaRPr lang="en-US" sz="1500" b="1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72351" y="1752600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5</a:t>
                </a:r>
                <a:endParaRPr lang="en-US" sz="15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563368" y="3251885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16</a:t>
                </a:r>
                <a:endParaRPr lang="en-US" sz="1500" b="1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901060" y="3435350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11</a:t>
                </a:r>
                <a:endParaRPr lang="en-US" sz="15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585718" y="3073400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10</a:t>
                </a:r>
                <a:endParaRPr lang="en-US" sz="15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483601" y="1486585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3</a:t>
                </a:r>
                <a:endParaRPr lang="en-US" sz="1500" b="1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8512301" y="1791385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4</a:t>
                </a:r>
                <a:endParaRPr lang="en-US" sz="15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509000" y="2153335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8</a:t>
                </a:r>
                <a:endParaRPr lang="en-US" sz="1500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502650" y="2686735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9</a:t>
                </a:r>
                <a:endParaRPr lang="en-US" sz="1500" b="1" dirty="0"/>
              </a:p>
            </p:txBody>
          </p:sp>
          <p:cxnSp>
            <p:nvCxnSpPr>
              <p:cNvPr id="91" name="Straight Arrow Connector 90"/>
              <p:cNvCxnSpPr/>
              <p:nvPr/>
            </p:nvCxnSpPr>
            <p:spPr>
              <a:xfrm>
                <a:off x="1530350" y="2158027"/>
                <a:ext cx="438150" cy="3937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447800" y="2565400"/>
                <a:ext cx="514350" cy="228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V="1">
                <a:off x="1447800" y="3159456"/>
                <a:ext cx="533400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105"/>
              <p:cNvSpPr/>
              <p:nvPr/>
            </p:nvSpPr>
            <p:spPr>
              <a:xfrm flipV="1">
                <a:off x="7487426" y="4286250"/>
                <a:ext cx="70512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lowchart: Summing Junction 106"/>
              <p:cNvSpPr/>
              <p:nvPr/>
            </p:nvSpPr>
            <p:spPr>
              <a:xfrm>
                <a:off x="7443924" y="4946650"/>
                <a:ext cx="161925" cy="155448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 flipV="1">
                <a:off x="7485199" y="405765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482024" y="4514850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482024" y="4743450"/>
                <a:ext cx="76200" cy="76200"/>
              </a:xfrm>
              <a:prstGeom prst="rect">
                <a:avLst/>
              </a:prstGeom>
              <a:noFill/>
              <a:ln w="317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7764599" y="3893235"/>
                <a:ext cx="5830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CPT</a:t>
                </a:r>
                <a:endParaRPr lang="en-US" sz="2000" b="1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754246" y="4134535"/>
                <a:ext cx="707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 smtClean="0"/>
                  <a:t>CPTu</a:t>
                </a:r>
                <a:endParaRPr lang="en-US" sz="2000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7765035" y="4363135"/>
                <a:ext cx="8074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MCPT</a:t>
                </a:r>
                <a:endParaRPr lang="en-US" sz="2000" b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7782695" y="4598085"/>
                <a:ext cx="7048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SCPT</a:t>
                </a:r>
                <a:endParaRPr lang="en-US" sz="2000" b="1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783277" y="4826000"/>
                <a:ext cx="4908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BH</a:t>
                </a:r>
                <a:endParaRPr lang="en-US" sz="2000" b="1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459255" y="3568700"/>
                <a:ext cx="9481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Legend</a:t>
                </a:r>
                <a:endParaRPr lang="en-US" sz="2000" b="1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7175500" y="3568700"/>
                <a:ext cx="1600200" cy="16354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Oval 101"/>
            <p:cNvSpPr/>
            <p:nvPr/>
          </p:nvSpPr>
          <p:spPr>
            <a:xfrm flipV="1">
              <a:off x="4241800" y="2514600"/>
              <a:ext cx="76200" cy="76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Rectangle 2"/>
          <p:cNvSpPr txBox="1">
            <a:spLocks noChangeArrowheads="1"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Results of Vertical Variability Study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" name="Oval 121"/>
          <p:cNvSpPr/>
          <p:nvPr/>
        </p:nvSpPr>
        <p:spPr>
          <a:xfrm rot="20092023">
            <a:off x="1942051" y="1405412"/>
            <a:ext cx="2474521" cy="227908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 rot="20092023">
            <a:off x="4679630" y="2031783"/>
            <a:ext cx="2024742" cy="194847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Fawad\Documents\My Computer\Geotechnical Engineering\Georgia Tech\EAS 4480\Project\Data Analysis\Clay\Unit Weight\Figures\1st order LS regression qt_fs_z.emf"/>
          <p:cNvPicPr>
            <a:picLocks noChangeAspect="1" noChangeArrowheads="1"/>
          </p:cNvPicPr>
          <p:nvPr/>
        </p:nvPicPr>
        <p:blipFill>
          <a:blip r:embed="rId2" cstate="print"/>
          <a:srcRect l="10345" t="5352" r="14943" b="114"/>
          <a:stretch>
            <a:fillRect/>
          </a:stretch>
        </p:blipFill>
        <p:spPr bwMode="auto">
          <a:xfrm>
            <a:off x="4545917" y="1498600"/>
            <a:ext cx="4510001" cy="4279900"/>
          </a:xfrm>
          <a:prstGeom prst="rect">
            <a:avLst/>
          </a:prstGeom>
          <a:noFill/>
        </p:spPr>
      </p:pic>
      <p:pic>
        <p:nvPicPr>
          <p:cNvPr id="1031" name="Picture 7" descr="C:\Users\Fawad\Documents\My Computer\Geotechnical Engineering\Georgia Tech\EAS 4480\Project\Data Analysis\Clay\Unit Weight\Figures\1st order LS regression fs_svo.emf"/>
          <p:cNvPicPr>
            <a:picLocks noChangeAspect="1" noChangeArrowheads="1"/>
          </p:cNvPicPr>
          <p:nvPr/>
        </p:nvPicPr>
        <p:blipFill>
          <a:blip r:embed="rId3" cstate="print"/>
          <a:srcRect l="10000" t="4657" r="15714"/>
          <a:stretch>
            <a:fillRect/>
          </a:stretch>
        </p:blipFill>
        <p:spPr bwMode="auto">
          <a:xfrm>
            <a:off x="38100" y="1447800"/>
            <a:ext cx="4512176" cy="43434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Least Square Regression, Correlation Coefficient,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95% Confidence Bounds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2692400"/>
            <a:ext cx="849913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 = 0.0001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83200" y="2707501"/>
            <a:ext cx="849913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 = 0.0002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Fawad\Documents\My Computer\Geotechnical Engineering\Georgia Tech\EAS 4480\Project\Data Analysis\Clay\Unit Weight\Figures\comparison of regression methods fs_svo.emf"/>
          <p:cNvPicPr>
            <a:picLocks noChangeAspect="1" noChangeArrowheads="1"/>
          </p:cNvPicPr>
          <p:nvPr/>
        </p:nvPicPr>
        <p:blipFill>
          <a:blip r:embed="rId2" cstate="print"/>
          <a:srcRect l="2055" t="8108" r="7534" b="5405"/>
          <a:stretch>
            <a:fillRect/>
          </a:stretch>
        </p:blipFill>
        <p:spPr bwMode="auto">
          <a:xfrm>
            <a:off x="152400" y="1556326"/>
            <a:ext cx="4419600" cy="4285673"/>
          </a:xfrm>
          <a:prstGeom prst="rect">
            <a:avLst/>
          </a:prstGeom>
          <a:noFill/>
        </p:spPr>
      </p:pic>
      <p:pic>
        <p:nvPicPr>
          <p:cNvPr id="4101" name="Picture 5" descr="C:\Users\Fawad\Documents\My Computer\Geotechnical Engineering\Georgia Tech\EAS 4480\Project\Data Analysis\Clay\Unit Weight\Figures\comparison of regression methods qt_fs_z.emf"/>
          <p:cNvPicPr>
            <a:picLocks noChangeAspect="1" noChangeArrowheads="1"/>
          </p:cNvPicPr>
          <p:nvPr/>
        </p:nvPicPr>
        <p:blipFill>
          <a:blip r:embed="rId3" cstate="print"/>
          <a:srcRect l="2055" t="9675" r="7534" b="7073"/>
          <a:stretch>
            <a:fillRect/>
          </a:stretch>
        </p:blipFill>
        <p:spPr bwMode="auto">
          <a:xfrm>
            <a:off x="4538662" y="1549400"/>
            <a:ext cx="4452937" cy="431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Least Squares, Principal Component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And Reduced Major Axis Regression Analyses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wad\Documents\My Computer\Geotechnical Engineering\Georgia Tech\EAS 4480\Project\Data Analysis\Clay\Unit Weight\Figures\3rd Order Regression fs_svo.emf"/>
          <p:cNvPicPr>
            <a:picLocks noChangeAspect="1" noChangeArrowheads="1"/>
          </p:cNvPicPr>
          <p:nvPr/>
        </p:nvPicPr>
        <p:blipFill>
          <a:blip r:embed="rId2" cstate="print"/>
          <a:srcRect l="3425" r="6164"/>
          <a:stretch>
            <a:fillRect/>
          </a:stretch>
        </p:blipFill>
        <p:spPr bwMode="auto">
          <a:xfrm>
            <a:off x="76201" y="1066800"/>
            <a:ext cx="4572000" cy="5334001"/>
          </a:xfrm>
          <a:prstGeom prst="rect">
            <a:avLst/>
          </a:prstGeom>
          <a:noFill/>
        </p:spPr>
      </p:pic>
      <p:pic>
        <p:nvPicPr>
          <p:cNvPr id="2051" name="Picture 3" descr="C:\Users\Fawad\Documents\My Computer\Geotechnical Engineering\Georgia Tech\EAS 4480\Project\Data Analysis\Clay\Unit Weight\Figures\3rd Order Regression qt_fs_z.emf"/>
          <p:cNvPicPr>
            <a:picLocks noChangeAspect="1" noChangeArrowheads="1"/>
          </p:cNvPicPr>
          <p:nvPr/>
        </p:nvPicPr>
        <p:blipFill>
          <a:blip r:embed="rId3" cstate="print"/>
          <a:srcRect l="3425" r="6164"/>
          <a:stretch>
            <a:fillRect/>
          </a:stretch>
        </p:blipFill>
        <p:spPr bwMode="auto">
          <a:xfrm>
            <a:off x="4615543" y="1104902"/>
            <a:ext cx="4528457" cy="52832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Higher Order Regression Analysis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25</a:t>
            </a:fld>
            <a:endParaRPr lang="en-US" sz="1600" b="1" dirty="0"/>
          </a:p>
        </p:txBody>
      </p:sp>
      <p:sp>
        <p:nvSpPr>
          <p:cNvPr id="101" name="Subtitle 2"/>
          <p:cNvSpPr txBox="1">
            <a:spLocks/>
          </p:cNvSpPr>
          <p:nvPr/>
        </p:nvSpPr>
        <p:spPr>
          <a:xfrm>
            <a:off x="381000" y="1066800"/>
            <a:ext cx="8382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4163" lvl="1" indent="-284163">
              <a:spcAft>
                <a:spcPts val="48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3600" b="1" noProof="0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Horizontal and vertical variability of CPT readings for better </a:t>
            </a:r>
            <a:r>
              <a:rPr lang="en-US" sz="3600" b="1" dirty="0" smtClean="0">
                <a:solidFill>
                  <a:srgbClr val="0000CC"/>
                </a:solidFill>
                <a:cs typeface="Arial" pitchFamily="34" charset="0"/>
              </a:rPr>
              <a:t>site </a:t>
            </a:r>
            <a:r>
              <a:rPr lang="en-US" sz="3600" b="1" noProof="0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characterization</a:t>
            </a:r>
          </a:p>
          <a:p>
            <a:pPr marL="284163" marR="0" lvl="1" indent="-284163" defTabSz="914400" rtl="0" eaLnBrk="1" fontAlgn="auto" latinLnBrk="0" hangingPunct="1">
              <a:spcAft>
                <a:spcPts val="48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CPT-based relationship for evaluating soil unit weight</a:t>
            </a:r>
          </a:p>
        </p:txBody>
      </p:sp>
      <p:sp>
        <p:nvSpPr>
          <p:cNvPr id="107" name="Rectangle 2"/>
          <p:cNvSpPr txBox="1">
            <a:spLocks noChangeArrowheads="1"/>
          </p:cNvSpPr>
          <p:nvPr/>
        </p:nvSpPr>
        <p:spPr>
          <a:xfrm>
            <a:off x="-76200" y="76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Conclusions</a:t>
            </a:r>
            <a:endParaRPr kumimoji="0" lang="en-US" sz="4000" b="1" i="1" u="none" strike="noStrike" kern="120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C:\Users\Fawad\Documents\My Computer\Geotechnical Engineering\Georgia Tech\EAS 4480\Project\Data Analysis\Clay\Unit Weight\Figures\1st order LS regression fs_svo.emf"/>
          <p:cNvPicPr>
            <a:picLocks noChangeAspect="1" noChangeArrowheads="1"/>
          </p:cNvPicPr>
          <p:nvPr/>
        </p:nvPicPr>
        <p:blipFill>
          <a:blip r:embed="rId2" cstate="print"/>
          <a:srcRect l="23172" t="8671" r="35429" b="85307"/>
          <a:stretch>
            <a:fillRect/>
          </a:stretch>
        </p:blipFill>
        <p:spPr bwMode="auto">
          <a:xfrm>
            <a:off x="2133600" y="4268585"/>
            <a:ext cx="4876800" cy="53201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782255" y="4873823"/>
            <a:ext cx="1675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CC"/>
                </a:solidFill>
              </a:rPr>
              <a:t>Mayne</a:t>
            </a:r>
            <a:r>
              <a:rPr lang="en-US" sz="1400" dirty="0" smtClean="0">
                <a:solidFill>
                  <a:srgbClr val="0000CC"/>
                </a:solidFill>
              </a:rPr>
              <a:t> et al. 2010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7900" y="2819400"/>
            <a:ext cx="4572000" cy="27432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Fawad S. Niazi</a:t>
            </a:r>
          </a:p>
          <a:p>
            <a:pPr lvl="0"/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0"/>
            <a:r>
              <a:rPr lang="en-US" sz="1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Geosystems</a:t>
            </a: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Engineering Division</a:t>
            </a:r>
          </a:p>
          <a:p>
            <a:pPr lvl="0"/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Civil &amp; Environmental Engineering</a:t>
            </a:r>
          </a:p>
          <a:p>
            <a:pPr lvl="0"/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Georgia Institute of Technology</a:t>
            </a:r>
          </a:p>
          <a:p>
            <a:pPr lvl="0"/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April 27, 2010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7800" y="457200"/>
            <a:ext cx="8763000" cy="167640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ts val="5000"/>
              </a:lnSpc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Spatial Variability of CPT Data </a:t>
            </a:r>
          </a:p>
          <a:p>
            <a:pPr algn="ctr">
              <a:lnSpc>
                <a:spcPts val="5000"/>
              </a:lnSpc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and Soil Parameters at NGES, Texas A&amp;M</a:t>
            </a:r>
          </a:p>
        </p:txBody>
      </p:sp>
      <p:pic>
        <p:nvPicPr>
          <p:cNvPr id="86" name="Picture 85" descr="seism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288" y="2604448"/>
            <a:ext cx="2411512" cy="3643952"/>
          </a:xfrm>
          <a:prstGeom prst="rect">
            <a:avLst/>
          </a:prstGeom>
          <a:ln w="22225">
            <a:solidFill>
              <a:srgbClr val="00B0F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6245423"/>
            <a:ext cx="2825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hlinkClick r:id="rId3"/>
              </a:rPr>
              <a:t>www.clu-in.org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782254" y="6245423"/>
            <a:ext cx="1675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CC"/>
                </a:solidFill>
              </a:rPr>
              <a:t>Niazi</a:t>
            </a:r>
            <a:r>
              <a:rPr lang="en-US" sz="1400" dirty="0" smtClean="0">
                <a:solidFill>
                  <a:srgbClr val="0000CC"/>
                </a:solidFill>
              </a:rPr>
              <a:t> et al. 2010</a:t>
            </a:r>
            <a:endParaRPr lang="en-US" sz="11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978" t="2244" r="49495" b="3205"/>
          <a:stretch>
            <a:fillRect/>
          </a:stretch>
        </p:blipFill>
        <p:spPr bwMode="auto">
          <a:xfrm>
            <a:off x="6337300" y="2590800"/>
            <a:ext cx="2476500" cy="3632200"/>
          </a:xfrm>
          <a:prstGeom prst="rect">
            <a:avLst/>
          </a:prstGeom>
          <a:noFill/>
          <a:ln w="222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21268" y="1219200"/>
            <a:ext cx="7532132" cy="4732360"/>
            <a:chOff x="621268" y="1766248"/>
            <a:chExt cx="7532132" cy="4732360"/>
          </a:xfrm>
        </p:grpSpPr>
        <p:sp>
          <p:nvSpPr>
            <p:cNvPr id="20" name="TextBox 19"/>
            <p:cNvSpPr txBox="1"/>
            <p:nvPr/>
          </p:nvSpPr>
          <p:spPr>
            <a:xfrm rot="16200000">
              <a:off x="227538" y="3898785"/>
              <a:ext cx="1156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Depth (m)</a:t>
              </a:r>
              <a:endParaRPr lang="en-US" b="1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295400" y="1967552"/>
              <a:ext cx="6858000" cy="4357048"/>
              <a:chOff x="1295400" y="1967552"/>
              <a:chExt cx="6858000" cy="435704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447800" y="1981200"/>
                <a:ext cx="6705600" cy="434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1447800" y="3276600"/>
                <a:ext cx="670560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447800" y="3554104"/>
                <a:ext cx="670560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447800" y="5029200"/>
                <a:ext cx="670560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2903965" y="2514600"/>
                <a:ext cx="1511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Very Stiff Clay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936949" y="3242846"/>
                <a:ext cx="654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Sand</a:t>
                </a:r>
                <a:endParaRPr lang="en-U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44909" y="4233446"/>
                <a:ext cx="1511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Very Stiff Clay</a:t>
                </a:r>
                <a:endParaRPr lang="en-U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895600" y="5376446"/>
                <a:ext cx="10961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Hard Clay</a:t>
                </a:r>
              </a:p>
              <a:p>
                <a:pPr algn="ctr"/>
                <a:r>
                  <a:rPr lang="en-US" b="1" dirty="0" smtClean="0"/>
                  <a:t>(Shale)</a:t>
                </a:r>
                <a:endParaRPr lang="en-US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51104" y="2286000"/>
                <a:ext cx="1646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Symbol" pitchFamily="18" charset="2"/>
                  </a:rPr>
                  <a:t>g</a:t>
                </a:r>
                <a:r>
                  <a:rPr lang="en-US" b="1" baseline="-25000" dirty="0" err="1" smtClean="0"/>
                  <a:t>t</a:t>
                </a:r>
                <a:r>
                  <a:rPr lang="en-US" b="1" dirty="0" smtClean="0"/>
                  <a:t> = 19.6 </a:t>
                </a:r>
                <a:r>
                  <a:rPr lang="en-US" b="1" dirty="0" err="1" smtClean="0"/>
                  <a:t>kN</a:t>
                </a:r>
                <a:r>
                  <a:rPr lang="en-US" b="1" dirty="0" smtClean="0"/>
                  <a:t>/m</a:t>
                </a:r>
                <a:r>
                  <a:rPr lang="en-US" b="1" baseline="30000" dirty="0" smtClean="0"/>
                  <a:t>3</a:t>
                </a:r>
                <a:endParaRPr lang="en-US" b="1" baseline="30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51104" y="2590800"/>
                <a:ext cx="1327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/>
                  <a:t>u</a:t>
                </a:r>
                <a:r>
                  <a:rPr lang="en-US" b="1" dirty="0" smtClean="0"/>
                  <a:t> = 110 </a:t>
                </a:r>
                <a:r>
                  <a:rPr lang="en-US" b="1" dirty="0" err="1" smtClean="0"/>
                  <a:t>kPa</a:t>
                </a:r>
                <a:endParaRPr lang="en-US" b="1" baseline="30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56565" y="3897868"/>
                <a:ext cx="1646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Symbol" pitchFamily="18" charset="2"/>
                  </a:rPr>
                  <a:t>g</a:t>
                </a:r>
                <a:r>
                  <a:rPr lang="en-US" b="1" baseline="-25000" dirty="0" err="1" smtClean="0"/>
                  <a:t>t</a:t>
                </a:r>
                <a:r>
                  <a:rPr lang="en-US" b="1" dirty="0" smtClean="0"/>
                  <a:t> = 19.5 </a:t>
                </a:r>
                <a:r>
                  <a:rPr lang="en-US" b="1" dirty="0" err="1" smtClean="0"/>
                  <a:t>kN</a:t>
                </a:r>
                <a:r>
                  <a:rPr lang="en-US" b="1" dirty="0" smtClean="0"/>
                  <a:t>/m</a:t>
                </a:r>
                <a:r>
                  <a:rPr lang="en-US" b="1" baseline="30000" dirty="0" smtClean="0"/>
                  <a:t>3</a:t>
                </a:r>
                <a:endParaRPr lang="en-US" b="1" baseline="30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56565" y="4202668"/>
                <a:ext cx="1327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/>
                  <a:t>u</a:t>
                </a:r>
                <a:r>
                  <a:rPr lang="en-US" b="1" dirty="0" smtClean="0"/>
                  <a:t> = 140 </a:t>
                </a:r>
                <a:r>
                  <a:rPr lang="en-US" b="1" dirty="0" err="1" smtClean="0"/>
                  <a:t>kPa</a:t>
                </a:r>
                <a:endParaRPr lang="en-US" b="1" baseline="30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656565" y="5269468"/>
                <a:ext cx="1646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Symbol" pitchFamily="18" charset="2"/>
                  </a:rPr>
                  <a:t>g</a:t>
                </a:r>
                <a:r>
                  <a:rPr lang="en-US" b="1" baseline="-25000" dirty="0" err="1" smtClean="0"/>
                  <a:t>t</a:t>
                </a:r>
                <a:r>
                  <a:rPr lang="en-US" b="1" dirty="0" smtClean="0"/>
                  <a:t> = 18.9 </a:t>
                </a:r>
                <a:r>
                  <a:rPr lang="en-US" b="1" dirty="0" err="1" smtClean="0"/>
                  <a:t>kN</a:t>
                </a:r>
                <a:r>
                  <a:rPr lang="en-US" b="1" dirty="0" smtClean="0"/>
                  <a:t>/m</a:t>
                </a:r>
                <a:r>
                  <a:rPr lang="en-US" b="1" baseline="30000" dirty="0" smtClean="0"/>
                  <a:t>3</a:t>
                </a:r>
                <a:endParaRPr lang="en-US" b="1" baseline="30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656565" y="5574268"/>
                <a:ext cx="1327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/>
                  <a:t>u</a:t>
                </a:r>
                <a:r>
                  <a:rPr lang="en-US" b="1" dirty="0" smtClean="0"/>
                  <a:t> = 160 </a:t>
                </a:r>
                <a:r>
                  <a:rPr lang="en-US" b="1" dirty="0" err="1" smtClean="0"/>
                  <a:t>kPa</a:t>
                </a:r>
                <a:endParaRPr lang="en-US" b="1" baseline="30000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rot="10800000">
                <a:off x="1295400" y="1967552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1295401" y="2936544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0800000">
                <a:off x="1295400" y="3913496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0800000">
                <a:off x="1295400" y="4904096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1295400" y="6324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1295400" y="5867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1295400" y="5382904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1295400" y="4405952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0800000">
                <a:off x="1295400" y="3429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0800000">
                <a:off x="1295400" y="2465696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031544" y="1766248"/>
              <a:ext cx="281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31544" y="2256724"/>
              <a:ext cx="281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31544" y="2727572"/>
              <a:ext cx="281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31544" y="3212068"/>
              <a:ext cx="281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6</a:t>
              </a:r>
              <a:endParaRPr lang="en-US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31544" y="3718172"/>
              <a:ext cx="281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8</a:t>
              </a:r>
              <a:endParaRPr lang="en-US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3736" y="4216316"/>
              <a:ext cx="433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10</a:t>
              </a:r>
              <a:endParaRPr lang="en-US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22360" y="4689144"/>
              <a:ext cx="433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12</a:t>
              </a:r>
              <a:endParaRPr lang="en-US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14400" y="5193268"/>
              <a:ext cx="433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14</a:t>
              </a:r>
              <a:endParaRPr lang="en-US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14400" y="5664116"/>
              <a:ext cx="433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16</a:t>
              </a:r>
              <a:endParaRPr lang="en-US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14400" y="6129276"/>
              <a:ext cx="433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18</a:t>
              </a:r>
              <a:endParaRPr lang="en-US" b="1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751054" y="5830669"/>
            <a:ext cx="1500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CC"/>
                </a:solidFill>
              </a:rPr>
              <a:t>After </a:t>
            </a:r>
            <a:r>
              <a:rPr lang="en-US" sz="1400" b="1" dirty="0" err="1" smtClean="0">
                <a:solidFill>
                  <a:srgbClr val="0000CC"/>
                </a:solidFill>
              </a:rPr>
              <a:t>Briaud</a:t>
            </a:r>
            <a:r>
              <a:rPr lang="en-US" sz="1400" b="1" dirty="0" smtClean="0">
                <a:solidFill>
                  <a:srgbClr val="0000CC"/>
                </a:solidFill>
              </a:rPr>
              <a:t> 2000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Stratigraphy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 at the NGES TAMU Clay Site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0761" y="1981200"/>
            <a:ext cx="4301239" cy="3530600"/>
            <a:chOff x="270761" y="1981200"/>
            <a:chExt cx="4301239" cy="3530600"/>
          </a:xfrm>
        </p:grpSpPr>
        <p:pic>
          <p:nvPicPr>
            <p:cNvPr id="3074" name="Picture 2" descr="C:\Users\Fawad\Documents\My Computer\Geotechnical Engineering\Georgia Tech\EAS 4480\Project\Data Analysis\Clay\Unit Weight\Figures\autocorrelation of residuals 3rd order reg fs_svo.emf"/>
            <p:cNvPicPr>
              <a:picLocks noChangeAspect="1" noChangeArrowheads="1"/>
            </p:cNvPicPr>
            <p:nvPr/>
          </p:nvPicPr>
          <p:blipFill>
            <a:blip r:embed="rId2" cstate="print"/>
            <a:srcRect l="7143" r="7143" b="6190"/>
            <a:stretch>
              <a:fillRect/>
            </a:stretch>
          </p:blipFill>
          <p:spPr bwMode="auto">
            <a:xfrm>
              <a:off x="270761" y="1981200"/>
              <a:ext cx="4301239" cy="3530600"/>
            </a:xfrm>
            <a:prstGeom prst="rect">
              <a:avLst/>
            </a:prstGeom>
            <a:noFill/>
          </p:spPr>
        </p:pic>
        <p:pic>
          <p:nvPicPr>
            <p:cNvPr id="4" name="Picture 7" descr="C:\Users\Fawad\Documents\My Computer\Geotechnical Engineering\Georgia Tech\EAS 4480\Project\Data Analysis\Clay\Unit Weight\Figures\1st order LS regression fs_svo.emf"/>
            <p:cNvPicPr>
              <a:picLocks noChangeAspect="1" noChangeArrowheads="1"/>
            </p:cNvPicPr>
            <p:nvPr/>
          </p:nvPicPr>
          <p:blipFill>
            <a:blip r:embed="rId3" cstate="print"/>
            <a:srcRect l="23172" t="8002" r="35429" b="85307"/>
            <a:stretch>
              <a:fillRect/>
            </a:stretch>
          </p:blipFill>
          <p:spPr bwMode="auto">
            <a:xfrm>
              <a:off x="647700" y="2590800"/>
              <a:ext cx="2514600" cy="304800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4572000" y="1987550"/>
            <a:ext cx="4301239" cy="3530600"/>
            <a:chOff x="4572000" y="1987550"/>
            <a:chExt cx="4301239" cy="3530600"/>
          </a:xfrm>
        </p:grpSpPr>
        <p:pic>
          <p:nvPicPr>
            <p:cNvPr id="3075" name="Picture 3" descr="C:\Users\Fawad\Documents\My Computer\Geotechnical Engineering\Georgia Tech\EAS 4480\Project\Data Analysis\Clay\Unit Weight\Figures\autocorrelation of residuals 3rd order reg qt_fs_z.emf"/>
            <p:cNvPicPr>
              <a:picLocks noChangeAspect="1" noChangeArrowheads="1"/>
            </p:cNvPicPr>
            <p:nvPr/>
          </p:nvPicPr>
          <p:blipFill>
            <a:blip r:embed="rId4" cstate="print"/>
            <a:srcRect l="7143" r="7143" b="6190"/>
            <a:stretch>
              <a:fillRect/>
            </a:stretch>
          </p:blipFill>
          <p:spPr bwMode="auto">
            <a:xfrm>
              <a:off x="4572000" y="1987550"/>
              <a:ext cx="4301239" cy="3530600"/>
            </a:xfrm>
            <a:prstGeom prst="rect">
              <a:avLst/>
            </a:prstGeom>
            <a:noFill/>
          </p:spPr>
        </p:pic>
        <p:pic>
          <p:nvPicPr>
            <p:cNvPr id="5" name="Picture 5" descr="C:\Users\Fawad\Documents\My Computer\Geotechnical Engineering\Georgia Tech\EAS 4480\Project\Data Analysis\Clay\Unit Weight\Figures\1st order LS regression qt_fs_z.emf"/>
            <p:cNvPicPr>
              <a:picLocks noChangeAspect="1" noChangeArrowheads="1"/>
            </p:cNvPicPr>
            <p:nvPr/>
          </p:nvPicPr>
          <p:blipFill>
            <a:blip r:embed="rId5" cstate="print"/>
            <a:srcRect l="23389" t="9079" r="19775" b="84710"/>
            <a:stretch>
              <a:fillRect/>
            </a:stretch>
          </p:blipFill>
          <p:spPr bwMode="auto">
            <a:xfrm>
              <a:off x="4914899" y="2590800"/>
              <a:ext cx="3771901" cy="309172"/>
            </a:xfrm>
            <a:prstGeom prst="rect">
              <a:avLst/>
            </a:prstGeom>
            <a:noFill/>
          </p:spPr>
        </p:pic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Autocorrelation of Residual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Higher Order Regression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3</a:t>
            </a:fld>
            <a:endParaRPr lang="en-US" sz="1600" b="1" dirty="0"/>
          </a:p>
        </p:txBody>
      </p:sp>
      <p:grpSp>
        <p:nvGrpSpPr>
          <p:cNvPr id="2" name="Group 109"/>
          <p:cNvGrpSpPr/>
          <p:nvPr/>
        </p:nvGrpSpPr>
        <p:grpSpPr>
          <a:xfrm>
            <a:off x="6238878" y="990600"/>
            <a:ext cx="3133722" cy="4558352"/>
            <a:chOff x="6477000" y="1066800"/>
            <a:chExt cx="3133722" cy="4558352"/>
          </a:xfrm>
        </p:grpSpPr>
        <p:sp>
          <p:nvSpPr>
            <p:cNvPr id="95" name="Rectangle 94"/>
            <p:cNvSpPr/>
            <p:nvPr/>
          </p:nvSpPr>
          <p:spPr bwMode="auto">
            <a:xfrm>
              <a:off x="6477000" y="2119952"/>
              <a:ext cx="2590800" cy="3505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 rot="7281544">
              <a:off x="7592717" y="1393906"/>
              <a:ext cx="1754808" cy="1931081"/>
            </a:xfrm>
            <a:prstGeom prst="arc">
              <a:avLst>
                <a:gd name="adj1" fmla="val 1768742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c 93"/>
            <p:cNvSpPr/>
            <p:nvPr/>
          </p:nvSpPr>
          <p:spPr>
            <a:xfrm rot="7281544">
              <a:off x="7347685" y="1538435"/>
              <a:ext cx="2078186" cy="2447889"/>
            </a:xfrm>
            <a:prstGeom prst="arc">
              <a:avLst>
                <a:gd name="adj1" fmla="val 1768742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477000" y="1066800"/>
              <a:ext cx="2590800" cy="1066800"/>
            </a:xfrm>
            <a:prstGeom prst="rect">
              <a:avLst/>
            </a:prstGeom>
            <a:solidFill>
              <a:schemeClr val="bg2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7561681" y="1880003"/>
              <a:ext cx="74983" cy="31898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7560464" y="5069861"/>
              <a:ext cx="74983" cy="221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AutoShape 22"/>
            <p:cNvSpPr>
              <a:spLocks noChangeArrowheads="1"/>
            </p:cNvSpPr>
            <p:nvPr/>
          </p:nvSpPr>
          <p:spPr bwMode="auto">
            <a:xfrm rot="10800000">
              <a:off x="7560465" y="5291235"/>
              <a:ext cx="74983" cy="4276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7561590" y="5257800"/>
              <a:ext cx="72841" cy="0"/>
            </a:xfrm>
            <a:prstGeom prst="line">
              <a:avLst/>
            </a:prstGeom>
            <a:solidFill>
              <a:schemeClr val="accent1"/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7126124" y="1259862"/>
              <a:ext cx="1554912" cy="6208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7291606" y="1363212"/>
              <a:ext cx="349635" cy="10916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7820429" y="1362075"/>
              <a:ext cx="349635" cy="10916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H="1" flipV="1">
              <a:off x="8403802" y="2068216"/>
              <a:ext cx="129657" cy="0"/>
            </a:xfrm>
            <a:prstGeom prst="line">
              <a:avLst/>
            </a:prstGeom>
            <a:solidFill>
              <a:schemeClr val="accent1"/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H="1" flipV="1">
              <a:off x="7171844" y="2103755"/>
              <a:ext cx="147139" cy="0"/>
            </a:xfrm>
            <a:prstGeom prst="line">
              <a:avLst/>
            </a:prstGeom>
            <a:solidFill>
              <a:schemeClr val="accent1"/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64"/>
            <p:cNvGrpSpPr/>
            <p:nvPr/>
          </p:nvGrpSpPr>
          <p:grpSpPr>
            <a:xfrm>
              <a:off x="6707024" y="1412262"/>
              <a:ext cx="419562" cy="467284"/>
              <a:chOff x="-74746" y="3264001"/>
              <a:chExt cx="419562" cy="327483"/>
            </a:xfrm>
          </p:grpSpPr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-74746" y="3264001"/>
                <a:ext cx="419562" cy="327483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76762" y="3309484"/>
                <a:ext cx="152965" cy="108023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-74746" y="3309484"/>
                <a:ext cx="152965" cy="108023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" name="Group 57"/>
            <p:cNvGrpSpPr/>
            <p:nvPr/>
          </p:nvGrpSpPr>
          <p:grpSpPr>
            <a:xfrm>
              <a:off x="7756044" y="1793261"/>
              <a:ext cx="274320" cy="274320"/>
              <a:chOff x="1253674" y="4102100"/>
              <a:chExt cx="274320" cy="274320"/>
            </a:xfrm>
          </p:grpSpPr>
          <p:sp>
            <p:nvSpPr>
              <p:cNvPr id="23" name="Oval 14"/>
              <p:cNvSpPr>
                <a:spLocks noChangeArrowheads="1"/>
              </p:cNvSpPr>
              <p:nvPr/>
            </p:nvSpPr>
            <p:spPr bwMode="auto">
              <a:xfrm>
                <a:off x="1253674" y="4102100"/>
                <a:ext cx="274320" cy="2743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Oval 14"/>
              <p:cNvSpPr>
                <a:spLocks noChangeArrowheads="1"/>
              </p:cNvSpPr>
              <p:nvPr/>
            </p:nvSpPr>
            <p:spPr bwMode="auto">
              <a:xfrm>
                <a:off x="1301934" y="4152900"/>
                <a:ext cx="182880" cy="1828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58"/>
            <p:cNvGrpSpPr/>
            <p:nvPr/>
          </p:nvGrpSpPr>
          <p:grpSpPr>
            <a:xfrm>
              <a:off x="8048144" y="1793261"/>
              <a:ext cx="274320" cy="274320"/>
              <a:chOff x="1253674" y="4102100"/>
              <a:chExt cx="274320" cy="274320"/>
            </a:xfrm>
          </p:grpSpPr>
          <p:sp>
            <p:nvSpPr>
              <p:cNvPr id="60" name="Oval 14"/>
              <p:cNvSpPr>
                <a:spLocks noChangeArrowheads="1"/>
              </p:cNvSpPr>
              <p:nvPr/>
            </p:nvSpPr>
            <p:spPr bwMode="auto">
              <a:xfrm>
                <a:off x="1253674" y="4102100"/>
                <a:ext cx="274320" cy="2743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14"/>
              <p:cNvSpPr>
                <a:spLocks noChangeArrowheads="1"/>
              </p:cNvSpPr>
              <p:nvPr/>
            </p:nvSpPr>
            <p:spPr bwMode="auto">
              <a:xfrm>
                <a:off x="1304474" y="4152900"/>
                <a:ext cx="182880" cy="1828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61"/>
            <p:cNvGrpSpPr/>
            <p:nvPr/>
          </p:nvGrpSpPr>
          <p:grpSpPr>
            <a:xfrm>
              <a:off x="6768262" y="1793261"/>
              <a:ext cx="274320" cy="274320"/>
              <a:chOff x="-1098088" y="4102100"/>
              <a:chExt cx="274320" cy="274320"/>
            </a:xfrm>
          </p:grpSpPr>
          <p:sp>
            <p:nvSpPr>
              <p:cNvPr id="63" name="Oval 14"/>
              <p:cNvSpPr>
                <a:spLocks noChangeArrowheads="1"/>
              </p:cNvSpPr>
              <p:nvPr/>
            </p:nvSpPr>
            <p:spPr bwMode="auto">
              <a:xfrm>
                <a:off x="-1098088" y="4102100"/>
                <a:ext cx="274320" cy="2743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Oval 14"/>
              <p:cNvSpPr>
                <a:spLocks noChangeArrowheads="1"/>
              </p:cNvSpPr>
              <p:nvPr/>
            </p:nvSpPr>
            <p:spPr bwMode="auto">
              <a:xfrm>
                <a:off x="-1059988" y="4152900"/>
                <a:ext cx="182880" cy="1828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 rot="5400000">
              <a:off x="7134325" y="1992630"/>
              <a:ext cx="22860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8358082" y="1993286"/>
              <a:ext cx="22860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H="1" flipV="1">
              <a:off x="8325360" y="2108835"/>
              <a:ext cx="299539" cy="0"/>
            </a:xfrm>
            <a:prstGeom prst="line">
              <a:avLst/>
            </a:prstGeom>
            <a:solidFill>
              <a:schemeClr val="accent1"/>
            </a:solidFill>
            <a:ln w="4445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16200000" flipH="1">
              <a:off x="8746885" y="1790939"/>
              <a:ext cx="226695" cy="16906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Line 18"/>
            <p:cNvSpPr>
              <a:spLocks noChangeShapeType="1"/>
            </p:cNvSpPr>
            <p:nvPr/>
          </p:nvSpPr>
          <p:spPr bwMode="auto">
            <a:xfrm flipH="1">
              <a:off x="8868565" y="1920240"/>
              <a:ext cx="152399" cy="144780"/>
            </a:xfrm>
            <a:prstGeom prst="line">
              <a:avLst/>
            </a:prstGeom>
            <a:solidFill>
              <a:schemeClr val="accent1"/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7191433">
              <a:off x="8022390" y="1586517"/>
              <a:ext cx="890279" cy="927238"/>
            </a:xfrm>
            <a:prstGeom prst="arc">
              <a:avLst>
                <a:gd name="adj1" fmla="val 1768742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7476373">
              <a:off x="7844777" y="1442879"/>
              <a:ext cx="1348131" cy="1294772"/>
            </a:xfrm>
            <a:prstGeom prst="arc">
              <a:avLst>
                <a:gd name="adj1" fmla="val 1768742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7742519">
              <a:off x="8187656" y="1674228"/>
              <a:ext cx="691833" cy="601843"/>
            </a:xfrm>
            <a:prstGeom prst="arc">
              <a:avLst>
                <a:gd name="adj1" fmla="val 1768742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 Box 40"/>
            <p:cNvSpPr txBox="1">
              <a:spLocks noChangeArrowheads="1"/>
            </p:cNvSpPr>
            <p:nvPr/>
          </p:nvSpPr>
          <p:spPr bwMode="auto">
            <a:xfrm>
              <a:off x="7444740" y="5277983"/>
              <a:ext cx="3601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Arial" charset="0"/>
                  <a:cs typeface="Arial" charset="0"/>
                </a:rPr>
                <a:t>q</a:t>
              </a:r>
              <a:r>
                <a:rPr lang="en-US" sz="1400" b="1" baseline="-18000" dirty="0">
                  <a:latin typeface="Arial" charset="0"/>
                  <a:cs typeface="Arial" charset="0"/>
                </a:rPr>
                <a:t>c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85" name="Text Box 40"/>
            <p:cNvSpPr txBox="1">
              <a:spLocks noChangeArrowheads="1"/>
            </p:cNvSpPr>
            <p:nvPr/>
          </p:nvSpPr>
          <p:spPr bwMode="auto">
            <a:xfrm>
              <a:off x="7597140" y="5105400"/>
              <a:ext cx="3809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Arial" charset="0"/>
                  <a:cs typeface="Arial" charset="0"/>
                </a:rPr>
                <a:t>u</a:t>
              </a:r>
              <a:r>
                <a:rPr lang="en-US" sz="1400" b="1" baseline="-18000" dirty="0">
                  <a:latin typeface="Arial" charset="0"/>
                  <a:cs typeface="Arial" charset="0"/>
                </a:rPr>
                <a:t>2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86" name="Text Box 40"/>
            <p:cNvSpPr txBox="1">
              <a:spLocks noChangeArrowheads="1"/>
            </p:cNvSpPr>
            <p:nvPr/>
          </p:nvSpPr>
          <p:spPr bwMode="auto">
            <a:xfrm>
              <a:off x="7321526" y="4998212"/>
              <a:ext cx="3727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err="1">
                  <a:latin typeface="Arial" charset="0"/>
                  <a:cs typeface="Arial" charset="0"/>
                </a:rPr>
                <a:t>f</a:t>
              </a:r>
              <a:r>
                <a:rPr lang="en-US" sz="1400" b="1" baseline="-18000" dirty="0" err="1">
                  <a:latin typeface="Arial" charset="0"/>
                  <a:cs typeface="Arial" charset="0"/>
                </a:rPr>
                <a:t>s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auto">
            <a:xfrm>
              <a:off x="7652072" y="4802847"/>
              <a:ext cx="5013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Arial" charset="0"/>
                  <a:cs typeface="Arial" charset="0"/>
                </a:rPr>
                <a:t>V</a:t>
              </a:r>
              <a:r>
                <a:rPr lang="en-US" sz="1400" b="1" baseline="-18000" dirty="0" smtClean="0">
                  <a:latin typeface="Arial" charset="0"/>
                  <a:cs typeface="Arial" charset="0"/>
                </a:rPr>
                <a:t>s</a:t>
              </a:r>
              <a:endParaRPr lang="en-US" sz="1050" b="1" dirty="0">
                <a:latin typeface="Arial" charset="0"/>
                <a:cs typeface="Arial" charset="0"/>
              </a:endParaRPr>
            </a:p>
          </p:txBody>
        </p:sp>
        <p:sp>
          <p:nvSpPr>
            <p:cNvPr id="97" name="Rectangle 48"/>
            <p:cNvSpPr>
              <a:spLocks noChangeArrowheads="1"/>
            </p:cNvSpPr>
            <p:nvPr/>
          </p:nvSpPr>
          <p:spPr bwMode="auto">
            <a:xfrm>
              <a:off x="7573858" y="4901410"/>
              <a:ext cx="59790" cy="108428"/>
            </a:xfrm>
            <a:prstGeom prst="rect">
              <a:avLst/>
            </a:prstGeom>
            <a:solidFill>
              <a:srgbClr val="00FF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01" name="Subtitle 2"/>
          <p:cNvSpPr txBox="1">
            <a:spLocks/>
          </p:cNvSpPr>
          <p:nvPr/>
        </p:nvSpPr>
        <p:spPr>
          <a:xfrm>
            <a:off x="228600" y="1143000"/>
            <a:ext cx="60198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4163" marR="0" lvl="1" indent="-284163" defTabSz="914400" rtl="0" eaLnBrk="1" fontAlgn="auto" latinLnBrk="0" hangingPunct="1">
              <a:spcAft>
                <a:spcPts val="18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Site characterization:</a:t>
            </a:r>
          </a:p>
          <a:p>
            <a:pPr marL="577850" marR="0" lvl="2" indent="-290513" defTabSz="914400" rtl="0" eaLnBrk="1" fontAlgn="auto" latinLnBrk="0" hangingPunct="1">
              <a:spcAft>
                <a:spcPts val="1800"/>
              </a:spcAft>
              <a:buClr>
                <a:srgbClr val="00B050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Conventional boring/sampling methods</a:t>
            </a:r>
          </a:p>
          <a:p>
            <a:pPr marL="577850" marR="0" lvl="2" indent="-290513" defTabSz="914400" rtl="0" eaLnBrk="1" fontAlgn="auto" latinLnBrk="0" hangingPunct="1">
              <a:spcAft>
                <a:spcPts val="1800"/>
              </a:spcAft>
              <a:buClr>
                <a:srgbClr val="00B050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Lab investigations on disturbed samples</a:t>
            </a:r>
          </a:p>
          <a:p>
            <a:pPr marL="284163" marR="0" lvl="1" indent="-284163" defTabSz="914400" rtl="0" eaLnBrk="1" fontAlgn="auto" latinLnBrk="0" hangingPunct="1">
              <a:spcAft>
                <a:spcPts val="18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Cone penetration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test:</a:t>
            </a:r>
          </a:p>
          <a:p>
            <a:pPr marL="566738" lvl="1" indent="-279400">
              <a:spcAft>
                <a:spcPts val="1800"/>
              </a:spcAft>
              <a:buClr>
                <a:srgbClr val="00B050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Fast, economical, and continuous data</a:t>
            </a:r>
          </a:p>
          <a:p>
            <a:pPr marL="566738" marR="0" lvl="1" indent="-279400" defTabSz="914400" rtl="0" eaLnBrk="1" fontAlgn="auto" latinLnBrk="0" hangingPunct="1">
              <a:spcAft>
                <a:spcPts val="1800"/>
              </a:spcAft>
              <a:buClr>
                <a:srgbClr val="00B050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up to 4 separate readings in one sounding</a:t>
            </a:r>
          </a:p>
          <a:p>
            <a:pPr marL="566738" marR="0" lvl="1" indent="-279400" defTabSz="914400" rtl="0" eaLnBrk="1" fontAlgn="auto" latinLnBrk="0" hangingPunct="1">
              <a:spcAft>
                <a:spcPts val="1800"/>
              </a:spcAft>
              <a:buClr>
                <a:srgbClr val="00B050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Soil parameter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interpretation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Group 101"/>
          <p:cNvGrpSpPr/>
          <p:nvPr/>
        </p:nvGrpSpPr>
        <p:grpSpPr>
          <a:xfrm>
            <a:off x="762000" y="5715000"/>
            <a:ext cx="7517132" cy="490941"/>
            <a:chOff x="2258704" y="5291076"/>
            <a:chExt cx="7517132" cy="490941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4184526" y="5553052"/>
              <a:ext cx="609600" cy="1588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4870326" y="5291076"/>
              <a:ext cx="49055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i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it-IT" sz="2400" b="1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it-IT" sz="2400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it-IT" sz="2400" b="1" dirty="0" smtClean="0">
                  <a:solidFill>
                    <a:schemeClr val="accent2">
                      <a:lumMod val="75000"/>
                    </a:schemeClr>
                  </a:solidFill>
                  <a:latin typeface="Symbol" pitchFamily="18" charset="2"/>
                  <a:cs typeface="Arial" charset="0"/>
                </a:rPr>
                <a:t></a:t>
              </a:r>
              <a:r>
                <a:rPr lang="it-IT" sz="2400" b="1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t</a:t>
              </a:r>
              <a:r>
                <a:rPr lang="it-IT" sz="24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,</a:t>
              </a:r>
              <a:r>
                <a:rPr lang="it-IT" sz="2400" b="1" i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 OCR</a:t>
              </a:r>
              <a:r>
                <a:rPr lang="it-IT" sz="24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,</a:t>
              </a:r>
              <a:r>
                <a:rPr lang="it-IT" sz="2400" b="1" i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 </a:t>
              </a:r>
              <a:r>
                <a:rPr lang="it-IT" sz="2400" b="1" i="1" dirty="0" smtClean="0">
                  <a:solidFill>
                    <a:schemeClr val="accent2">
                      <a:lumMod val="75000"/>
                    </a:schemeClr>
                  </a:solidFill>
                  <a:latin typeface="Symbol" pitchFamily="18" charset="2"/>
                  <a:cs typeface="Arial" charset="0"/>
                </a:rPr>
                <a:t></a:t>
              </a:r>
              <a:r>
                <a:rPr lang="it-IT" sz="2400" b="1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p</a:t>
              </a:r>
              <a:r>
                <a:rPr lang="it-IT" sz="2400" b="1" i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'</a:t>
              </a:r>
              <a:r>
                <a:rPr lang="it-IT" sz="24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,</a:t>
              </a:r>
              <a:r>
                <a:rPr lang="it-IT" sz="2400" b="1" i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 K</a:t>
              </a:r>
              <a:r>
                <a:rPr lang="it-IT" sz="2400" b="1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o</a:t>
              </a:r>
              <a:r>
                <a:rPr lang="it-IT" sz="24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,</a:t>
              </a:r>
              <a:r>
                <a:rPr lang="it-IT" sz="2400" b="1" i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 s</a:t>
              </a:r>
              <a:r>
                <a:rPr lang="it-IT" sz="2400" b="1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u</a:t>
              </a:r>
              <a:r>
                <a:rPr lang="it-IT" sz="24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,</a:t>
              </a:r>
              <a:r>
                <a:rPr lang="it-IT" sz="2400" b="1" i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 </a:t>
              </a:r>
              <a:r>
                <a:rPr lang="it-IT" sz="2400" b="1" i="1" dirty="0" smtClean="0">
                  <a:solidFill>
                    <a:schemeClr val="accent2">
                      <a:lumMod val="75000"/>
                    </a:schemeClr>
                  </a:solidFill>
                  <a:latin typeface="Symbol" pitchFamily="18" charset="2"/>
                  <a:cs typeface="Arial" charset="0"/>
                </a:rPr>
                <a:t></a:t>
              </a:r>
              <a:r>
                <a:rPr lang="it-IT" sz="2400" b="1" i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'</a:t>
              </a:r>
              <a:r>
                <a:rPr lang="it-IT" sz="24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,</a:t>
              </a:r>
              <a:r>
                <a:rPr lang="it-IT" sz="2400" b="1" i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 D</a:t>
              </a:r>
              <a:r>
                <a:rPr lang="it-IT" sz="2400" b="1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R</a:t>
              </a:r>
              <a:r>
                <a:rPr lang="it-IT" sz="24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,</a:t>
              </a:r>
              <a:r>
                <a:rPr lang="it-IT" sz="2400" b="1" i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 G</a:t>
              </a:r>
              <a:r>
                <a:rPr lang="it-IT" sz="2400" b="1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max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258704" y="5320352"/>
              <a:ext cx="18325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q</a:t>
              </a:r>
              <a:r>
                <a:rPr lang="it-IT" sz="2400" b="1" baseline="-250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c</a:t>
              </a:r>
              <a:r>
                <a:rPr lang="it-IT" sz="24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, f</a:t>
              </a:r>
              <a:r>
                <a:rPr lang="it-IT" sz="2400" b="1" baseline="-250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</a:t>
              </a:r>
              <a:r>
                <a:rPr lang="it-IT" sz="24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, u</a:t>
              </a:r>
              <a:r>
                <a:rPr lang="it-IT" sz="2400" b="1" baseline="-250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  <a:r>
                <a:rPr lang="it-IT" sz="24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, V</a:t>
              </a:r>
              <a:r>
                <a:rPr lang="it-IT" sz="2400" b="1" baseline="-250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7" name="Rectangle 2"/>
          <p:cNvSpPr txBox="1">
            <a:spLocks noChangeArrowheads="1"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Cone Penetration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 Test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– a Hybrid Method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 l="978" r="978"/>
          <a:stretch>
            <a:fillRect/>
          </a:stretch>
        </p:blipFill>
        <p:spPr bwMode="auto">
          <a:xfrm>
            <a:off x="223837" y="914400"/>
            <a:ext cx="78533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8057488" y="1624013"/>
            <a:ext cx="781712" cy="4429125"/>
            <a:chOff x="8057488" y="1776413"/>
            <a:chExt cx="781712" cy="4429125"/>
          </a:xfrm>
        </p:grpSpPr>
        <p:sp>
          <p:nvSpPr>
            <p:cNvPr id="6" name="Rectangle 5"/>
            <p:cNvSpPr/>
            <p:nvPr/>
          </p:nvSpPr>
          <p:spPr>
            <a:xfrm>
              <a:off x="8062250" y="1776413"/>
              <a:ext cx="319088" cy="37528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8067013" y="5547898"/>
              <a:ext cx="319087" cy="248065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057488" y="4010025"/>
              <a:ext cx="323850" cy="14382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057488" y="5414963"/>
              <a:ext cx="319087" cy="61912"/>
            </a:xfrm>
            <a:prstGeom prst="rect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8162263" y="3505200"/>
              <a:ext cx="147637" cy="20002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AD2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14" name="TextBox 10"/>
            <p:cNvSpPr txBox="1">
              <a:spLocks noChangeArrowheads="1"/>
            </p:cNvSpPr>
            <p:nvPr/>
          </p:nvSpPr>
          <p:spPr bwMode="auto">
            <a:xfrm>
              <a:off x="8062250" y="5743575"/>
              <a:ext cx="4206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Calibri" pitchFamily="34" charset="0"/>
                </a:rPr>
                <a:t>q</a:t>
              </a:r>
              <a:r>
                <a:rPr lang="en-US" sz="2400" b="1" baseline="-25000">
                  <a:solidFill>
                    <a:srgbClr val="FF0000"/>
                  </a:solidFill>
                  <a:latin typeface="Calibri" pitchFamily="34" charset="0"/>
                </a:rPr>
                <a:t>t</a:t>
              </a:r>
            </a:p>
          </p:txBody>
        </p:sp>
        <p:sp>
          <p:nvSpPr>
            <p:cNvPr id="21515" name="TextBox 11"/>
            <p:cNvSpPr txBox="1">
              <a:spLocks noChangeArrowheads="1"/>
            </p:cNvSpPr>
            <p:nvPr/>
          </p:nvSpPr>
          <p:spPr bwMode="auto">
            <a:xfrm>
              <a:off x="8351837" y="4267200"/>
              <a:ext cx="3619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B050"/>
                  </a:solidFill>
                  <a:latin typeface="Calibri" pitchFamily="34" charset="0"/>
                </a:rPr>
                <a:t>f</a:t>
              </a:r>
              <a:r>
                <a:rPr lang="en-US" sz="2400" b="1" baseline="-25000">
                  <a:solidFill>
                    <a:srgbClr val="00B050"/>
                  </a:solidFill>
                  <a:latin typeface="Calibri" pitchFamily="34" charset="0"/>
                </a:rPr>
                <a:t>s</a:t>
              </a:r>
            </a:p>
          </p:txBody>
        </p:sp>
        <p:sp>
          <p:nvSpPr>
            <p:cNvPr id="21516" name="TextBox 12"/>
            <p:cNvSpPr txBox="1">
              <a:spLocks noChangeArrowheads="1"/>
            </p:cNvSpPr>
            <p:nvPr/>
          </p:nvSpPr>
          <p:spPr bwMode="auto">
            <a:xfrm>
              <a:off x="8385175" y="5153025"/>
              <a:ext cx="4540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Calibri" pitchFamily="34" charset="0"/>
                </a:rPr>
                <a:t>u</a:t>
              </a:r>
              <a:r>
                <a:rPr lang="en-US" sz="2400" b="1" baseline="-25000" dirty="0">
                  <a:solidFill>
                    <a:srgbClr val="0070C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1517" name="TextBox 13"/>
            <p:cNvSpPr txBox="1">
              <a:spLocks noChangeArrowheads="1"/>
            </p:cNvSpPr>
            <p:nvPr/>
          </p:nvSpPr>
          <p:spPr bwMode="auto">
            <a:xfrm>
              <a:off x="8342312" y="3381375"/>
              <a:ext cx="461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  <a:latin typeface="Calibri" pitchFamily="34" charset="0"/>
                </a:rPr>
                <a:t>V</a:t>
              </a:r>
              <a:r>
                <a:rPr lang="en-US" sz="2400" b="1" baseline="-25000">
                  <a:solidFill>
                    <a:srgbClr val="C00000"/>
                  </a:solidFill>
                  <a:latin typeface="Calibri" pitchFamily="34" charset="0"/>
                </a:rPr>
                <a:t>S</a:t>
              </a: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Typical Cone Penetration Sounding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4</a:t>
            </a:fld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National Geotechnical Experimentation Site</a:t>
            </a:r>
            <a:endParaRPr lang="en-US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Riverside Campus,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Texas A&amp;M University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1600" y="1295400"/>
            <a:ext cx="8915400" cy="5181600"/>
            <a:chOff x="114300" y="1447800"/>
            <a:chExt cx="8915400" cy="5181600"/>
          </a:xfrm>
        </p:grpSpPr>
        <p:grpSp>
          <p:nvGrpSpPr>
            <p:cNvPr id="5" name="Group 4"/>
            <p:cNvGrpSpPr/>
            <p:nvPr/>
          </p:nvGrpSpPr>
          <p:grpSpPr>
            <a:xfrm>
              <a:off x="114300" y="1447800"/>
              <a:ext cx="8915400" cy="5181600"/>
              <a:chOff x="0" y="2514600"/>
              <a:chExt cx="7848600" cy="41910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5625" t="34000" b="11000"/>
              <a:stretch>
                <a:fillRect/>
              </a:stretch>
            </p:blipFill>
            <p:spPr bwMode="auto">
              <a:xfrm>
                <a:off x="0" y="2514600"/>
                <a:ext cx="7848600" cy="419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0000" t="89123" r="61250" b="7000"/>
              <a:stretch>
                <a:fillRect/>
              </a:stretch>
            </p:blipFill>
            <p:spPr bwMode="auto">
              <a:xfrm>
                <a:off x="0" y="6397438"/>
                <a:ext cx="1066800" cy="295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1371600" y="3581400"/>
              <a:ext cx="1066800" cy="990600"/>
            </a:xfrm>
            <a:prstGeom prst="rect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5162" y="2044700"/>
              <a:ext cx="1746760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Geotechnical</a:t>
              </a:r>
            </a:p>
            <a:p>
              <a:pPr algn="ctr"/>
              <a:r>
                <a:rPr lang="en-US" sz="1400" b="1" dirty="0" smtClean="0"/>
                <a:t>Experimentation Site</a:t>
              </a:r>
              <a:endParaRPr lang="en-US" sz="1400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6200000" flipH="1">
              <a:off x="711798" y="2908898"/>
              <a:ext cx="1033046" cy="311957"/>
            </a:xfrm>
            <a:prstGeom prst="straightConnector1">
              <a:avLst/>
            </a:prstGeom>
            <a:ln w="44450">
              <a:solidFill>
                <a:srgbClr val="FFFF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425042" y="3987225"/>
              <a:ext cx="1813958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College Station</a:t>
              </a:r>
            </a:p>
            <a:p>
              <a:pPr algn="ctr"/>
              <a:r>
                <a:rPr lang="en-US" sz="1400" b="1" dirty="0" smtClean="0"/>
                <a:t>Texas A&amp;M University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Location of Clay and Sand Sites on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Riverside Campus, Texas A&amp;M University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399" y="1371600"/>
            <a:ext cx="8839199" cy="5257800"/>
            <a:chOff x="152399" y="1371600"/>
            <a:chExt cx="8839199" cy="5257800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" y="1371600"/>
              <a:ext cx="8839199" cy="5257800"/>
              <a:chOff x="1752600" y="1905000"/>
              <a:chExt cx="7391400" cy="4191000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5000" t="34000" r="4375" b="11000"/>
              <a:stretch>
                <a:fillRect/>
              </a:stretch>
            </p:blipFill>
            <p:spPr bwMode="auto">
              <a:xfrm>
                <a:off x="1752600" y="1905000"/>
                <a:ext cx="7391400" cy="419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0000" t="89000" r="59375" b="7014"/>
              <a:stretch>
                <a:fillRect/>
              </a:stretch>
            </p:blipFill>
            <p:spPr bwMode="auto">
              <a:xfrm>
                <a:off x="1752601" y="1905000"/>
                <a:ext cx="1295400" cy="303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Rectangle 5"/>
            <p:cNvSpPr/>
            <p:nvPr/>
          </p:nvSpPr>
          <p:spPr>
            <a:xfrm rot="18921070">
              <a:off x="7937500" y="3614047"/>
              <a:ext cx="533400" cy="381000"/>
            </a:xfrm>
            <a:prstGeom prst="rect">
              <a:avLst/>
            </a:prstGeom>
            <a:noFill/>
            <a:ln w="349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8921070">
              <a:off x="510351" y="4307227"/>
              <a:ext cx="197253" cy="376834"/>
            </a:xfrm>
            <a:prstGeom prst="rect">
              <a:avLst/>
            </a:prstGeom>
            <a:noFill/>
            <a:ln w="349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4851400"/>
              <a:ext cx="81400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Clay Site</a:t>
              </a:r>
              <a:endParaRPr 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44711" y="4267200"/>
              <a:ext cx="87017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Sand Site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Field Investigations at NGES 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Clay Site, Texas A&amp;M University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264400" y="555607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1997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Twelve MCPT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Six CPT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Three SCPT</a:t>
            </a:r>
            <a:endParaRPr lang="en-US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499100" y="52959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Testing Program</a:t>
            </a:r>
          </a:p>
          <a:p>
            <a:r>
              <a:rPr lang="en-US" b="1" u="sng" dirty="0" smtClean="0"/>
              <a:t>1977 to 1995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Nine CPT</a:t>
            </a:r>
          </a:p>
          <a:p>
            <a:r>
              <a:rPr lang="en-US" b="1" u="sng" dirty="0" smtClean="0"/>
              <a:t>1995 to 1996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/>
              <a:t>Three </a:t>
            </a:r>
            <a:r>
              <a:rPr lang="en-US" b="1" dirty="0" err="1" smtClean="0"/>
              <a:t>CPTu</a:t>
            </a:r>
            <a:endParaRPr lang="en-US" b="1" dirty="0" smtClean="0"/>
          </a:p>
        </p:txBody>
      </p:sp>
      <p:sp>
        <p:nvSpPr>
          <p:cNvPr id="121" name="TextBox 120"/>
          <p:cNvSpPr txBox="1"/>
          <p:nvPr/>
        </p:nvSpPr>
        <p:spPr>
          <a:xfrm>
            <a:off x="127000" y="53340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CPT: </a:t>
            </a:r>
            <a:r>
              <a:rPr lang="en-US" b="1" dirty="0" smtClean="0"/>
              <a:t>	10 cm</a:t>
            </a:r>
            <a:r>
              <a:rPr lang="en-US" b="1" baseline="30000" dirty="0" smtClean="0"/>
              <a:t>2</a:t>
            </a:r>
            <a:r>
              <a:rPr lang="en-US" b="1" dirty="0" smtClean="0"/>
              <a:t> Cone Penetration Test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CPTu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en-US" b="1" dirty="0" smtClean="0"/>
              <a:t>	</a:t>
            </a:r>
            <a:r>
              <a:rPr lang="en-US" b="1" dirty="0" err="1" smtClean="0"/>
              <a:t>Piezocone</a:t>
            </a:r>
            <a:r>
              <a:rPr lang="en-US" b="1" dirty="0" smtClean="0"/>
              <a:t> Penetration Test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MCPT:</a:t>
            </a:r>
            <a:r>
              <a:rPr lang="en-US" b="1" dirty="0" smtClean="0"/>
              <a:t>	2 cm</a:t>
            </a:r>
            <a:r>
              <a:rPr lang="en-US" b="1" baseline="30000" dirty="0" smtClean="0"/>
              <a:t>2</a:t>
            </a:r>
            <a:r>
              <a:rPr lang="en-US" b="1" dirty="0" smtClean="0"/>
              <a:t> Mini Cone Penetration Test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SCPT:   </a:t>
            </a:r>
            <a:r>
              <a:rPr lang="en-US" b="1" dirty="0" smtClean="0"/>
              <a:t>	15 cm</a:t>
            </a:r>
            <a:r>
              <a:rPr lang="en-US" b="1" baseline="30000" dirty="0" smtClean="0"/>
              <a:t>2 </a:t>
            </a:r>
            <a:r>
              <a:rPr lang="en-US" b="1" dirty="0" smtClean="0"/>
              <a:t>Seismic </a:t>
            </a:r>
            <a:r>
              <a:rPr lang="en-US" b="1" dirty="0" err="1" smtClean="0"/>
              <a:t>Piezocone</a:t>
            </a:r>
            <a:r>
              <a:rPr lang="en-US" b="1" dirty="0" smtClean="0"/>
              <a:t> Penetration Test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BH:</a:t>
            </a:r>
            <a:r>
              <a:rPr lang="en-US" b="1" dirty="0" smtClean="0"/>
              <a:t>	Borehole</a:t>
            </a:r>
            <a:endParaRPr lang="en-US" b="1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187656" y="1306229"/>
            <a:ext cx="8727744" cy="4027771"/>
            <a:chOff x="187656" y="1306229"/>
            <a:chExt cx="8727744" cy="4027771"/>
          </a:xfrm>
        </p:grpSpPr>
        <p:grpSp>
          <p:nvGrpSpPr>
            <p:cNvPr id="118" name="Group 117"/>
            <p:cNvGrpSpPr/>
            <p:nvPr/>
          </p:nvGrpSpPr>
          <p:grpSpPr>
            <a:xfrm>
              <a:off x="187656" y="1306229"/>
              <a:ext cx="8727744" cy="4027771"/>
              <a:chOff x="187656" y="1330656"/>
              <a:chExt cx="8727744" cy="402777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87656" y="1330656"/>
                <a:ext cx="8727744" cy="4003344"/>
              </a:xfrm>
              <a:prstGeom prst="rect">
                <a:avLst/>
              </a:prstGeom>
              <a:noFill/>
              <a:ln w="3492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rot="16200000" flipV="1">
                <a:off x="533399" y="1752600"/>
                <a:ext cx="457200" cy="45720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ounded Rectangle 7"/>
              <p:cNvSpPr/>
              <p:nvPr/>
            </p:nvSpPr>
            <p:spPr>
              <a:xfrm>
                <a:off x="1566864" y="1524000"/>
                <a:ext cx="922335" cy="2895600"/>
              </a:xfrm>
              <a:prstGeom prst="roundRect">
                <a:avLst/>
              </a:prstGeom>
              <a:noFill/>
              <a:ln w="3492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733800" y="49276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flipV="1">
                <a:off x="8444552" y="281144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flipV="1">
                <a:off x="8466160" y="2272352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 flipV="1">
                <a:off x="8458200" y="190500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flipV="1">
                <a:off x="7413008" y="160020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 flipV="1">
                <a:off x="6338248" y="1861784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flipV="1">
                <a:off x="5965208" y="2098344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flipV="1">
                <a:off x="5957248" y="2631744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flipV="1">
                <a:off x="2071048" y="1703696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flipV="1">
                <a:off x="6558888" y="3200400"/>
                <a:ext cx="70512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flipV="1">
                <a:off x="4863152" y="3559792"/>
                <a:ext cx="70512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flipV="1">
                <a:off x="2536208" y="3766784"/>
                <a:ext cx="70512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71674" y="1643059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78928" y="2438400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127912" y="2541896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842448" y="2536208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81200" y="2661312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133600" y="2813712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822450" y="2813050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74850" y="2940050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27250" y="3067050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22450" y="3073400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968500" y="3200400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55800" y="4133850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62150" y="3543300"/>
                <a:ext cx="76200" cy="76200"/>
              </a:xfrm>
              <a:prstGeom prst="rect">
                <a:avLst/>
              </a:prstGeom>
              <a:noFill/>
              <a:ln w="317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68500" y="3067050"/>
                <a:ext cx="76200" cy="76200"/>
              </a:xfrm>
              <a:prstGeom prst="rect">
                <a:avLst/>
              </a:prstGeom>
              <a:noFill/>
              <a:ln w="317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981200" y="2038350"/>
                <a:ext cx="76200" cy="76200"/>
              </a:xfrm>
              <a:prstGeom prst="rect">
                <a:avLst/>
              </a:prstGeom>
              <a:noFill/>
              <a:ln w="317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1974850" y="182880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1981200" y="228600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1974850" y="280670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1968500" y="332740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1962150" y="380365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1974850" y="254635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Summing Junction 42"/>
              <p:cNvSpPr/>
              <p:nvPr/>
            </p:nvSpPr>
            <p:spPr>
              <a:xfrm>
                <a:off x="5419725" y="3333750"/>
                <a:ext cx="161925" cy="155448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Summing Junction 43"/>
              <p:cNvSpPr/>
              <p:nvPr/>
            </p:nvSpPr>
            <p:spPr>
              <a:xfrm>
                <a:off x="3028950" y="2809875"/>
                <a:ext cx="161925" cy="155448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781050" y="5029200"/>
                <a:ext cx="121920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1879600" y="4914900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669925" y="4921250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1080776" y="4651375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15 m</a:t>
                </a:r>
                <a:endParaRPr lang="en-US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195076" y="5019873"/>
                <a:ext cx="12152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Clay Control</a:t>
                </a:r>
                <a:endParaRPr lang="en-US" sz="1600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982849" y="3995733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27</a:t>
                </a:r>
                <a:endParaRPr lang="en-US" sz="1500" b="1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982849" y="3676652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26</a:t>
                </a:r>
                <a:endParaRPr lang="en-US" sz="1500" b="1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580393" y="3643311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12</a:t>
                </a:r>
                <a:endParaRPr lang="en-US" sz="1500" b="1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987612" y="3414298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25</a:t>
                </a:r>
                <a:endParaRPr lang="en-US" sz="1500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987612" y="3219452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24</a:t>
                </a:r>
                <a:endParaRPr lang="en-US" sz="1500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987612" y="3076578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23</a:t>
                </a:r>
                <a:endParaRPr lang="en-US" sz="1500" b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130486" y="2943222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33</a:t>
                </a:r>
                <a:endParaRPr lang="en-US" sz="1500" b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985963" y="2810553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21</a:t>
                </a:r>
                <a:endParaRPr lang="en-US" sz="1500" b="1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138363" y="2695578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29</a:t>
                </a:r>
                <a:endParaRPr lang="en-US" sz="1500" b="1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990718" y="2547941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19</a:t>
                </a:r>
                <a:endParaRPr lang="en-US" sz="1500" b="1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3118" y="2419356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28</a:t>
                </a:r>
                <a:endParaRPr lang="en-US" sz="1500" b="1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981200" y="2300289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17</a:t>
                </a:r>
                <a:endParaRPr lang="en-US" sz="1500" b="1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985955" y="2162857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16</a:t>
                </a:r>
                <a:endParaRPr lang="en-US" sz="1500" b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985963" y="1914526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15</a:t>
                </a:r>
                <a:endParaRPr lang="en-US" sz="15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976437" y="1714504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14</a:t>
                </a:r>
                <a:endParaRPr lang="en-US" sz="1500" b="1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126103" y="1585919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6</a:t>
                </a:r>
                <a:endParaRPr lang="en-US" sz="1500" b="1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666866" y="1524000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13</a:t>
                </a:r>
                <a:endParaRPr lang="en-US" sz="1500" b="1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187450" y="1892300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18</a:t>
                </a:r>
                <a:endParaRPr lang="en-US" sz="1500" b="1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533518" y="2405746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30</a:t>
                </a:r>
                <a:endParaRPr lang="en-US" sz="1500" b="1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524768" y="2700341"/>
                <a:ext cx="38023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31</a:t>
                </a:r>
                <a:endParaRPr lang="en-US" sz="1500" b="1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155700" y="2386627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22</a:t>
                </a:r>
                <a:endParaRPr lang="en-US" sz="1500" b="1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524000" y="2952748"/>
                <a:ext cx="38023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32</a:t>
                </a:r>
                <a:endParaRPr lang="en-US" sz="1500" b="1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149350" y="3369691"/>
                <a:ext cx="38023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20</a:t>
                </a:r>
                <a:endParaRPr lang="en-US" sz="15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22955" y="1367135"/>
                <a:ext cx="3866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N</a:t>
                </a:r>
                <a:endParaRPr lang="en-US" sz="1500" b="1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124968" y="2734361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15</a:t>
                </a:r>
                <a:endParaRPr lang="en-US" sz="1500" b="1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305304" y="2400304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7</a:t>
                </a:r>
                <a:endParaRPr lang="en-US" sz="15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988050" y="2508250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2</a:t>
                </a:r>
                <a:endParaRPr lang="en-US" sz="1500" b="1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94400" y="1981200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</a:t>
                </a:r>
                <a:endParaRPr lang="en-US" sz="1500" b="1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72351" y="1752600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5</a:t>
                </a:r>
                <a:endParaRPr lang="en-US" sz="15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563368" y="3251885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16</a:t>
                </a:r>
                <a:endParaRPr lang="en-US" sz="1500" b="1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901060" y="3435350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11</a:t>
                </a:r>
                <a:endParaRPr lang="en-US" sz="15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585718" y="3073400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10</a:t>
                </a:r>
                <a:endParaRPr lang="en-US" sz="15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483601" y="1486585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3</a:t>
                </a:r>
                <a:endParaRPr lang="en-US" sz="1500" b="1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8512301" y="1791385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4</a:t>
                </a:r>
                <a:endParaRPr lang="en-US" sz="15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509000" y="2153335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8</a:t>
                </a:r>
                <a:endParaRPr lang="en-US" sz="1500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502650" y="2686735"/>
                <a:ext cx="282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9</a:t>
                </a:r>
                <a:endParaRPr lang="en-US" sz="1500" b="1" dirty="0"/>
              </a:p>
            </p:txBody>
          </p:sp>
          <p:cxnSp>
            <p:nvCxnSpPr>
              <p:cNvPr id="91" name="Straight Arrow Connector 90"/>
              <p:cNvCxnSpPr/>
              <p:nvPr/>
            </p:nvCxnSpPr>
            <p:spPr>
              <a:xfrm>
                <a:off x="1530350" y="2158027"/>
                <a:ext cx="438150" cy="3937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447800" y="2565400"/>
                <a:ext cx="514350" cy="228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V="1">
                <a:off x="1447800" y="3159456"/>
                <a:ext cx="533400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105"/>
              <p:cNvSpPr/>
              <p:nvPr/>
            </p:nvSpPr>
            <p:spPr>
              <a:xfrm flipV="1">
                <a:off x="7487426" y="4286250"/>
                <a:ext cx="70512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lowchart: Summing Junction 106"/>
              <p:cNvSpPr/>
              <p:nvPr/>
            </p:nvSpPr>
            <p:spPr>
              <a:xfrm>
                <a:off x="7443924" y="4946650"/>
                <a:ext cx="161925" cy="155448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 flipV="1">
                <a:off x="7485199" y="4057650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482024" y="4514850"/>
                <a:ext cx="76200" cy="762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482024" y="4743450"/>
                <a:ext cx="76200" cy="76200"/>
              </a:xfrm>
              <a:prstGeom prst="rect">
                <a:avLst/>
              </a:prstGeom>
              <a:noFill/>
              <a:ln w="317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7764599" y="3893235"/>
                <a:ext cx="5830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CPT</a:t>
                </a:r>
                <a:endParaRPr lang="en-US" sz="2000" b="1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754246" y="4134535"/>
                <a:ext cx="707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 smtClean="0"/>
                  <a:t>CPTu</a:t>
                </a:r>
                <a:endParaRPr lang="en-US" sz="2000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7765035" y="4363135"/>
                <a:ext cx="8074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MCPT</a:t>
                </a:r>
                <a:endParaRPr lang="en-US" sz="2000" b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7782695" y="4598085"/>
                <a:ext cx="7048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SCPT</a:t>
                </a:r>
                <a:endParaRPr lang="en-US" sz="2000" b="1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783277" y="4826000"/>
                <a:ext cx="4908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BH</a:t>
                </a:r>
                <a:endParaRPr lang="en-US" sz="2000" b="1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459255" y="3568700"/>
                <a:ext cx="9481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Legend</a:t>
                </a:r>
                <a:endParaRPr lang="en-US" sz="2000" b="1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7175500" y="3568700"/>
                <a:ext cx="1600200" cy="16354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Oval 101"/>
            <p:cNvSpPr/>
            <p:nvPr/>
          </p:nvSpPr>
          <p:spPr>
            <a:xfrm flipV="1">
              <a:off x="4241800" y="2514600"/>
              <a:ext cx="76200" cy="76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Horizontal Variability of Tip Resistance Profiles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75780"/>
            <a:ext cx="8382000" cy="6282220"/>
            <a:chOff x="304800" y="575780"/>
            <a:chExt cx="8382000" cy="6282220"/>
          </a:xfrm>
        </p:grpSpPr>
        <p:pic>
          <p:nvPicPr>
            <p:cNvPr id="1026" name="Picture 2" descr="C:\Users\Fawad\Documents\My Computer\Geotechnical Engineering\Georgia Tech\EAS 4480\Project\Data Analysis\Clay\Tip Resistance\Figures Hor\Mean and standard dev Horizontal qt.e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685800"/>
              <a:ext cx="3090755" cy="6172200"/>
            </a:xfrm>
            <a:prstGeom prst="rect">
              <a:avLst/>
            </a:prstGeom>
            <a:noFill/>
          </p:spPr>
        </p:pic>
        <p:pic>
          <p:nvPicPr>
            <p:cNvPr id="1028" name="Picture 4" descr="C:\Users\Fawad\Documents\My Computer\Geotechnical Engineering\Georgia Tech\EAS 4480\Project\Data Analysis\Clay\Tip Resistance\Figures Hor\Moment Statistics Horizontal Variability qt.e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575780"/>
              <a:ext cx="5181600" cy="6244119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736907" y="5715000"/>
              <a:ext cx="194989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Critical </a:t>
              </a:r>
              <a:r>
                <a:rPr lang="en-US" sz="1400" dirty="0" smtClean="0"/>
                <a:t>χ2 </a:t>
              </a:r>
              <a:r>
                <a:rPr lang="en-US" sz="1400" b="1" dirty="0" smtClean="0"/>
                <a:t>Value = 11.08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Spatial Variability </a:t>
            </a:r>
            <a:r>
              <a:rPr lang="en-U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Trend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of Tip Resistance Profiles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for 33 CPT Soundings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4937" y="949755"/>
            <a:ext cx="8882063" cy="5603445"/>
            <a:chOff x="134937" y="762000"/>
            <a:chExt cx="8882063" cy="5603445"/>
          </a:xfrm>
        </p:grpSpPr>
        <p:pic>
          <p:nvPicPr>
            <p:cNvPr id="2050" name="Picture 2" descr="C:\Users\Fawad\Documents\My Computer\Geotechnical Engineering\Georgia Tech\EAS 4480\Project\Data Analysis\Clay\Tip Resistance\Figures Vert\Mean and standard dev Vert qt.emf"/>
            <p:cNvPicPr>
              <a:picLocks noChangeAspect="1" noChangeArrowheads="1"/>
            </p:cNvPicPr>
            <p:nvPr/>
          </p:nvPicPr>
          <p:blipFill>
            <a:blip r:embed="rId2" cstate="print"/>
            <a:srcRect l="436" r="2531"/>
            <a:stretch>
              <a:fillRect/>
            </a:stretch>
          </p:blipFill>
          <p:spPr bwMode="auto">
            <a:xfrm>
              <a:off x="139700" y="762000"/>
              <a:ext cx="8813800" cy="2369898"/>
            </a:xfrm>
            <a:prstGeom prst="rect">
              <a:avLst/>
            </a:prstGeom>
            <a:noFill/>
          </p:spPr>
        </p:pic>
        <p:pic>
          <p:nvPicPr>
            <p:cNvPr id="2051" name="Picture 3" descr="C:\Users\Fawad\Documents\My Computer\Geotechnical Engineering\Georgia Tech\EAS 4480\Project\Data Analysis\Clay\Tip Resistance\Figures Vert\Moment Statistics Vert Variability qt.emf"/>
            <p:cNvPicPr>
              <a:picLocks noChangeAspect="1" noChangeArrowheads="1"/>
            </p:cNvPicPr>
            <p:nvPr/>
          </p:nvPicPr>
          <p:blipFill>
            <a:blip r:embed="rId3" cstate="print"/>
            <a:srcRect r="1790"/>
            <a:stretch>
              <a:fillRect/>
            </a:stretch>
          </p:blipFill>
          <p:spPr bwMode="auto">
            <a:xfrm>
              <a:off x="134937" y="3048000"/>
              <a:ext cx="8882063" cy="3317445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6858000" y="5638800"/>
              <a:ext cx="194989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Critical </a:t>
              </a:r>
              <a:r>
                <a:rPr lang="en-US" sz="1400" dirty="0" smtClean="0"/>
                <a:t>χ2 </a:t>
              </a:r>
              <a:r>
                <a:rPr lang="en-US" sz="1400" b="1" dirty="0" smtClean="0"/>
                <a:t>Value = 11.08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810</Words>
  <Application>Microsoft Office PowerPoint</Application>
  <PresentationFormat>On-screen Show (4:3)</PresentationFormat>
  <Paragraphs>322</Paragraphs>
  <Slides>28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Fawad</dc:creator>
  <cp:lastModifiedBy>Fawad</cp:lastModifiedBy>
  <cp:revision>489</cp:revision>
  <dcterms:created xsi:type="dcterms:W3CDTF">2006-08-16T00:00:00Z</dcterms:created>
  <dcterms:modified xsi:type="dcterms:W3CDTF">2010-04-27T17:54:20Z</dcterms:modified>
</cp:coreProperties>
</file>