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7" r:id="rId4"/>
    <p:sldId id="267" r:id="rId5"/>
    <p:sldId id="268" r:id="rId6"/>
    <p:sldId id="261" r:id="rId7"/>
    <p:sldId id="269" r:id="rId8"/>
    <p:sldId id="27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620902-9507-47CF-9575-F3F402E87B5D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2F8F4A-7CE6-412A-92D3-B351EAA64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rl.noaa.gov/psd/data/correlation/CAR.data" TargetMode="External"/><Relationship Id="rId2" Type="http://schemas.openxmlformats.org/officeDocument/2006/relationships/hyperlink" Target="http://www.tornadohistoryprojec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Tornado Frequency and Caribbean SST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Bailey Wright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39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Tornadoes are </a:t>
            </a:r>
            <a:r>
              <a:rPr lang="en-US" dirty="0"/>
              <a:t>formed when the vertical wind shear, vertical </a:t>
            </a:r>
            <a:r>
              <a:rPr lang="en-US" dirty="0" err="1"/>
              <a:t>vorticity</a:t>
            </a:r>
            <a:r>
              <a:rPr lang="en-US" dirty="0"/>
              <a:t>, and stream line </a:t>
            </a:r>
            <a:r>
              <a:rPr lang="en-US" dirty="0" err="1" smtClean="0"/>
              <a:t>vorticity</a:t>
            </a:r>
            <a:r>
              <a:rPr lang="en-US" dirty="0" smtClean="0"/>
              <a:t> conditions </a:t>
            </a:r>
            <a:r>
              <a:rPr lang="en-US" dirty="0"/>
              <a:t>are </a:t>
            </a:r>
            <a:r>
              <a:rPr lang="en-US" dirty="0" smtClean="0"/>
              <a:t>favorable. </a:t>
            </a:r>
            <a:endParaRPr lang="en-US" dirty="0" smtClean="0"/>
          </a:p>
          <a:p>
            <a:pPr lvl="1"/>
            <a:r>
              <a:rPr lang="en-US" dirty="0" smtClean="0"/>
              <a:t>Storms </a:t>
            </a:r>
            <a:r>
              <a:rPr lang="en-US" dirty="0" smtClean="0"/>
              <a:t>and frontal systems develop rapidly when moisture and warm air is drawn off the Gulf of Mexico. </a:t>
            </a:r>
          </a:p>
          <a:p>
            <a:r>
              <a:rPr lang="en-US" dirty="0" smtClean="0"/>
              <a:t>Objectives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etermine whether the sea surface temperature in the Caribbean affects the frequency of tornado occurrences in the US.</a:t>
            </a:r>
          </a:p>
          <a:p>
            <a:pPr lvl="1"/>
            <a:r>
              <a:rPr lang="en-US" dirty="0" smtClean="0"/>
              <a:t>Determine whether there are oscillations in the number of tornadoes per year in the US. </a:t>
            </a:r>
            <a:endParaRPr lang="en-US" dirty="0" smtClean="0"/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Tornado History Project</a:t>
            </a:r>
          </a:p>
          <a:p>
            <a:pPr lvl="2"/>
            <a:r>
              <a:rPr lang="en-US" u="sng" dirty="0">
                <a:hlinkClick r:id="rId2"/>
              </a:rPr>
              <a:t>http://</a:t>
            </a:r>
            <a:r>
              <a:rPr lang="en-US" u="sng" dirty="0" smtClean="0">
                <a:hlinkClick r:id="rId2"/>
              </a:rPr>
              <a:t>www.tornadohistoryproject.com</a:t>
            </a:r>
            <a:endParaRPr lang="en-US" u="sng" dirty="0" smtClean="0"/>
          </a:p>
          <a:p>
            <a:pPr lvl="1"/>
            <a:r>
              <a:rPr lang="en-US" dirty="0" smtClean="0"/>
              <a:t>Caribbean SST Index</a:t>
            </a:r>
          </a:p>
          <a:p>
            <a:pPr lvl="2"/>
            <a:r>
              <a:rPr lang="en-US" u="sng" dirty="0">
                <a:hlinkClick r:id="rId3"/>
              </a:rPr>
              <a:t>http://www.esrl.noaa.gov/psd/data/correlation/CAR.data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7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Over Time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1828798"/>
            <a:ext cx="2438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Linearly Increasing Trends: 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1400" dirty="0" smtClean="0"/>
              <a:t>US Tornadoes</a:t>
            </a:r>
          </a:p>
          <a:p>
            <a:pPr algn="ctr"/>
            <a:r>
              <a:rPr lang="en-US" sz="1400" dirty="0" smtClean="0"/>
              <a:t>15.4 Tornadoes each year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SST Index</a:t>
            </a:r>
          </a:p>
          <a:p>
            <a:pPr algn="ctr"/>
            <a:r>
              <a:rPr lang="en-US" sz="1400" dirty="0" smtClean="0"/>
              <a:t>0.0029 Index each year</a:t>
            </a:r>
          </a:p>
          <a:p>
            <a:endParaRPr lang="en-US" sz="1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7" y="1371600"/>
            <a:ext cx="602749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605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 Spectral Analysis &amp; Phase Spectrum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828800"/>
            <a:ext cx="2133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Phase lag at f=0.121 is 149.6 degrees</a:t>
            </a:r>
          </a:p>
          <a:p>
            <a:pPr algn="ctr"/>
            <a:r>
              <a:rPr lang="en-US" dirty="0" smtClean="0"/>
              <a:t>4.9 months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Phase lag at f=0.31 is -111 degrees</a:t>
            </a:r>
          </a:p>
          <a:p>
            <a:pPr algn="ctr"/>
            <a:r>
              <a:rPr lang="en-US" dirty="0" smtClean="0"/>
              <a:t>-3.7 months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371600"/>
            <a:ext cx="6030119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7077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940" y="1481138"/>
            <a:ext cx="6030119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48200" y="674417"/>
            <a:ext cx="3629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Periods of 8.26 and 3.23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6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 Tornadoes as a Function of SST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1676400"/>
            <a:ext cx="2743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92D050"/>
                </a:solidFill>
              </a:rPr>
              <a:t>Green</a:t>
            </a:r>
            <a:r>
              <a:rPr lang="en-US" sz="1400" dirty="0" smtClean="0"/>
              <a:t>- Least Squares Regression </a:t>
            </a:r>
          </a:p>
          <a:p>
            <a:r>
              <a:rPr lang="en-US" sz="1400" dirty="0" smtClean="0"/>
              <a:t>Y = 349.65X + 894.21</a:t>
            </a:r>
          </a:p>
          <a:p>
            <a:r>
              <a:rPr lang="en-US" sz="1400" dirty="0" smtClean="0"/>
              <a:t>Increase of 1.01 per year</a:t>
            </a:r>
          </a:p>
          <a:p>
            <a:endParaRPr lang="en-US" sz="1400" dirty="0" smtClean="0"/>
          </a:p>
          <a:p>
            <a:r>
              <a:rPr lang="en-US" sz="1400" dirty="0" smtClean="0">
                <a:solidFill>
                  <a:srgbClr val="FF0000"/>
                </a:solidFill>
              </a:rPr>
              <a:t>Red</a:t>
            </a:r>
            <a:r>
              <a:rPr lang="en-US" sz="1400" dirty="0" smtClean="0"/>
              <a:t>- 95% Confidence Interval</a:t>
            </a:r>
          </a:p>
          <a:p>
            <a:endParaRPr lang="en-US" sz="1400" dirty="0" smtClean="0"/>
          </a:p>
          <a:p>
            <a:r>
              <a:rPr lang="en-US" sz="1400" dirty="0" smtClean="0">
                <a:solidFill>
                  <a:srgbClr val="00B0F0"/>
                </a:solidFill>
              </a:rPr>
              <a:t>Blue</a:t>
            </a:r>
            <a:r>
              <a:rPr lang="en-US" sz="1400" dirty="0" smtClean="0"/>
              <a:t>- Reduced Major Axis Regression</a:t>
            </a:r>
          </a:p>
          <a:p>
            <a:r>
              <a:rPr lang="en-US" sz="1400" dirty="0" smtClean="0"/>
              <a:t>Y = 1993.8X + 844.95</a:t>
            </a:r>
          </a:p>
          <a:p>
            <a:r>
              <a:rPr lang="en-US" sz="1400" dirty="0" smtClean="0"/>
              <a:t>Increase of 5.78 per year</a:t>
            </a:r>
          </a:p>
          <a:p>
            <a:endParaRPr lang="en-US" sz="1400" dirty="0" smtClean="0"/>
          </a:p>
          <a:p>
            <a:r>
              <a:rPr lang="en-US" sz="1400" dirty="0" smtClean="0"/>
              <a:t>Black- Data</a:t>
            </a:r>
          </a:p>
          <a:p>
            <a:endParaRPr lang="en-US" sz="1400" dirty="0" smtClean="0"/>
          </a:p>
          <a:p>
            <a:r>
              <a:rPr lang="en-US" sz="1400" dirty="0" smtClean="0"/>
              <a:t>Correlation Coefficient = 0.1754</a:t>
            </a:r>
          </a:p>
          <a:p>
            <a:endParaRPr lang="en-US" sz="1400" dirty="0" smtClean="0"/>
          </a:p>
          <a:p>
            <a:r>
              <a:rPr lang="en-US" sz="1400" dirty="0" smtClean="0"/>
              <a:t>95% Confidence Interval</a:t>
            </a:r>
          </a:p>
          <a:p>
            <a:pPr algn="ctr"/>
            <a:r>
              <a:rPr lang="en-US" sz="1400" dirty="0" smtClean="0"/>
              <a:t>-0.0869&lt;r&lt;0.4149</a:t>
            </a:r>
          </a:p>
          <a:p>
            <a:endParaRPr lang="en-US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05" y="1371600"/>
            <a:ext cx="602749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82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Analysis 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602749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9800" y="1600200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Critical Value = 7.815</a:t>
            </a:r>
          </a:p>
          <a:p>
            <a:endParaRPr lang="en-US" sz="1400" dirty="0"/>
          </a:p>
          <a:p>
            <a:pPr algn="ctr"/>
            <a:r>
              <a:rPr lang="en-US" sz="1400" dirty="0" smtClean="0"/>
              <a:t>Chi Square Value =3.385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 smtClean="0"/>
              <a:t>We do not reject the null hypothesis that the residuals are normally distributed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81664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Years with lowest, average, and highest number of tornadoes in past 25 years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933849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Low</a:t>
            </a:r>
            <a:endParaRPr lang="en-US" sz="1600" dirty="0"/>
          </a:p>
        </p:txBody>
      </p:sp>
      <p:sp>
        <p:nvSpPr>
          <p:cNvPr id="5" name="Right Arrow 4"/>
          <p:cNvSpPr/>
          <p:nvPr/>
        </p:nvSpPr>
        <p:spPr>
          <a:xfrm>
            <a:off x="838200" y="2026182"/>
            <a:ext cx="6004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56" y="3352800"/>
            <a:ext cx="1077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</a:t>
            </a:r>
            <a:r>
              <a:rPr lang="en-US" sz="1600" dirty="0" smtClean="0"/>
              <a:t>verage</a:t>
            </a:r>
            <a:endParaRPr lang="en-US" sz="1600" dirty="0"/>
          </a:p>
        </p:txBody>
      </p:sp>
      <p:sp>
        <p:nvSpPr>
          <p:cNvPr id="8" name="Right Arrow 7"/>
          <p:cNvSpPr/>
          <p:nvPr/>
        </p:nvSpPr>
        <p:spPr>
          <a:xfrm>
            <a:off x="1175766" y="3429744"/>
            <a:ext cx="26289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4800600"/>
            <a:ext cx="1133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High</a:t>
            </a:r>
            <a:endParaRPr lang="en-US" sz="1600" dirty="0"/>
          </a:p>
        </p:txBody>
      </p:sp>
      <p:sp>
        <p:nvSpPr>
          <p:cNvPr id="10" name="Right Arrow 9"/>
          <p:cNvSpPr/>
          <p:nvPr/>
        </p:nvSpPr>
        <p:spPr>
          <a:xfrm>
            <a:off x="914400" y="4892933"/>
            <a:ext cx="5242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816" y="1296660"/>
            <a:ext cx="5341969" cy="463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20830"/>
              </p:ext>
            </p:extLst>
          </p:nvPr>
        </p:nvGraphicFramePr>
        <p:xfrm>
          <a:off x="6477000" y="1676400"/>
          <a:ext cx="2438401" cy="2528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1"/>
                <a:gridCol w="914400"/>
                <a:gridCol w="838200"/>
              </a:tblGrid>
              <a:tr h="360391">
                <a:tc>
                  <a:txBody>
                    <a:bodyPr/>
                    <a:lstStyle/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R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P</a:t>
                      </a:r>
                    </a:p>
                  </a:txBody>
                  <a:tcPr/>
                </a:tc>
              </a:tr>
              <a:tr h="360391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-0.229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0.6711</a:t>
                      </a:r>
                      <a:endParaRPr lang="en-US" sz="1400" baseline="0" dirty="0"/>
                    </a:p>
                  </a:txBody>
                  <a:tcPr/>
                </a:tc>
              </a:tr>
              <a:tr h="360391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1989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0.3493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0.4974</a:t>
                      </a:r>
                      <a:endParaRPr lang="en-US" sz="1400" baseline="0" dirty="0"/>
                    </a:p>
                  </a:txBody>
                  <a:tcPr/>
                </a:tc>
              </a:tr>
              <a:tr h="366627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1990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-0.6678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0.1472</a:t>
                      </a:r>
                      <a:endParaRPr lang="en-US" sz="1400" baseline="0" dirty="0"/>
                    </a:p>
                  </a:txBody>
                  <a:tcPr/>
                </a:tc>
              </a:tr>
              <a:tr h="360391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1991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0.4343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0.3895</a:t>
                      </a:r>
                      <a:endParaRPr lang="en-US" sz="1400" baseline="0" dirty="0"/>
                    </a:p>
                  </a:txBody>
                  <a:tcPr/>
                </a:tc>
              </a:tr>
              <a:tr h="360391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2004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0.1015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0.8483</a:t>
                      </a:r>
                      <a:endParaRPr lang="en-US" sz="1400" baseline="0" dirty="0"/>
                    </a:p>
                  </a:txBody>
                  <a:tcPr/>
                </a:tc>
              </a:tr>
              <a:tr h="360391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2008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0.7433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0.0904</a:t>
                      </a:r>
                      <a:endParaRPr lang="en-US" sz="1400" baseline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515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two variables show a relationship at periods of 8.26 and 3.23 years</a:t>
            </a:r>
          </a:p>
          <a:p>
            <a:r>
              <a:rPr lang="en-US" dirty="0" smtClean="0"/>
              <a:t>The phase lags between the two variables occur around 4.9 months and -3.7 months</a:t>
            </a:r>
          </a:p>
          <a:p>
            <a:pPr lvl="1"/>
            <a:r>
              <a:rPr lang="en-US" dirty="0" smtClean="0"/>
              <a:t>Reduces the possibility of a cause and effect relationship between the two variables</a:t>
            </a:r>
          </a:p>
          <a:p>
            <a:r>
              <a:rPr lang="en-US" dirty="0" smtClean="0"/>
              <a:t>Overall, low correlation between the two</a:t>
            </a:r>
          </a:p>
          <a:p>
            <a:pPr lvl="1"/>
            <a:r>
              <a:rPr lang="en-US" dirty="0" smtClean="0"/>
              <a:t>Other variables most likely have a stronger influence on tornado frequency</a:t>
            </a:r>
          </a:p>
          <a:p>
            <a:r>
              <a:rPr lang="en-US" dirty="0" smtClean="0"/>
              <a:t>Possible problems</a:t>
            </a:r>
          </a:p>
          <a:p>
            <a:pPr lvl="1"/>
            <a:r>
              <a:rPr lang="en-US" dirty="0" smtClean="0"/>
              <a:t>“Observed” Tornado data</a:t>
            </a:r>
          </a:p>
          <a:p>
            <a:pPr lvl="1"/>
            <a:r>
              <a:rPr lang="en-US" dirty="0" smtClean="0"/>
              <a:t>Seasonal Periodicities</a:t>
            </a:r>
          </a:p>
          <a:p>
            <a:pPr lvl="2"/>
            <a:r>
              <a:rPr lang="en-US" dirty="0" smtClean="0"/>
              <a:t>If the study was completed again, it would be interesting to look at overall monthly, rather than yearly, occurrences.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645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357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Tornado Frequency and Caribbean SST</vt:lpstr>
      <vt:lpstr>Objectives</vt:lpstr>
      <vt:lpstr>Variables Over Time</vt:lpstr>
      <vt:lpstr>Cross Spectral Analysis &amp; Phase Spectrum </vt:lpstr>
      <vt:lpstr>Coherence</vt:lpstr>
      <vt:lpstr>US Tornadoes as a Function of SST</vt:lpstr>
      <vt:lpstr>Residual Analysis </vt:lpstr>
      <vt:lpstr>Years with lowest, average, and highest number of tornadoes in past 25 years</vt:lpstr>
      <vt:lpstr>Conclusion</vt:lpstr>
    </vt:vector>
  </TitlesOfParts>
  <Company>Georgia Institute of Technology - OIT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of Information Technology</dc:creator>
  <cp:lastModifiedBy>Office of Information Technology</cp:lastModifiedBy>
  <cp:revision>36</cp:revision>
  <dcterms:created xsi:type="dcterms:W3CDTF">2011-04-15T18:55:08Z</dcterms:created>
  <dcterms:modified xsi:type="dcterms:W3CDTF">2011-04-21T20:42:11Z</dcterms:modified>
</cp:coreProperties>
</file>