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5C5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88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A346-2FF0-6E45-A4E2-7F7B99EF378B}" type="datetimeFigureOut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B39F-77C3-2D46-AC98-A37EBD744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omnight.current.gif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358010"/>
            <a:ext cx="9144000" cy="4413851"/>
          </a:xfrm>
          <a:prstGeom prst="rect">
            <a:avLst/>
          </a:prstGeom>
        </p:spPr>
      </p:pic>
      <p:pic>
        <p:nvPicPr>
          <p:cNvPr id="4" name="Picture 3" descr="SunSpotButterfly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>
                <a:alphaModFix amt="24000"/>
              </a:blip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>
                <a:alphaModFix amt="24000"/>
              </a:blip>
              <a:stretch>
                <a:fillRect/>
              </a:stretch>
            </p:blipFill>
          </mc:Fallback>
        </mc:AlternateContent>
        <p:spPr>
          <a:xfrm>
            <a:off x="0" y="4055841"/>
            <a:ext cx="9144000" cy="2530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5240"/>
            <a:ext cx="8552758" cy="1470025"/>
          </a:xfrm>
        </p:spPr>
        <p:txBody>
          <a:bodyPr>
            <a:noAutofit/>
          </a:bodyPr>
          <a:lstStyle/>
          <a:p>
            <a:r>
              <a:rPr lang="en-US" sz="5400" spc="300" dirty="0" smtClean="0">
                <a:solidFill>
                  <a:srgbClr val="FF0000"/>
                </a:solidFill>
              </a:rPr>
              <a:t>Solar Cycle Variations </a:t>
            </a:r>
            <a:r>
              <a:rPr lang="en-US" sz="5400" spc="300" dirty="0">
                <a:solidFill>
                  <a:srgbClr val="FF0000"/>
                </a:solidFill>
              </a:rPr>
              <a:t>I</a:t>
            </a:r>
            <a:r>
              <a:rPr lang="en-US" sz="5400" spc="300" dirty="0" smtClean="0">
                <a:solidFill>
                  <a:srgbClr val="FF0000"/>
                </a:solidFill>
              </a:rPr>
              <a:t>nfluencing Oceanic Niño Index Anomalies Across The Equatorial Pacific Ocean</a:t>
            </a:r>
            <a:br>
              <a:rPr lang="en-US" sz="5400" spc="300" dirty="0" smtClean="0">
                <a:solidFill>
                  <a:srgbClr val="FF0000"/>
                </a:solidFill>
              </a:rPr>
            </a:br>
            <a:r>
              <a:rPr lang="en-US" sz="3600" spc="300" dirty="0" smtClean="0">
                <a:solidFill>
                  <a:srgbClr val="FF0000"/>
                </a:solidFill>
              </a:rPr>
              <a:t>Christopher Johnson SP11</a:t>
            </a:r>
            <a:endParaRPr lang="en-US" sz="3600" spc="3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0621" y="6401667"/>
            <a:ext cx="651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Image: (Top) http//</a:t>
            </a:r>
            <a:r>
              <a:rPr lang="en-US" dirty="0" err="1" smtClean="0"/>
              <a:t>elnino.noaa.gov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(Bottom)</a:t>
            </a:r>
            <a:r>
              <a:rPr lang="en-US" dirty="0" smtClean="0"/>
              <a:t> Hathaway/NASA,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3721"/>
            <a:ext cx="9144000" cy="4525963"/>
          </a:xfrm>
        </p:spPr>
        <p:txBody>
          <a:bodyPr/>
          <a:lstStyle/>
          <a:p>
            <a:r>
              <a:rPr lang="en-US" sz="2800" dirty="0" smtClean="0"/>
              <a:t>Compare periods of increased solar luminosity to climate variations</a:t>
            </a:r>
          </a:p>
          <a:p>
            <a:r>
              <a:rPr lang="en-US" sz="2800" dirty="0" smtClean="0"/>
              <a:t>Increasing solar output should increase surface temperatures on Earth, notably, sea surface temperature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snON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603500"/>
            <a:ext cx="91440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Sp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1652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58888"/>
          </a:xfrm>
        </p:spPr>
        <p:txBody>
          <a:bodyPr/>
          <a:lstStyle/>
          <a:p>
            <a:r>
              <a:rPr lang="en-US" dirty="0" smtClean="0"/>
              <a:t>Solar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58889"/>
            <a:ext cx="8480628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ifferential rotation in plasma</a:t>
            </a:r>
          </a:p>
          <a:p>
            <a:r>
              <a:rPr lang="en-US" dirty="0" smtClean="0"/>
              <a:t>Magnetosphere discontinuities</a:t>
            </a:r>
          </a:p>
          <a:p>
            <a:r>
              <a:rPr lang="en-US" dirty="0" smtClean="0"/>
              <a:t>Sunspots occur on photosphere</a:t>
            </a:r>
          </a:p>
          <a:p>
            <a:r>
              <a:rPr lang="en-US" dirty="0" smtClean="0"/>
              <a:t>Observed 11 year cycle</a:t>
            </a:r>
          </a:p>
          <a:p>
            <a:r>
              <a:rPr lang="en-US" dirty="0" smtClean="0"/>
              <a:t>Luminosity increases during sunspot maximum</a:t>
            </a:r>
            <a:endParaRPr lang="en-US" dirty="0"/>
          </a:p>
        </p:txBody>
      </p:sp>
      <p:pic>
        <p:nvPicPr>
          <p:cNvPr id="6" name="Picture 5" descr="sunspo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81" y="369331"/>
            <a:ext cx="2401819" cy="214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0"/>
            <a:ext cx="169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nasa.gov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N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0072" r="-10072"/>
              <a:stretch>
                <a:fillRect/>
              </a:stretch>
            </p:blipFill>
          </mc:Choice>
          <mc:Fallback>
            <p:blipFill>
              <a:blip r:embed="rId3"/>
              <a:srcRect l="-10072" r="-10072"/>
              <a:stretch>
                <a:fillRect/>
              </a:stretch>
            </p:blipFill>
          </mc:Fallback>
        </mc:AlternateContent>
        <p:spPr>
          <a:xfrm>
            <a:off x="-699771" y="2643425"/>
            <a:ext cx="9843772" cy="42145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0721"/>
          </a:xfrm>
        </p:spPr>
        <p:txBody>
          <a:bodyPr/>
          <a:lstStyle/>
          <a:p>
            <a:r>
              <a:rPr lang="en-US" dirty="0" smtClean="0"/>
              <a:t>Oceanic Niño Index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1010722"/>
            <a:ext cx="9144000" cy="191777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month SST average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/>
              <a:t>5</a:t>
            </a:r>
            <a:r>
              <a:rPr lang="en-US" sz="3200" baseline="30000" dirty="0"/>
              <a:t>o</a:t>
            </a:r>
            <a:r>
              <a:rPr lang="en-US" sz="3200" dirty="0"/>
              <a:t>N-5</a:t>
            </a:r>
            <a:r>
              <a:rPr lang="en-US" sz="3200" baseline="30000" dirty="0"/>
              <a:t>o</a:t>
            </a:r>
            <a:r>
              <a:rPr lang="en-US" sz="3200" dirty="0"/>
              <a:t>S, 120</a:t>
            </a:r>
            <a:r>
              <a:rPr lang="en-US" sz="3200" baseline="30000" dirty="0"/>
              <a:t>o</a:t>
            </a:r>
            <a:r>
              <a:rPr lang="en-US" sz="3200" dirty="0"/>
              <a:t>-</a:t>
            </a:r>
            <a:r>
              <a:rPr lang="en-US" sz="3200" dirty="0" smtClean="0"/>
              <a:t>170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W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Predicted 3-7 year cycle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(+) El Niño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(-) La Niña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978455"/>
          </a:xfrm>
        </p:spPr>
        <p:txBody>
          <a:bodyPr/>
          <a:lstStyle/>
          <a:p>
            <a:r>
              <a:rPr lang="en-US" dirty="0" smtClean="0"/>
              <a:t>Trend &amp;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66" y="5351637"/>
            <a:ext cx="8958933" cy="1506363"/>
          </a:xfrm>
        </p:spPr>
        <p:txBody>
          <a:bodyPr>
            <a:normAutofit/>
          </a:bodyPr>
          <a:lstStyle/>
          <a:p>
            <a:r>
              <a:rPr lang="en-US" dirty="0" smtClean="0"/>
              <a:t>Positive slope, low correlation, high random error.</a:t>
            </a:r>
          </a:p>
          <a:p>
            <a:r>
              <a:rPr lang="en-US" dirty="0" smtClean="0"/>
              <a:t>Not indicating a linear trend</a:t>
            </a:r>
            <a:endParaRPr lang="en-US" dirty="0"/>
          </a:p>
        </p:txBody>
      </p:sp>
      <p:pic>
        <p:nvPicPr>
          <p:cNvPr id="5" name="Picture 4" descr="LSR Jackknife and corrcoe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3854" y="660856"/>
            <a:ext cx="8012946" cy="4883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idual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0475" r="-30475"/>
              <a:stretch>
                <a:fillRect/>
              </a:stretch>
            </p:blipFill>
          </mc:Choice>
          <mc:Fallback>
            <p:blipFill>
              <a:blip r:embed="rId3"/>
              <a:srcRect l="-30475" r="-30475"/>
              <a:stretch>
                <a:fillRect/>
              </a:stretch>
            </p:blipFill>
          </mc:Fallback>
        </mc:AlternateContent>
        <p:spPr>
          <a:xfrm>
            <a:off x="-592667" y="274638"/>
            <a:ext cx="9973733" cy="5485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" y="5662111"/>
            <a:ext cx="9144001" cy="119589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 Square  290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 Critical  36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Normally Distributed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Spectral Density - </a:t>
            </a:r>
            <a:r>
              <a:rPr lang="en-US" dirty="0" err="1" smtClean="0"/>
              <a:t>Periodogram</a:t>
            </a:r>
            <a:endParaRPr lang="en-US" dirty="0"/>
          </a:p>
        </p:txBody>
      </p:sp>
      <p:pic>
        <p:nvPicPr>
          <p:cNvPr id="4" name="Content Placeholder 3" descr="PSDssnOn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189" r="-13189"/>
              <a:stretch>
                <a:fillRect/>
              </a:stretch>
            </p:blipFill>
          </mc:Choice>
          <mc:Fallback>
            <p:blipFill>
              <a:blip r:embed="rId3"/>
              <a:srcRect l="-13189" r="-13189"/>
              <a:stretch>
                <a:fillRect/>
              </a:stretch>
            </p:blipFill>
          </mc:Fallback>
        </mc:AlternateContent>
        <p:spPr>
          <a:xfrm>
            <a:off x="-1" y="1082974"/>
            <a:ext cx="9578041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76867" y="5863872"/>
            <a:ext cx="35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Periodicity in Sunspot  10.17 years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1947" y="5863872"/>
            <a:ext cx="302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Periodicity in ONI 5.08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4576"/>
          </a:xfrm>
        </p:spPr>
        <p:txBody>
          <a:bodyPr/>
          <a:lstStyle/>
          <a:p>
            <a:r>
              <a:rPr lang="en-US" dirty="0" smtClean="0"/>
              <a:t>Cross Power Spectral Density</a:t>
            </a:r>
            <a:endParaRPr lang="en-US" dirty="0"/>
          </a:p>
        </p:txBody>
      </p:sp>
      <p:pic>
        <p:nvPicPr>
          <p:cNvPr id="8" name="Content Placeholder 7" descr="PSDssnOn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2279" r="-12279"/>
              <a:stretch>
                <a:fillRect/>
              </a:stretch>
            </p:blipFill>
          </mc:Choice>
          <mc:Fallback>
            <p:blipFill>
              <a:blip r:embed="rId3"/>
              <a:srcRect l="-12279" r="-12279"/>
              <a:stretch>
                <a:fillRect/>
              </a:stretch>
            </p:blipFill>
          </mc:Fallback>
        </mc:AlternateContent>
        <p:spPr>
          <a:xfrm>
            <a:off x="-1006353" y="795302"/>
            <a:ext cx="11023859" cy="60626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Low Correlation Coefficient</a:t>
            </a:r>
          </a:p>
          <a:p>
            <a:r>
              <a:rPr lang="en-US" dirty="0" smtClean="0"/>
              <a:t>Sunspot trend 10.18 years (between 1950-2010)</a:t>
            </a:r>
          </a:p>
          <a:p>
            <a:r>
              <a:rPr lang="en-US" dirty="0" smtClean="0"/>
              <a:t>ONI periodicity 5.08 years (between 1950-2010)</a:t>
            </a:r>
          </a:p>
          <a:p>
            <a:r>
              <a:rPr lang="en-US" dirty="0" smtClean="0"/>
              <a:t>Lag Time between periodicity is 1.45 years</a:t>
            </a:r>
          </a:p>
          <a:p>
            <a:r>
              <a:rPr lang="en-US" dirty="0" smtClean="0"/>
              <a:t>At this time no direct correlation was determined between the solar sunspot cycle and Oceanic </a:t>
            </a:r>
            <a:r>
              <a:rPr lang="en-US" smtClean="0"/>
              <a:t>Niño Index </a:t>
            </a:r>
            <a:r>
              <a:rPr lang="en-US" dirty="0" smtClean="0"/>
              <a:t>in the southern Pacific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211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Solar Cycle Variations Influencing Oceanic Niño Index Anomalies Across The Equatorial Pacific Ocean Christopher Johnson SP11</vt:lpstr>
      <vt:lpstr>Objective</vt:lpstr>
      <vt:lpstr>Solar Cycle</vt:lpstr>
      <vt:lpstr>Oceanic Niño Index</vt:lpstr>
      <vt:lpstr>Trend &amp; Correlation</vt:lpstr>
      <vt:lpstr>Slide 6</vt:lpstr>
      <vt:lpstr>Power Spectral Density - Periodogram</vt:lpstr>
      <vt:lpstr>Cross Power Spectral Density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Cycle Variations Influencing Sea Surface Temperature Anomalies Across The Equatorial Pacific Ocean</dc:title>
  <dc:creator>Christopher Johnson</dc:creator>
  <cp:lastModifiedBy>Christopher Johnson</cp:lastModifiedBy>
  <cp:revision>24</cp:revision>
  <dcterms:created xsi:type="dcterms:W3CDTF">2011-04-30T14:42:49Z</dcterms:created>
  <dcterms:modified xsi:type="dcterms:W3CDTF">2011-04-30T19:59:08Z</dcterms:modified>
</cp:coreProperties>
</file>