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6" r:id="rId4"/>
    <p:sldId id="259" r:id="rId5"/>
    <p:sldId id="260" r:id="rId6"/>
    <p:sldId id="265" r:id="rId7"/>
    <p:sldId id="261" r:id="rId8"/>
    <p:sldId id="262" r:id="rId9"/>
    <p:sldId id="267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36013-E338-41F6-8D80-0637009125AB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A6D7-3B2D-49C0-8F62-2BD43A72F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36013-E338-41F6-8D80-0637009125AB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A6D7-3B2D-49C0-8F62-2BD43A72F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36013-E338-41F6-8D80-0637009125AB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A6D7-3B2D-49C0-8F62-2BD43A72F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36013-E338-41F6-8D80-0637009125AB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A6D7-3B2D-49C0-8F62-2BD43A72F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36013-E338-41F6-8D80-0637009125AB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A6D7-3B2D-49C0-8F62-2BD43A72F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36013-E338-41F6-8D80-0637009125AB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A6D7-3B2D-49C0-8F62-2BD43A72F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36013-E338-41F6-8D80-0637009125AB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A6D7-3B2D-49C0-8F62-2BD43A72F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36013-E338-41F6-8D80-0637009125AB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A6D7-3B2D-49C0-8F62-2BD43A72F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36013-E338-41F6-8D80-0637009125AB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A6D7-3B2D-49C0-8F62-2BD43A72F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36013-E338-41F6-8D80-0637009125AB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A6D7-3B2D-49C0-8F62-2BD43A72F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36013-E338-41F6-8D80-0637009125AB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A6D7-3B2D-49C0-8F62-2BD43A72F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36013-E338-41F6-8D80-0637009125AB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BA6D7-3B2D-49C0-8F62-2BD43A72F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5344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Comparison of Maximum Likelihood Estimate and Least-Squares Regression to Compute </a:t>
            </a:r>
            <a:r>
              <a:rPr lang="en-US" i="1" dirty="0" smtClean="0"/>
              <a:t>b</a:t>
            </a:r>
            <a:r>
              <a:rPr lang="en-US" dirty="0" smtClean="0"/>
              <a:t>-values for Three Different Tectonic Regimes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24400"/>
            <a:ext cx="6400800" cy="990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Christine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Gammans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maximum likelihood estimate consistently gave the most consistent distribution across tectonic regimes and had the lowest error associated with the distribution</a:t>
            </a:r>
          </a:p>
          <a:p>
            <a:r>
              <a:rPr lang="en-US" dirty="0" smtClean="0"/>
              <a:t>However, the least-squares method produced the more expected values for the Eastern United States (China and Chile are debatable)</a:t>
            </a:r>
          </a:p>
          <a:p>
            <a:r>
              <a:rPr lang="en-US" dirty="0" smtClean="0"/>
              <a:t>The most appropriate method appears to vary by regime from this preliminary analysis, and, in the future, the results of each method should be analyzed before the method is finalized.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5638800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Gammans</a:t>
            </a:r>
            <a:r>
              <a:rPr lang="en-US" sz="2000" dirty="0" smtClean="0"/>
              <a:t>, C. N. and A. V. Newman (2011), Is the Relationship Between Modern Seismicity and Strain Fields Well Behaved in the Plate Interior?, Seismological Research Letters,  82, 327.</a:t>
            </a:r>
          </a:p>
          <a:p>
            <a:r>
              <a:rPr lang="en-US" sz="2000" dirty="0" smtClean="0"/>
              <a:t>Gutenberg</a:t>
            </a:r>
            <a:r>
              <a:rPr lang="en-US" sz="2000" dirty="0" smtClean="0"/>
              <a:t>, B., and C. F. Richter (1944), Frequency of earthquakes </a:t>
            </a:r>
            <a:r>
              <a:rPr lang="en-US" sz="2000" dirty="0" smtClean="0"/>
              <a:t>in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it-IT" sz="2000" dirty="0" smtClean="0"/>
              <a:t>California</a:t>
            </a:r>
            <a:r>
              <a:rPr lang="it-IT" sz="2000" dirty="0" smtClean="0"/>
              <a:t>, Bull. Seismol. Soc. Am., 34, 185–188.</a:t>
            </a:r>
            <a:endParaRPr lang="en-US" sz="2000" dirty="0" smtClean="0"/>
          </a:p>
          <a:p>
            <a:r>
              <a:rPr lang="en-US" sz="2000" dirty="0" smtClean="0"/>
              <a:t>Ishimoto</a:t>
            </a:r>
            <a:r>
              <a:rPr lang="en-US" sz="2000" dirty="0" smtClean="0"/>
              <a:t>, M., and K. Iida (1939), Observations of earthquakes </a:t>
            </a:r>
            <a:r>
              <a:rPr lang="en-US" sz="2000" dirty="0" smtClean="0"/>
              <a:t>registered with </a:t>
            </a:r>
            <a:r>
              <a:rPr lang="en-US" sz="2000" dirty="0" smtClean="0"/>
              <a:t>the </a:t>
            </a:r>
            <a:r>
              <a:rPr lang="en-US" sz="2000" dirty="0" err="1" smtClean="0"/>
              <a:t>microseismograph</a:t>
            </a:r>
            <a:r>
              <a:rPr lang="en-US" sz="2000" dirty="0" smtClean="0"/>
              <a:t> constructed recently, Bull. Earthquake </a:t>
            </a:r>
            <a:r>
              <a:rPr lang="en-US" sz="2000" dirty="0" smtClean="0"/>
              <a:t>Res. </a:t>
            </a:r>
            <a:r>
              <a:rPr lang="nn-NO" sz="2000" dirty="0" smtClean="0"/>
              <a:t>Inst</a:t>
            </a:r>
            <a:r>
              <a:rPr lang="nn-NO" sz="2000" dirty="0" smtClean="0"/>
              <a:t>. Univ. Tokyo, 17, 443– 478.</a:t>
            </a:r>
            <a:endParaRPr lang="en-US" sz="2000" dirty="0" smtClean="0"/>
          </a:p>
          <a:p>
            <a:r>
              <a:rPr lang="en-US" sz="2000" dirty="0" err="1" smtClean="0"/>
              <a:t>Schorlemmer</a:t>
            </a:r>
            <a:r>
              <a:rPr lang="en-US" sz="2000" dirty="0" smtClean="0"/>
              <a:t>, D., S. </a:t>
            </a:r>
            <a:r>
              <a:rPr lang="en-US" sz="2000" dirty="0" err="1" smtClean="0"/>
              <a:t>Wiemer</a:t>
            </a:r>
            <a:r>
              <a:rPr lang="en-US" sz="2000" dirty="0" smtClean="0"/>
              <a:t>, and M. Wyss (2005), Variation in </a:t>
            </a:r>
            <a:r>
              <a:rPr lang="en-US" sz="2000" dirty="0" smtClean="0"/>
              <a:t>earthquake size distribution </a:t>
            </a:r>
            <a:r>
              <a:rPr lang="en-US" sz="2000" dirty="0" smtClean="0"/>
              <a:t>across different stress regimes, Nature, 437, 539– </a:t>
            </a:r>
            <a:r>
              <a:rPr lang="en-US" sz="2000" dirty="0" smtClean="0"/>
              <a:t>542,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doi:10.1038/nature04094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r>
              <a:rPr lang="en-US" sz="2000" dirty="0" smtClean="0"/>
              <a:t>Stein</a:t>
            </a:r>
            <a:r>
              <a:rPr lang="en-US" sz="2000" dirty="0" smtClean="0"/>
              <a:t>, S., and M. </a:t>
            </a:r>
            <a:r>
              <a:rPr lang="en-US" sz="2000" dirty="0" err="1" smtClean="0"/>
              <a:t>Wysession</a:t>
            </a:r>
            <a:r>
              <a:rPr lang="en-US" sz="2000" dirty="0" smtClean="0"/>
              <a:t> (2003), An Introduction to Seismology, </a:t>
            </a:r>
            <a:r>
              <a:rPr lang="en-US" sz="2000" dirty="0" smtClean="0"/>
              <a:t>Earthquakes, and </a:t>
            </a:r>
            <a:r>
              <a:rPr lang="en-US" sz="2000" dirty="0" smtClean="0"/>
              <a:t>Earth Structure, Blackwell, Oxford, U. K.</a:t>
            </a:r>
            <a:endParaRPr lang="en-US" sz="2000" dirty="0" smtClean="0"/>
          </a:p>
          <a:p>
            <a:r>
              <a:rPr lang="en-US" sz="2000" dirty="0" smtClean="0"/>
              <a:t>United </a:t>
            </a:r>
            <a:r>
              <a:rPr lang="en-US" sz="2000" dirty="0" smtClean="0"/>
              <a:t>States Geological Survey (2010), Historic World Earthquakes, Retrieved April 27, 2011 from http://</a:t>
            </a:r>
            <a:r>
              <a:rPr lang="en-US" sz="2000" dirty="0" smtClean="0"/>
              <a:t>earthquake.usgs.gov/earthquakes/world/historical_mag.php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is the </a:t>
            </a:r>
            <a:r>
              <a:rPr lang="en-US" sz="3600" i="1" dirty="0" smtClean="0"/>
              <a:t>b</a:t>
            </a:r>
            <a:r>
              <a:rPr lang="en-US" sz="3600" dirty="0" smtClean="0"/>
              <a:t>-value and why do we care?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638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Earthquake occurrence per magnitude follows a power law introduced by Ishimoto and Iida (1939) and Guten</a:t>
            </a:r>
            <a:r>
              <a:rPr lang="en-US" dirty="0" smtClean="0"/>
              <a:t>berg and Richter (1944).</a:t>
            </a:r>
            <a:endParaRPr lang="en-US" dirty="0" smtClean="0"/>
          </a:p>
          <a:p>
            <a:r>
              <a:rPr lang="en-US" dirty="0" smtClean="0"/>
              <a:t>b-values are inversely proportionate to the differential stress on a system (</a:t>
            </a:r>
            <a:r>
              <a:rPr lang="en-US" dirty="0" err="1" smtClean="0"/>
              <a:t>Schorlemmer</a:t>
            </a:r>
            <a:r>
              <a:rPr lang="en-US" dirty="0" smtClean="0"/>
              <a:t> et al. 2005)</a:t>
            </a:r>
          </a:p>
          <a:p>
            <a:r>
              <a:rPr lang="en-US" dirty="0" smtClean="0"/>
              <a:t>The global b-value is ~ 1 (Stein and </a:t>
            </a:r>
            <a:r>
              <a:rPr lang="en-US" dirty="0" err="1" smtClean="0"/>
              <a:t>Wysession</a:t>
            </a:r>
            <a:r>
              <a:rPr lang="en-US" dirty="0" smtClean="0"/>
              <a:t>, 2003)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5481" y="1981200"/>
            <a:ext cx="4418519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009407" y="6396335"/>
            <a:ext cx="4134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</a:t>
            </a:r>
            <a:r>
              <a:rPr lang="en-US" sz="2400" dirty="0" err="1" smtClean="0"/>
              <a:t>Gammans</a:t>
            </a:r>
            <a:r>
              <a:rPr lang="en-US" sz="2400" dirty="0" smtClean="0"/>
              <a:t> and Newman, 2011)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724400" y="990600"/>
            <a:ext cx="441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Gutenberg-Richter Relationship:</a:t>
            </a:r>
          </a:p>
          <a:p>
            <a:pPr algn="ctr"/>
            <a:r>
              <a:rPr lang="en-US" sz="2400" dirty="0" smtClean="0"/>
              <a:t>log</a:t>
            </a:r>
            <a:r>
              <a:rPr lang="en-US" sz="2400" baseline="-25000" dirty="0" smtClean="0"/>
              <a:t>10</a:t>
            </a:r>
            <a:r>
              <a:rPr lang="en-US" sz="2400" i="1" dirty="0" smtClean="0"/>
              <a:t>N</a:t>
            </a:r>
            <a:r>
              <a:rPr lang="en-US" sz="2400" dirty="0" smtClean="0"/>
              <a:t>= </a:t>
            </a:r>
            <a:r>
              <a:rPr lang="en-US" sz="2400" i="1" dirty="0" smtClean="0"/>
              <a:t>a </a:t>
            </a:r>
            <a:r>
              <a:rPr lang="en-US" sz="2400" dirty="0" smtClean="0"/>
              <a:t>- </a:t>
            </a:r>
            <a:r>
              <a:rPr lang="en-US" sz="2400" i="1" dirty="0" err="1" smtClean="0"/>
              <a:t>bM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Tectonic Regimes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Eastern United States</a:t>
            </a:r>
          </a:p>
          <a:p>
            <a:pPr lvl="1"/>
            <a:r>
              <a:rPr lang="en-US" dirty="0" smtClean="0"/>
              <a:t>Intraplate, few seismically active regions, notably New Madrid and Eastern Tennessee</a:t>
            </a:r>
          </a:p>
          <a:p>
            <a:pPr lvl="1"/>
            <a:r>
              <a:rPr lang="en-US" dirty="0" smtClean="0"/>
              <a:t>Question as to the existence of any significant strain field</a:t>
            </a:r>
          </a:p>
          <a:p>
            <a:r>
              <a:rPr lang="en-US" dirty="0" smtClean="0"/>
              <a:t>China</a:t>
            </a:r>
          </a:p>
          <a:p>
            <a:pPr lvl="1"/>
            <a:r>
              <a:rPr lang="en-US" dirty="0" smtClean="0"/>
              <a:t>Seismically active, intraplate region</a:t>
            </a:r>
          </a:p>
          <a:p>
            <a:pPr lvl="1"/>
            <a:r>
              <a:rPr lang="en-US" dirty="0" smtClean="0"/>
              <a:t>India’s collision with Asia produces significant strain and, therefore, earthquake activity</a:t>
            </a:r>
          </a:p>
          <a:p>
            <a:r>
              <a:rPr lang="en-US" dirty="0" smtClean="0"/>
              <a:t>Chile</a:t>
            </a:r>
          </a:p>
          <a:p>
            <a:pPr lvl="1"/>
            <a:r>
              <a:rPr lang="en-US" dirty="0" smtClean="0"/>
              <a:t>Subduction zone</a:t>
            </a:r>
          </a:p>
          <a:p>
            <a:pPr lvl="1"/>
            <a:r>
              <a:rPr lang="en-US" dirty="0" smtClean="0"/>
              <a:t>Has produced two of the ten largest earthquakes on record (USGS).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Eastern United States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685800"/>
            <a:ext cx="4040188" cy="639762"/>
          </a:xfrm>
        </p:spPr>
        <p:txBody>
          <a:bodyPr>
            <a:normAutofit/>
          </a:bodyPr>
          <a:lstStyle/>
          <a:p>
            <a:r>
              <a:rPr lang="en-US" b="0" dirty="0" smtClean="0"/>
              <a:t>Maximum Likelihood Estimate</a:t>
            </a:r>
            <a:endParaRPr lang="en-US" b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102225" y="685800"/>
            <a:ext cx="3660775" cy="639762"/>
          </a:xfrm>
        </p:spPr>
        <p:txBody>
          <a:bodyPr/>
          <a:lstStyle/>
          <a:p>
            <a:r>
              <a:rPr lang="en-US" b="0" dirty="0" smtClean="0"/>
              <a:t>Least-Squares Regression</a:t>
            </a:r>
            <a:endParaRPr lang="en-US" b="0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l="12121" t="3568" r="15152" b="1541"/>
          <a:stretch>
            <a:fillRect/>
          </a:stretch>
        </p:blipFill>
        <p:spPr bwMode="auto">
          <a:xfrm>
            <a:off x="217250" y="1371599"/>
            <a:ext cx="4507150" cy="4413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 l="12069" t="6349" r="17241" b="1754"/>
          <a:stretch>
            <a:fillRect/>
          </a:stretch>
        </p:blipFill>
        <p:spPr bwMode="auto">
          <a:xfrm>
            <a:off x="4572000" y="1524000"/>
            <a:ext cx="4373881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1752600" y="5943600"/>
            <a:ext cx="17967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b-value=0.9634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6019800" y="5943600"/>
            <a:ext cx="17967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b-value=1.2477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Do they compare at 10,000 Bootstraps?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 l="4286" t="5610" r="7143" b="3018"/>
          <a:stretch>
            <a:fillRect/>
          </a:stretch>
        </p:blipFill>
        <p:spPr bwMode="auto">
          <a:xfrm>
            <a:off x="1" y="1295400"/>
            <a:ext cx="5715000" cy="4424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715000" y="1066800"/>
            <a:ext cx="3429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Maximum Likelihood Estimate</a:t>
            </a:r>
            <a:endParaRPr lang="en-US" b="1" dirty="0" smtClean="0"/>
          </a:p>
          <a:p>
            <a:r>
              <a:rPr lang="en-US" sz="2000" dirty="0" smtClean="0"/>
              <a:t>Mean b-value=0.9654</a:t>
            </a:r>
          </a:p>
          <a:p>
            <a:r>
              <a:rPr lang="en-US" sz="2000" dirty="0" smtClean="0"/>
              <a:t>Standard Deviation=0.0405</a:t>
            </a:r>
          </a:p>
          <a:p>
            <a:endParaRPr lang="en-US" dirty="0" smtClean="0"/>
          </a:p>
          <a:p>
            <a:r>
              <a:rPr lang="en-US" sz="2400" b="1" dirty="0" smtClean="0"/>
              <a:t>Least-Squares Regression</a:t>
            </a:r>
            <a:endParaRPr lang="en-US" b="1" dirty="0" smtClean="0"/>
          </a:p>
          <a:p>
            <a:r>
              <a:rPr lang="en-US" sz="2000" dirty="0" smtClean="0"/>
              <a:t>Mean b-value=1.2105</a:t>
            </a:r>
          </a:p>
          <a:p>
            <a:r>
              <a:rPr lang="en-US" sz="2000" dirty="0" smtClean="0"/>
              <a:t>Standard Deviation=0.0923</a:t>
            </a:r>
          </a:p>
          <a:p>
            <a:endParaRPr lang="en-US" dirty="0" smtClean="0"/>
          </a:p>
          <a:p>
            <a:r>
              <a:rPr lang="en-US" sz="2400" b="1" dirty="0" smtClean="0"/>
              <a:t>Chi-Squared Test</a:t>
            </a:r>
          </a:p>
          <a:p>
            <a:r>
              <a:rPr lang="en-US" sz="2000" dirty="0" smtClean="0"/>
              <a:t>p-value=1.0233x10</a:t>
            </a:r>
            <a:r>
              <a:rPr lang="en-US" sz="2000" baseline="30000" dirty="0" smtClean="0"/>
              <a:t>4</a:t>
            </a:r>
          </a:p>
          <a:p>
            <a:r>
              <a:rPr lang="el-GR" sz="2000" dirty="0" smtClean="0"/>
              <a:t>χ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=555.0214</a:t>
            </a:r>
          </a:p>
          <a:p>
            <a:endParaRPr lang="en-US" dirty="0" smtClean="0"/>
          </a:p>
          <a:p>
            <a:r>
              <a:rPr lang="en-US" sz="2000" b="1" dirty="0" smtClean="0"/>
              <a:t>Correlation Coefficient</a:t>
            </a:r>
          </a:p>
          <a:p>
            <a:r>
              <a:rPr lang="en-US" sz="2000" dirty="0" smtClean="0"/>
              <a:t>r=0.0003</a:t>
            </a:r>
          </a:p>
          <a:p>
            <a:r>
              <a:rPr lang="en-US" sz="2000" dirty="0" smtClean="0"/>
              <a:t>p=0.9740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China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685800"/>
            <a:ext cx="4040188" cy="639762"/>
          </a:xfrm>
        </p:spPr>
        <p:txBody>
          <a:bodyPr>
            <a:normAutofit/>
          </a:bodyPr>
          <a:lstStyle/>
          <a:p>
            <a:r>
              <a:rPr lang="en-US" b="0" dirty="0" smtClean="0"/>
              <a:t>Maximum Likelihood Estimate</a:t>
            </a:r>
            <a:endParaRPr lang="en-US" b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486400" y="685800"/>
            <a:ext cx="3355975" cy="639762"/>
          </a:xfrm>
        </p:spPr>
        <p:txBody>
          <a:bodyPr/>
          <a:lstStyle/>
          <a:p>
            <a:r>
              <a:rPr lang="en-US" b="0" dirty="0" smtClean="0"/>
              <a:t>Least-Squares Regression</a:t>
            </a:r>
            <a:endParaRPr lang="en-US" b="0" dirty="0"/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l="12290" t="4955" r="16926" b="726"/>
          <a:stretch>
            <a:fillRect/>
          </a:stretch>
        </p:blipFill>
        <p:spPr bwMode="auto">
          <a:xfrm>
            <a:off x="0" y="1295400"/>
            <a:ext cx="4572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 l="12364" t="4998" r="16912" b="762"/>
          <a:stretch>
            <a:fillRect/>
          </a:stretch>
        </p:blipFill>
        <p:spPr bwMode="auto">
          <a:xfrm>
            <a:off x="4572000" y="1295400"/>
            <a:ext cx="4572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752600" y="5943600"/>
            <a:ext cx="17967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b-value=0.9577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172200" y="5943600"/>
            <a:ext cx="17967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b-value=1.0658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Do they Compare at 10,000 Bootstraps?</a:t>
            </a:r>
            <a:endParaRPr lang="en-US" sz="36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 l="6578" t="4387" r="7910" b="3494"/>
          <a:stretch>
            <a:fillRect/>
          </a:stretch>
        </p:blipFill>
        <p:spPr bwMode="auto">
          <a:xfrm>
            <a:off x="0" y="1676400"/>
            <a:ext cx="5736771" cy="370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715000" y="990600"/>
            <a:ext cx="34290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Maximum Likelihood Estimate</a:t>
            </a:r>
            <a:endParaRPr lang="en-US" b="1" dirty="0" smtClean="0"/>
          </a:p>
          <a:p>
            <a:r>
              <a:rPr lang="en-US" sz="2000" dirty="0" smtClean="0"/>
              <a:t>Mean b-value=0.9577</a:t>
            </a:r>
          </a:p>
          <a:p>
            <a:r>
              <a:rPr lang="en-US" sz="2000" dirty="0" smtClean="0"/>
              <a:t>Standard Deviation=0.0103</a:t>
            </a:r>
          </a:p>
          <a:p>
            <a:endParaRPr lang="en-US" dirty="0" smtClean="0"/>
          </a:p>
          <a:p>
            <a:r>
              <a:rPr lang="en-US" sz="2400" b="1" dirty="0" smtClean="0"/>
              <a:t>Least-Squares Regression</a:t>
            </a:r>
            <a:endParaRPr lang="en-US" b="1" dirty="0" smtClean="0"/>
          </a:p>
          <a:p>
            <a:r>
              <a:rPr lang="en-US" sz="2000" dirty="0" smtClean="0"/>
              <a:t>Mean b-value=1.0715</a:t>
            </a:r>
          </a:p>
          <a:p>
            <a:r>
              <a:rPr lang="en-US" sz="2000" dirty="0" smtClean="0"/>
              <a:t>Standard Deviation=0.0620</a:t>
            </a:r>
          </a:p>
          <a:p>
            <a:endParaRPr lang="en-US" dirty="0" smtClean="0"/>
          </a:p>
          <a:p>
            <a:r>
              <a:rPr lang="en-US" sz="2400" b="1" dirty="0" smtClean="0"/>
              <a:t>Chi-Squared Test</a:t>
            </a:r>
          </a:p>
          <a:p>
            <a:r>
              <a:rPr lang="en-US" sz="2000" dirty="0" smtClean="0"/>
              <a:t>p-value=1.0233x10</a:t>
            </a:r>
            <a:r>
              <a:rPr lang="en-US" sz="2000" baseline="30000" dirty="0" smtClean="0"/>
              <a:t>4</a:t>
            </a:r>
          </a:p>
          <a:p>
            <a:r>
              <a:rPr lang="el-GR" sz="2000" dirty="0" smtClean="0"/>
              <a:t>χ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=150.3044</a:t>
            </a:r>
          </a:p>
          <a:p>
            <a:endParaRPr lang="en-US" dirty="0" smtClean="0"/>
          </a:p>
          <a:p>
            <a:r>
              <a:rPr lang="en-US" sz="2400" b="1" dirty="0" smtClean="0"/>
              <a:t>Correlation Coefficient</a:t>
            </a:r>
          </a:p>
          <a:p>
            <a:r>
              <a:rPr lang="en-US" sz="2000" dirty="0" smtClean="0"/>
              <a:t>r=0.0039</a:t>
            </a:r>
          </a:p>
          <a:p>
            <a:r>
              <a:rPr lang="en-US" sz="2000" dirty="0" smtClean="0"/>
              <a:t>p=0.6987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Chile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09600" y="533400"/>
            <a:ext cx="4040188" cy="639762"/>
          </a:xfrm>
        </p:spPr>
        <p:txBody>
          <a:bodyPr/>
          <a:lstStyle/>
          <a:p>
            <a:r>
              <a:rPr lang="en-US" b="0" dirty="0" smtClean="0"/>
              <a:t>Maximum Likelihood Estimate</a:t>
            </a:r>
            <a:endParaRPr lang="en-US" b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181600" y="533400"/>
            <a:ext cx="3708983" cy="639762"/>
          </a:xfrm>
        </p:spPr>
        <p:txBody>
          <a:bodyPr/>
          <a:lstStyle/>
          <a:p>
            <a:r>
              <a:rPr lang="en-US" b="0" dirty="0" smtClean="0"/>
              <a:t>Least-Squares Regression</a:t>
            </a:r>
            <a:endParaRPr lang="en-US" b="0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 l="11307" t="5621" r="16981" b="2570"/>
          <a:stretch>
            <a:fillRect/>
          </a:stretch>
        </p:blipFill>
        <p:spPr bwMode="auto">
          <a:xfrm>
            <a:off x="4343400" y="1219200"/>
            <a:ext cx="4599992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 l="12104" t="4376" r="16670" b="2735"/>
          <a:stretch>
            <a:fillRect/>
          </a:stretch>
        </p:blipFill>
        <p:spPr bwMode="auto">
          <a:xfrm>
            <a:off x="0" y="1155970"/>
            <a:ext cx="4572000" cy="4474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1752600" y="5943600"/>
            <a:ext cx="17967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b-value=0.8081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6019800" y="5867400"/>
            <a:ext cx="17967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b-value=0.9769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Do they Compare at 10,000 Bootstraps? </a:t>
            </a:r>
            <a:endParaRPr lang="en-US" sz="36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 l="4225" t="5188" r="7042" b="4074"/>
          <a:stretch>
            <a:fillRect/>
          </a:stretch>
        </p:blipFill>
        <p:spPr bwMode="auto">
          <a:xfrm>
            <a:off x="0" y="1397000"/>
            <a:ext cx="5791200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5715000" y="1066800"/>
            <a:ext cx="34290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Maximum Likelihood Estimate</a:t>
            </a:r>
            <a:endParaRPr lang="en-US" b="1" dirty="0" smtClean="0"/>
          </a:p>
          <a:p>
            <a:r>
              <a:rPr lang="en-US" sz="2000" dirty="0" smtClean="0"/>
              <a:t>Mean b-value=0.8082</a:t>
            </a:r>
          </a:p>
          <a:p>
            <a:r>
              <a:rPr lang="en-US" sz="2000" dirty="0" smtClean="0"/>
              <a:t>Standard Deviation=0.0067</a:t>
            </a:r>
          </a:p>
          <a:p>
            <a:endParaRPr lang="en-US" dirty="0" smtClean="0"/>
          </a:p>
          <a:p>
            <a:r>
              <a:rPr lang="en-US" sz="2400" b="1" dirty="0" smtClean="0"/>
              <a:t>Least-Squares Regression</a:t>
            </a:r>
            <a:endParaRPr lang="en-US" b="1" dirty="0" smtClean="0"/>
          </a:p>
          <a:p>
            <a:r>
              <a:rPr lang="en-US" sz="2000" dirty="0" smtClean="0"/>
              <a:t>Mean b-value=0.9923</a:t>
            </a:r>
          </a:p>
          <a:p>
            <a:r>
              <a:rPr lang="en-US" sz="2000" dirty="0" smtClean="0"/>
              <a:t>Standard Deviation=0.0810</a:t>
            </a:r>
          </a:p>
          <a:p>
            <a:endParaRPr lang="en-US" dirty="0" smtClean="0"/>
          </a:p>
          <a:p>
            <a:r>
              <a:rPr lang="en-US" sz="2400" b="1" dirty="0" smtClean="0"/>
              <a:t>Chi-Squared Test</a:t>
            </a:r>
          </a:p>
          <a:p>
            <a:r>
              <a:rPr lang="en-US" sz="2000" dirty="0" smtClean="0"/>
              <a:t>p-value=1.0233x10</a:t>
            </a:r>
            <a:r>
              <a:rPr lang="en-US" sz="2000" baseline="30000" dirty="0" smtClean="0"/>
              <a:t>4</a:t>
            </a:r>
            <a:endParaRPr lang="en-US" sz="2000" dirty="0" smtClean="0"/>
          </a:p>
          <a:p>
            <a:r>
              <a:rPr lang="el-GR" sz="2000" dirty="0" smtClean="0"/>
              <a:t>χ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=385.4640</a:t>
            </a:r>
          </a:p>
          <a:p>
            <a:endParaRPr lang="en-US" dirty="0" smtClean="0"/>
          </a:p>
          <a:p>
            <a:r>
              <a:rPr lang="en-US" sz="2400" b="1" dirty="0" smtClean="0"/>
              <a:t>Correlation Coefficient</a:t>
            </a:r>
          </a:p>
          <a:p>
            <a:r>
              <a:rPr lang="en-US" sz="2000" dirty="0" smtClean="0"/>
              <a:t>r=-0.0016</a:t>
            </a:r>
          </a:p>
          <a:p>
            <a:r>
              <a:rPr lang="en-US" sz="2000" dirty="0" smtClean="0"/>
              <a:t>p=0.8724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</TotalTime>
  <Words>411</Words>
  <Application>Microsoft Office PowerPoint</Application>
  <PresentationFormat>On-screen Show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Comparison of Maximum Likelihood Estimate and Least-Squares Regression to Compute b-values for Three Different Tectonic Regimes</vt:lpstr>
      <vt:lpstr>What is the b-value and why do we care?</vt:lpstr>
      <vt:lpstr>Tectonic Regimes</vt:lpstr>
      <vt:lpstr>Eastern United States</vt:lpstr>
      <vt:lpstr>Do they compare at 10,000 Bootstraps?</vt:lpstr>
      <vt:lpstr>China</vt:lpstr>
      <vt:lpstr>Do they Compare at 10,000 Bootstraps?</vt:lpstr>
      <vt:lpstr>Chile</vt:lpstr>
      <vt:lpstr>Do they Compare at 10,000 Bootstraps? </vt:lpstr>
      <vt:lpstr>Conclusions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of Maximum Likelihood Estimate and Least-Squares Regression to Compute b-values for the Eastern United States and China</dc:title>
  <dc:creator>Christine</dc:creator>
  <cp:lastModifiedBy>Christine</cp:lastModifiedBy>
  <cp:revision>37</cp:revision>
  <dcterms:created xsi:type="dcterms:W3CDTF">2011-04-26T17:42:53Z</dcterms:created>
  <dcterms:modified xsi:type="dcterms:W3CDTF">2011-04-27T19:10:35Z</dcterms:modified>
</cp:coreProperties>
</file>