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59" r:id="rId6"/>
    <p:sldId id="269" r:id="rId7"/>
    <p:sldId id="262" r:id="rId8"/>
    <p:sldId id="260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0D5A139-1C44-4892-99EA-8C9910751390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C2630B-635C-4AA0-AC92-CE15F8C425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5A139-1C44-4892-99EA-8C9910751390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C2630B-635C-4AA0-AC92-CE15F8C425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5A139-1C44-4892-99EA-8C9910751390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C2630B-635C-4AA0-AC92-CE15F8C425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5A139-1C44-4892-99EA-8C9910751390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C2630B-635C-4AA0-AC92-CE15F8C425A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5A139-1C44-4892-99EA-8C9910751390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C2630B-635C-4AA0-AC92-CE15F8C425A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5A139-1C44-4892-99EA-8C9910751390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C2630B-635C-4AA0-AC92-CE15F8C425A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5A139-1C44-4892-99EA-8C9910751390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C2630B-635C-4AA0-AC92-CE15F8C425A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5A139-1C44-4892-99EA-8C9910751390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C2630B-635C-4AA0-AC92-CE15F8C425A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5A139-1C44-4892-99EA-8C9910751390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C2630B-635C-4AA0-AC92-CE15F8C425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0D5A139-1C44-4892-99EA-8C9910751390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C2630B-635C-4AA0-AC92-CE15F8C425A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0D5A139-1C44-4892-99EA-8C9910751390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C2630B-635C-4AA0-AC92-CE15F8C425A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0D5A139-1C44-4892-99EA-8C9910751390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C2630B-635C-4AA0-AC92-CE15F8C425A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satoday.com/weather/climate/2006-04-19-global-climate-patterns_x.htm" TargetMode="External"/><Relationship Id="rId2" Type="http://schemas.openxmlformats.org/officeDocument/2006/relationships/hyperlink" Target="http://nsidc.org/arcticmet/glossary/arctic_oscillation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jisao.washington.edu/ao/" TargetMode="External"/><Relationship Id="rId5" Type="http://schemas.openxmlformats.org/officeDocument/2006/relationships/hyperlink" Target="http://www.cpc.ncep.noaa.gov/products/precip/CWlink/daily_ao_index/ao.shtml" TargetMode="External"/><Relationship Id="rId4" Type="http://schemas.openxmlformats.org/officeDocument/2006/relationships/hyperlink" Target="http://rs.resalliance.org/2010/01/10/visualizing-the-arctic-oscillation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pinsys.com/GlobalWarming/AO_NAO.ht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c.ncep.noaa.gov/products/precip/CWlink/daily_ao_index/JFM_season_ao_index.shtml" TargetMode="Externa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Does the Arctic Oscillation Influence Severe Weather in Atlanta?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Daniel Ross</a:t>
            </a:r>
          </a:p>
          <a:p>
            <a:r>
              <a:rPr lang="en-US" dirty="0" smtClean="0"/>
              <a:t>EAS 4480</a:t>
            </a:r>
          </a:p>
          <a:p>
            <a:r>
              <a:rPr lang="en-US" dirty="0" smtClean="0"/>
              <a:t>April 28, 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7870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0"/>
            <a:ext cx="5410200" cy="4060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28600"/>
            <a:ext cx="8229600" cy="1143000"/>
          </a:xfrm>
        </p:spPr>
        <p:txBody>
          <a:bodyPr/>
          <a:lstStyle/>
          <a:p>
            <a:r>
              <a:rPr lang="en-US" dirty="0" err="1" smtClean="0"/>
              <a:t>Autocovariance</a:t>
            </a:r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1242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197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Periodogram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56855"/>
            <a:ext cx="76200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9836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8382000" cy="628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165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no conclusive evidence that the Arctic Oscillation Index is correlated with the amount of severe weather throughout the year.</a:t>
            </a:r>
          </a:p>
          <a:p>
            <a:r>
              <a:rPr lang="en-US" dirty="0" smtClean="0"/>
              <a:t>In future studies, the correlation between the number of cold weather events and the Arctic Oscillation should be studied.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72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http://nsidc.org/arcticmet/glossary/arctic_oscillation.html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http://www.usatoday.com/weather/climate/2006-04-19-global-climate-patterns_x.htm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http://rs.resalliance.org/2010/01/10/visualizing-the-arctic-oscillation/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http://www.cpc.ncep.noaa.gov/products/precip/CWlink/daily_ao_index/ao.shtml</a:t>
            </a:r>
            <a:endParaRPr lang="en-US" dirty="0" smtClean="0"/>
          </a:p>
          <a:p>
            <a:r>
              <a:rPr lang="en-US" dirty="0" smtClean="0">
                <a:hlinkClick r:id="rId6"/>
              </a:rPr>
              <a:t>http://jisao.washington.edu/ao/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 Cited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639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Arctic Oscillation?</a:t>
            </a:r>
          </a:p>
          <a:p>
            <a:r>
              <a:rPr lang="en-US" dirty="0" smtClean="0"/>
              <a:t>What is “severe” weather?</a:t>
            </a:r>
          </a:p>
          <a:p>
            <a:r>
              <a:rPr lang="en-US" dirty="0" smtClean="0"/>
              <a:t>Methods</a:t>
            </a:r>
          </a:p>
          <a:p>
            <a:r>
              <a:rPr lang="en-US" dirty="0" smtClean="0"/>
              <a:t>The Analysis</a:t>
            </a:r>
          </a:p>
          <a:p>
            <a:r>
              <a:rPr lang="en-US" dirty="0" smtClean="0"/>
              <a:t>Results</a:t>
            </a:r>
          </a:p>
          <a:p>
            <a:r>
              <a:rPr lang="en-US" dirty="0" smtClean="0"/>
              <a:t>Conclusion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417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ppinsys.com/GlobalWarming/AO_NAO_files/image00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" y="1371600"/>
            <a:ext cx="7848600" cy="4139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Arctic Oscillation?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33600" y="5715000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http://www.appinsys.com/GlobalWarming/AO_NAO.htm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733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The Arctic Oscillation Index</a:t>
            </a:r>
            <a:endParaRPr lang="en-US" dirty="0"/>
          </a:p>
        </p:txBody>
      </p:sp>
      <p:pic>
        <p:nvPicPr>
          <p:cNvPr id="2050" name="Picture 2" descr="http://www.cpc.ncep.noaa.gov/products/precip/CWlink/daily_ao_index/season.JFM.a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906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90600" y="6400800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3"/>
              </a:rPr>
              <a:t>http://www.cpc.ncep.noaa.gov/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175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“Severe Weather Event” for this study will be those events that had more than two confirmed Severe Thunderstorms</a:t>
            </a:r>
          </a:p>
          <a:p>
            <a:pPr lvl="1"/>
            <a:r>
              <a:rPr lang="en-US" dirty="0" smtClean="0"/>
              <a:t>This is determined by using the NWS’s “Six Trees Method”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Severe Weather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782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Start: 2870 total warnings</a:t>
            </a:r>
          </a:p>
          <a:p>
            <a:r>
              <a:rPr lang="en-US" dirty="0" smtClean="0"/>
              <a:t>Period: From March 2005 to March 2011</a:t>
            </a:r>
          </a:p>
          <a:p>
            <a:r>
              <a:rPr lang="en-US" dirty="0" smtClean="0"/>
              <a:t>Not evenly spaced</a:t>
            </a:r>
          </a:p>
          <a:p>
            <a:r>
              <a:rPr lang="en-US" dirty="0" smtClean="0"/>
              <a:t>Combined all events for a month into one number</a:t>
            </a:r>
          </a:p>
          <a:p>
            <a:r>
              <a:rPr lang="en-US" dirty="0" smtClean="0"/>
              <a:t>Arctic Oscillation Index was collected on a monthly basis for the same time period.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647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Storm Reports (Last  6 years)</a:t>
            </a:r>
          </a:p>
          <a:p>
            <a:r>
              <a:rPr lang="en-US" dirty="0" smtClean="0"/>
              <a:t>60 events chosen</a:t>
            </a:r>
          </a:p>
          <a:p>
            <a:r>
              <a:rPr lang="en-US" dirty="0" smtClean="0"/>
              <a:t>AOI Measurements (Last 50 years)</a:t>
            </a:r>
          </a:p>
          <a:p>
            <a:r>
              <a:rPr lang="en-US" dirty="0" smtClean="0"/>
              <a:t>Hypotheses:</a:t>
            </a:r>
          </a:p>
          <a:p>
            <a:pPr lvl="1"/>
            <a:r>
              <a:rPr lang="en-US" dirty="0" smtClean="0"/>
              <a:t>Null: The AO- doesn’t affect severe weather</a:t>
            </a:r>
          </a:p>
          <a:p>
            <a:pPr lvl="1"/>
            <a:r>
              <a:rPr lang="en-US" dirty="0" smtClean="0"/>
              <a:t>Alternative: The AO- increases the number of severe weather events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848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Student’s T-test was performed first.</a:t>
            </a:r>
          </a:p>
          <a:p>
            <a:r>
              <a:rPr lang="en-US" dirty="0" smtClean="0"/>
              <a:t>It returned a p-value of practically 0 for NOT overturning the null hypothesis.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T-test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226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56565" y="1481138"/>
            <a:ext cx="603087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Regression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4478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Corr</a:t>
            </a:r>
            <a:r>
              <a:rPr lang="en-US" dirty="0" smtClean="0"/>
              <a:t> </a:t>
            </a:r>
            <a:r>
              <a:rPr lang="en-US" dirty="0" err="1" smtClean="0"/>
              <a:t>Coef</a:t>
            </a:r>
            <a:r>
              <a:rPr lang="en-US" dirty="0" smtClean="0"/>
              <a:t>= -.0405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3516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1038</TotalTime>
  <Words>263</Words>
  <Application>Microsoft Office PowerPoint</Application>
  <PresentationFormat>On-screen Show (4:3)</PresentationFormat>
  <Paragraphs>47</Paragraphs>
  <Slides>14</Slides>
  <Notes>0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Does the Arctic Oscillation Influence Severe Weather in Atlanta?</vt:lpstr>
      <vt:lpstr>Outline</vt:lpstr>
      <vt:lpstr>What is the Arctic Oscillation?</vt:lpstr>
      <vt:lpstr>The Arctic Oscillation Index</vt:lpstr>
      <vt:lpstr>Severe Weather</vt:lpstr>
      <vt:lpstr>Data</vt:lpstr>
      <vt:lpstr>Methods</vt:lpstr>
      <vt:lpstr>T-test</vt:lpstr>
      <vt:lpstr>Linear Regression</vt:lpstr>
      <vt:lpstr>Autocovariance</vt:lpstr>
      <vt:lpstr>Periodogram</vt:lpstr>
      <vt:lpstr>PowerPoint Presentation</vt:lpstr>
      <vt:lpstr>Results</vt:lpstr>
      <vt:lpstr>Works Cited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Does the Arctic Oscillation Influence Severe Weather in Atlanta?</dc:title>
  <dc:creator>Daniel</dc:creator>
  <cp:lastModifiedBy>Daniel</cp:lastModifiedBy>
  <cp:revision>11</cp:revision>
  <cp:lastPrinted>2011-04-28T15:04:04Z</cp:lastPrinted>
  <dcterms:created xsi:type="dcterms:W3CDTF">2011-04-27T21:45:50Z</dcterms:created>
  <dcterms:modified xsi:type="dcterms:W3CDTF">2011-04-28T15:04:40Z</dcterms:modified>
</cp:coreProperties>
</file>