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bin" ContentType="application/vnd.openxmlformats-officedocument.presentationml.printerSettings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6" r:id="rId3"/>
    <p:sldId id="257" r:id="rId4"/>
    <p:sldId id="273" r:id="rId5"/>
    <p:sldId id="258" r:id="rId6"/>
    <p:sldId id="270" r:id="rId7"/>
    <p:sldId id="264" r:id="rId8"/>
    <p:sldId id="269" r:id="rId9"/>
    <p:sldId id="268" r:id="rId10"/>
    <p:sldId id="259" r:id="rId11"/>
    <p:sldId id="262" r:id="rId12"/>
    <p:sldId id="261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DEBBE-BD11-2946-A8E1-66DEE729E39E}" type="datetimeFigureOut">
              <a:rPr lang="en-US" smtClean="0"/>
              <a:t>4/25/11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0D949-2947-4C4E-8D70-957098447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73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Tried all these but didn’t give me sig 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2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Did a Linear fit ( with 95% error bounds) Principal component regression</a:t>
            </a:r>
            <a:r>
              <a:rPr lang="en-US" baseline="0" dirty="0" smtClean="0"/>
              <a:t> and reduced major axis.</a:t>
            </a:r>
          </a:p>
          <a:p>
            <a:r>
              <a:rPr lang="en-US" baseline="0" dirty="0" smtClean="0"/>
              <a:t>Linear fit has a negative slope, indicating that as sea surface temp </a:t>
            </a:r>
            <a:r>
              <a:rPr lang="en-US" baseline="0" dirty="0" err="1" smtClean="0"/>
              <a:t>anom</a:t>
            </a:r>
            <a:r>
              <a:rPr lang="en-US" baseline="0" dirty="0" smtClean="0"/>
              <a:t> becomes more positive, the PA becomes more negative ( drought).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04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series.</a:t>
            </a:r>
          </a:p>
          <a:p>
            <a:r>
              <a:rPr lang="en-US" dirty="0" smtClean="0"/>
              <a:t>Notice that when SST is positive SPI is </a:t>
            </a:r>
            <a:r>
              <a:rPr lang="en-US" dirty="0" err="1" smtClean="0"/>
              <a:t>neg</a:t>
            </a:r>
            <a:r>
              <a:rPr lang="en-US" dirty="0" smtClean="0"/>
              <a:t> and visa versa.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5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Noticeable cycles: 3.5 (ENSO), 7, 9 and 22 </a:t>
            </a:r>
            <a:r>
              <a:rPr lang="en-US" dirty="0" err="1" smtClean="0"/>
              <a:t>yrs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87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Noticeable cycles7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yrs</a:t>
            </a:r>
            <a:r>
              <a:rPr lang="en-US" baseline="0" dirty="0" smtClean="0"/>
              <a:t>, 9 </a:t>
            </a:r>
            <a:r>
              <a:rPr lang="en-US" baseline="0" dirty="0" err="1" smtClean="0"/>
              <a:t>yrs</a:t>
            </a:r>
            <a:r>
              <a:rPr lang="en-US" baseline="0" dirty="0" smtClean="0"/>
              <a:t> and 27 (</a:t>
            </a:r>
            <a:r>
              <a:rPr lang="en-US" baseline="0" dirty="0" err="1" smtClean="0"/>
              <a:t>hist</a:t>
            </a:r>
            <a:r>
              <a:rPr lang="en-US" baseline="0" dirty="0" smtClean="0"/>
              <a:t> return </a:t>
            </a:r>
            <a:r>
              <a:rPr lang="en-US" baseline="0" dirty="0" err="1" smtClean="0"/>
              <a:t>freq</a:t>
            </a:r>
            <a:r>
              <a:rPr lang="en-US" baseline="0" dirty="0" smtClean="0"/>
              <a:t> of long drought, found in other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88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 cycles: 1, 3, 5, 15, 27.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70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Biggest power spikes: 3.75 and</a:t>
            </a:r>
            <a:r>
              <a:rPr lang="en-US" baseline="0" dirty="0" smtClean="0"/>
              <a:t> 5 </a:t>
            </a:r>
            <a:r>
              <a:rPr lang="en-US" dirty="0" smtClean="0"/>
              <a:t>, but phase</a:t>
            </a:r>
            <a:r>
              <a:rPr lang="en-US" baseline="0" dirty="0" smtClean="0"/>
              <a:t> is really out in both places and has a rather low </a:t>
            </a:r>
            <a:r>
              <a:rPr lang="en-US" baseline="0" dirty="0" err="1" smtClean="0"/>
              <a:t>MScoh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02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1,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yrs</a:t>
            </a:r>
            <a:r>
              <a:rPr lang="en-US" baseline="0" dirty="0" smtClean="0"/>
              <a:t>, phase is out, but not exactly 180 deg. </a:t>
            </a:r>
            <a:r>
              <a:rPr lang="en-US" baseline="0" dirty="0" err="1" smtClean="0"/>
              <a:t>Mscoh</a:t>
            </a:r>
            <a:r>
              <a:rPr lang="en-US" baseline="0" dirty="0" smtClean="0"/>
              <a:t> is small, does not line up with power spikes.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0D949-2947-4C4E-8D70-9570984476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6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4/25/11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Correlations between Atlantic SST and drought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Kristin McCallum</a:t>
            </a:r>
          </a:p>
          <a:p>
            <a:r>
              <a:rPr lang="en-US" dirty="0" smtClean="0"/>
              <a:t>EAS 4480</a:t>
            </a:r>
          </a:p>
          <a:p>
            <a:r>
              <a:rPr lang="en-US" dirty="0" smtClean="0"/>
              <a:t>April 26,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Spectrum PSD (1)</a:t>
            </a:r>
            <a:endParaRPr lang="en-US" dirty="0"/>
          </a:p>
        </p:txBody>
      </p:sp>
      <p:pic>
        <p:nvPicPr>
          <p:cNvPr id="4" name="Content Placeholder 3" descr="cpsd_AMO_PA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" t="2696" r="8155" b="5803"/>
          <a:stretch/>
        </p:blipFill>
        <p:spPr>
          <a:xfrm>
            <a:off x="1007755" y="1386601"/>
            <a:ext cx="7081897" cy="5471400"/>
          </a:xfrm>
        </p:spPr>
      </p:pic>
      <p:cxnSp>
        <p:nvCxnSpPr>
          <p:cNvPr id="5" name="Straight Arrow Connector 4"/>
          <p:cNvCxnSpPr/>
          <p:nvPr/>
        </p:nvCxnSpPr>
        <p:spPr>
          <a:xfrm>
            <a:off x="3741119" y="2001833"/>
            <a:ext cx="331317" cy="497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89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Spectrum PSD (2)</a:t>
            </a:r>
            <a:endParaRPr lang="en-US" dirty="0"/>
          </a:p>
        </p:txBody>
      </p:sp>
      <p:pic>
        <p:nvPicPr>
          <p:cNvPr id="4" name="Content Placeholder 3" descr="cpsd_AMO_SPI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0" t="3181" r="7062" b="5318"/>
          <a:stretch/>
        </p:blipFill>
        <p:spPr>
          <a:xfrm>
            <a:off x="1007756" y="1389840"/>
            <a:ext cx="7164726" cy="5468160"/>
          </a:xfrm>
        </p:spPr>
      </p:pic>
      <p:cxnSp>
        <p:nvCxnSpPr>
          <p:cNvPr id="5" name="Straight Arrow Connector 4"/>
          <p:cNvCxnSpPr/>
          <p:nvPr/>
        </p:nvCxnSpPr>
        <p:spPr>
          <a:xfrm>
            <a:off x="3699704" y="2043249"/>
            <a:ext cx="386537" cy="351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90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ime periods with a power spike at 3.75 years, with in the normal return period of ENSO, annual and 15-20 years, the cycle of AMO.</a:t>
            </a:r>
          </a:p>
          <a:p>
            <a:r>
              <a:rPr lang="en-US" dirty="0" smtClean="0"/>
              <a:t>Researcher have found that there is a 25 </a:t>
            </a:r>
            <a:r>
              <a:rPr lang="en-US" dirty="0" err="1" smtClean="0"/>
              <a:t>yr</a:t>
            </a:r>
            <a:r>
              <a:rPr lang="en-US" dirty="0" smtClean="0"/>
              <a:t> cycle of drought in Georgia, but not dependent on only SSTs</a:t>
            </a:r>
          </a:p>
          <a:p>
            <a:pPr lvl="1"/>
            <a:r>
              <a:rPr lang="en-US" dirty="0" smtClean="0"/>
              <a:t>Too many </a:t>
            </a:r>
            <a:r>
              <a:rPr lang="en-US" smtClean="0"/>
              <a:t>variables influencing </a:t>
            </a:r>
            <a:r>
              <a:rPr lang="en-US" dirty="0" smtClean="0"/>
              <a:t>drought to make a direct link between Sea Surface temperatures and either the Precipitation anomaly or the SPI.</a:t>
            </a:r>
          </a:p>
          <a:p>
            <a:r>
              <a:rPr lang="en-US" dirty="0" smtClean="0"/>
              <a:t>Other Research has found that 52% of the droughts can be explained by PMO and AMO phase, but was found via PCA, beyond the scope of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83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McCabe, Gregory J., </a:t>
            </a:r>
            <a:r>
              <a:rPr lang="en-US" dirty="0" err="1" smtClean="0"/>
              <a:t>Palecki</a:t>
            </a:r>
            <a:r>
              <a:rPr lang="en-US" dirty="0" smtClean="0"/>
              <a:t>, Michael, ‘Pacific and Atlantic Ocean influences on </a:t>
            </a:r>
            <a:r>
              <a:rPr lang="en-US" dirty="0" err="1" smtClean="0"/>
              <a:t>multidecadal</a:t>
            </a:r>
            <a:r>
              <a:rPr lang="en-US" dirty="0" smtClean="0"/>
              <a:t> drought frequency in the United </a:t>
            </a:r>
            <a:r>
              <a:rPr lang="en-US" dirty="0" err="1" smtClean="0"/>
              <a:t>States’,PNAS</a:t>
            </a:r>
            <a:r>
              <a:rPr lang="en-US" dirty="0" smtClean="0"/>
              <a:t>, Jan 2004.</a:t>
            </a:r>
          </a:p>
          <a:p>
            <a:r>
              <a:rPr lang="en-US" dirty="0" err="1" smtClean="0"/>
              <a:t>Trauth</a:t>
            </a:r>
            <a:r>
              <a:rPr lang="en-US" dirty="0" smtClean="0"/>
              <a:t>, Martin H., “</a:t>
            </a:r>
            <a:r>
              <a:rPr lang="en-US" dirty="0" err="1" smtClean="0"/>
              <a:t>Matlab</a:t>
            </a:r>
            <a:r>
              <a:rPr lang="en-US" dirty="0" smtClean="0"/>
              <a:t> Recipes for Earth Sciences”, Springer, 2010.</a:t>
            </a:r>
          </a:p>
          <a:p>
            <a:r>
              <a:rPr lang="en-US" dirty="0" smtClean="0"/>
              <a:t>NCDC</a:t>
            </a:r>
          </a:p>
          <a:p>
            <a:r>
              <a:rPr lang="en-US" dirty="0" err="1" smtClean="0"/>
              <a:t>NOAA.org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8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Droughts effect every country world wide </a:t>
            </a:r>
          </a:p>
          <a:p>
            <a:r>
              <a:rPr lang="en-US" dirty="0" smtClean="0"/>
              <a:t>There has been several studies done on the connections of sea surface temperature anomalies and drought conditions world wide</a:t>
            </a:r>
          </a:p>
          <a:p>
            <a:r>
              <a:rPr lang="en-US" dirty="0"/>
              <a:t>A</a:t>
            </a:r>
            <a:r>
              <a:rPr lang="en-US" dirty="0" smtClean="0"/>
              <a:t>ttempted to correlate the two with the goal of being able to predict a drought in </a:t>
            </a:r>
            <a:r>
              <a:rPr lang="en-US" dirty="0"/>
              <a:t>G</a:t>
            </a:r>
            <a:r>
              <a:rPr lang="en-US" dirty="0" smtClean="0"/>
              <a:t>eorgia from a trend in the Sea surface temperature anomalies.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5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NOAA and National Climatic Data Center</a:t>
            </a:r>
          </a:p>
          <a:p>
            <a:pPr lvl="1"/>
            <a:r>
              <a:rPr lang="en-US" dirty="0" smtClean="0"/>
              <a:t>Atlantic </a:t>
            </a:r>
            <a:r>
              <a:rPr lang="en-US" dirty="0" err="1" smtClean="0"/>
              <a:t>Multidecadal</a:t>
            </a:r>
            <a:r>
              <a:rPr lang="en-US" dirty="0" smtClean="0"/>
              <a:t> Ocean temperature anomalies are </a:t>
            </a:r>
            <a:r>
              <a:rPr lang="en-US" dirty="0"/>
              <a:t>for </a:t>
            </a:r>
            <a:r>
              <a:rPr lang="en-US" dirty="0" smtClean="0"/>
              <a:t>monthly </a:t>
            </a:r>
            <a:r>
              <a:rPr lang="en-US" dirty="0"/>
              <a:t>SST from 5.5N to 23.5N and 15W to 57.5W.</a:t>
            </a:r>
            <a:endParaRPr lang="en-US" dirty="0" smtClean="0"/>
          </a:p>
          <a:p>
            <a:pPr lvl="1"/>
            <a:r>
              <a:rPr lang="en-US" dirty="0" smtClean="0"/>
              <a:t>Precipitation anomalies are from AWAPS Climate program at NWS, Peachtree City, and are for that station.</a:t>
            </a:r>
          </a:p>
          <a:p>
            <a:pPr lvl="1"/>
            <a:r>
              <a:rPr lang="en-US" dirty="0" smtClean="0"/>
              <a:t>Standardized Precipitation Index- based </a:t>
            </a:r>
            <a:r>
              <a:rPr lang="en-US" dirty="0"/>
              <a:t>on the probability of recording a given amount of </a:t>
            </a:r>
            <a:r>
              <a:rPr lang="en-US" dirty="0" smtClean="0"/>
              <a:t>precipitation. </a:t>
            </a:r>
          </a:p>
        </p:txBody>
      </p:sp>
    </p:spTree>
    <p:extLst>
      <p:ext uri="{BB962C8B-B14F-4D97-AF65-F5344CB8AC3E}">
        <p14:creationId xmlns:p14="http://schemas.microsoft.com/office/powerpoint/2010/main" val="2906308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CPSD</a:t>
            </a:r>
          </a:p>
          <a:p>
            <a:r>
              <a:rPr lang="en-US" dirty="0" err="1" smtClean="0"/>
              <a:t>Mscohere</a:t>
            </a:r>
            <a:endParaRPr lang="en-US" dirty="0" smtClean="0"/>
          </a:p>
          <a:p>
            <a:r>
              <a:rPr lang="en-US" dirty="0" smtClean="0"/>
              <a:t>Phase</a:t>
            </a:r>
          </a:p>
          <a:p>
            <a:r>
              <a:rPr lang="en-US" dirty="0" err="1" smtClean="0"/>
              <a:t>Periodogram</a:t>
            </a:r>
            <a:endParaRPr lang="en-US" dirty="0" smtClean="0"/>
          </a:p>
          <a:p>
            <a:r>
              <a:rPr lang="en-US" dirty="0" smtClean="0"/>
              <a:t>T-test</a:t>
            </a:r>
          </a:p>
          <a:p>
            <a:r>
              <a:rPr lang="en-US" dirty="0" smtClean="0"/>
              <a:t>F-test</a:t>
            </a:r>
          </a:p>
          <a:p>
            <a:r>
              <a:rPr lang="en-US" dirty="0" smtClean="0"/>
              <a:t>Correlation </a:t>
            </a:r>
            <a:r>
              <a:rPr lang="en-US" dirty="0" err="1" smtClean="0"/>
              <a:t>coeffecent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58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Fitting attempt</a:t>
            </a:r>
            <a:endParaRPr lang="en-US" dirty="0"/>
          </a:p>
        </p:txBody>
      </p:sp>
      <p:pic>
        <p:nvPicPr>
          <p:cNvPr id="4" name="Content Placeholder 3" descr="fit_AMO_PA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4" t="3181" r="7426" b="2162"/>
          <a:stretch/>
        </p:blipFill>
        <p:spPr>
          <a:xfrm>
            <a:off x="1014146" y="1337538"/>
            <a:ext cx="6454288" cy="5520462"/>
          </a:xfrm>
        </p:spPr>
      </p:pic>
    </p:spTree>
    <p:extLst>
      <p:ext uri="{BB962C8B-B14F-4D97-AF65-F5344CB8AC3E}">
        <p14:creationId xmlns:p14="http://schemas.microsoft.com/office/powerpoint/2010/main" val="2930404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Series </a:t>
            </a:r>
            <a:endParaRPr lang="en-US" dirty="0"/>
          </a:p>
        </p:txBody>
      </p:sp>
      <p:pic>
        <p:nvPicPr>
          <p:cNvPr id="7" name="Content Placeholder 6" descr="Smooth_time series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9" t="2211" r="6880" b="3376"/>
          <a:stretch/>
        </p:blipFill>
        <p:spPr>
          <a:xfrm>
            <a:off x="1131999" y="1292786"/>
            <a:ext cx="6874825" cy="5503034"/>
          </a:xfrm>
        </p:spPr>
      </p:pic>
    </p:spTree>
    <p:extLst>
      <p:ext uri="{BB962C8B-B14F-4D97-AF65-F5344CB8AC3E}">
        <p14:creationId xmlns:p14="http://schemas.microsoft.com/office/powerpoint/2010/main" val="3153722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Periodograms</a:t>
            </a:r>
            <a:endParaRPr lang="en-US" dirty="0"/>
          </a:p>
        </p:txBody>
      </p:sp>
      <p:pic>
        <p:nvPicPr>
          <p:cNvPr id="4" name="Content Placeholder 3" descr="AMO periodogram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7" t="2696" r="7063" b="1919"/>
          <a:stretch/>
        </p:blipFill>
        <p:spPr>
          <a:xfrm>
            <a:off x="1256245" y="1425388"/>
            <a:ext cx="6640142" cy="5425654"/>
          </a:xfrm>
        </p:spPr>
      </p:pic>
      <p:cxnSp>
        <p:nvCxnSpPr>
          <p:cNvPr id="5" name="Straight Connector 4"/>
          <p:cNvCxnSpPr/>
          <p:nvPr/>
        </p:nvCxnSpPr>
        <p:spPr>
          <a:xfrm>
            <a:off x="3263281" y="5163346"/>
            <a:ext cx="822960" cy="822960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492632" y="4293584"/>
            <a:ext cx="1129332" cy="161257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20223" y="5000369"/>
            <a:ext cx="822960" cy="822960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91950" y="4749174"/>
            <a:ext cx="51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86241" y="4624922"/>
            <a:ext cx="42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12828" y="3920829"/>
            <a:ext cx="941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 and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59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Periodograms</a:t>
            </a:r>
            <a:endParaRPr lang="en-US" dirty="0"/>
          </a:p>
        </p:txBody>
      </p:sp>
      <p:pic>
        <p:nvPicPr>
          <p:cNvPr id="5" name="Content Placeholder 4" descr="Palmer periodogram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t="1968" r="7062" b="1677"/>
          <a:stretch/>
        </p:blipFill>
        <p:spPr>
          <a:xfrm>
            <a:off x="993951" y="1377123"/>
            <a:ext cx="6833411" cy="5480877"/>
          </a:xfrm>
        </p:spPr>
      </p:pic>
      <p:cxnSp>
        <p:nvCxnSpPr>
          <p:cNvPr id="6" name="Straight Arrow Connector 5"/>
          <p:cNvCxnSpPr/>
          <p:nvPr/>
        </p:nvCxnSpPr>
        <p:spPr>
          <a:xfrm flipV="1">
            <a:off x="3426274" y="1816973"/>
            <a:ext cx="949869" cy="416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610826" y="1863775"/>
            <a:ext cx="262293" cy="370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914533" y="2623090"/>
            <a:ext cx="207073" cy="8145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092291" y="2070860"/>
            <a:ext cx="30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62681" y="1615272"/>
            <a:ext cx="30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4972" y="2195111"/>
            <a:ext cx="42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3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Periodograms</a:t>
            </a:r>
            <a:endParaRPr lang="en-US" dirty="0"/>
          </a:p>
        </p:txBody>
      </p:sp>
      <p:pic>
        <p:nvPicPr>
          <p:cNvPr id="5" name="Content Placeholder 4" descr="SPI periodogram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9" t="2454" r="7062" b="1191"/>
          <a:stretch/>
        </p:blipFill>
        <p:spPr>
          <a:xfrm>
            <a:off x="1201024" y="1363317"/>
            <a:ext cx="6626337" cy="5480877"/>
          </a:xfrm>
        </p:spPr>
      </p:pic>
      <p:cxnSp>
        <p:nvCxnSpPr>
          <p:cNvPr id="4" name="Straight Arrow Connector 3"/>
          <p:cNvCxnSpPr/>
          <p:nvPr/>
        </p:nvCxnSpPr>
        <p:spPr>
          <a:xfrm>
            <a:off x="2636730" y="1905192"/>
            <a:ext cx="607414" cy="648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65022" y="3078679"/>
            <a:ext cx="303707" cy="690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10144" y="2416004"/>
            <a:ext cx="427951" cy="593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00387" y="2098472"/>
            <a:ext cx="303707" cy="800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011167" y="3299571"/>
            <a:ext cx="1021561" cy="14357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88242" y="1656689"/>
            <a:ext cx="30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62679" y="1767135"/>
            <a:ext cx="42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8923" y="2913010"/>
            <a:ext cx="42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57950" y="2761148"/>
            <a:ext cx="30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03071" y="2126084"/>
            <a:ext cx="30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0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282</TotalTime>
  <Words>513</Words>
  <Application>Microsoft Macintosh PowerPoint</Application>
  <PresentationFormat>On-screen Show (4:3)</PresentationFormat>
  <Paragraphs>67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Revolution</vt:lpstr>
      <vt:lpstr>Correlations between Atlantic SST and drought conditions</vt:lpstr>
      <vt:lpstr>Introduction</vt:lpstr>
      <vt:lpstr>Data</vt:lpstr>
      <vt:lpstr>Methods</vt:lpstr>
      <vt:lpstr>Linear Fitting attempt</vt:lpstr>
      <vt:lpstr>Time Series </vt:lpstr>
      <vt:lpstr>Periodograms</vt:lpstr>
      <vt:lpstr>Periodograms</vt:lpstr>
      <vt:lpstr>Periodograms</vt:lpstr>
      <vt:lpstr>Cross Spectrum PSD (1)</vt:lpstr>
      <vt:lpstr>Cross Spectrum PSD (2)</vt:lpstr>
      <vt:lpstr>Conclusions</vt:lpstr>
      <vt:lpstr>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Correlations between Atlantic SST and drought conditions</dc:title>
  <dc:creator>Kristin McCallum</dc:creator>
  <cp:lastModifiedBy>Kristin McCallum</cp:lastModifiedBy>
  <cp:revision>24</cp:revision>
  <dcterms:created xsi:type="dcterms:W3CDTF">2011-04-23T20:04:20Z</dcterms:created>
  <dcterms:modified xsi:type="dcterms:W3CDTF">2011-04-26T03:55:54Z</dcterms:modified>
</cp:coreProperties>
</file>