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handoutMasterIdLst>
    <p:handoutMasterId r:id="rId14"/>
  </p:handoutMasterIdLst>
  <p:sldIdLst>
    <p:sldId id="277" r:id="rId2"/>
    <p:sldId id="314" r:id="rId3"/>
    <p:sldId id="368" r:id="rId4"/>
    <p:sldId id="369" r:id="rId5"/>
    <p:sldId id="358" r:id="rId6"/>
    <p:sldId id="362" r:id="rId7"/>
    <p:sldId id="364" r:id="rId8"/>
    <p:sldId id="365" r:id="rId9"/>
    <p:sldId id="356" r:id="rId10"/>
    <p:sldId id="370" r:id="rId11"/>
    <p:sldId id="28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ED91"/>
    <a:srgbClr val="F79F5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14" autoAdjust="0"/>
    <p:restoredTop sz="88286" autoAdjust="0"/>
  </p:normalViewPr>
  <p:slideViewPr>
    <p:cSldViewPr snapToGrid="0">
      <p:cViewPr varScale="1">
        <p:scale>
          <a:sx n="108" d="100"/>
          <a:sy n="108" d="100"/>
        </p:scale>
        <p:origin x="-8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6" d="100"/>
          <a:sy n="86" d="100"/>
        </p:scale>
        <p:origin x="-1974"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3177" tIns="46589" rIns="93177" bIns="46589" rtlCol="0"/>
          <a:lstStyle>
            <a:lvl1pPr algn="r">
              <a:defRPr sz="1200"/>
            </a:lvl1pPr>
          </a:lstStyle>
          <a:p>
            <a:fld id="{84C65A20-C691-42FC-9635-82388BA38266}" type="datetimeFigureOut">
              <a:rPr lang="en-US" smtClean="0"/>
              <a:pPr/>
              <a:t>4/27/2011</a:t>
            </a:fld>
            <a:endParaRPr lang="en-US"/>
          </a:p>
        </p:txBody>
      </p:sp>
      <p:sp>
        <p:nvSpPr>
          <p:cNvPr id="4" name="Footer Placeholder 3"/>
          <p:cNvSpPr>
            <a:spLocks noGrp="1"/>
          </p:cNvSpPr>
          <p:nvPr>
            <p:ph type="ftr" sz="quarter" idx="2"/>
          </p:nvPr>
        </p:nvSpPr>
        <p:spPr>
          <a:xfrm>
            <a:off x="0" y="8829969"/>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9"/>
            <a:ext cx="3037840" cy="464820"/>
          </a:xfrm>
          <a:prstGeom prst="rect">
            <a:avLst/>
          </a:prstGeom>
        </p:spPr>
        <p:txBody>
          <a:bodyPr vert="horz" lIns="93177" tIns="46589" rIns="93177" bIns="46589" rtlCol="0" anchor="b"/>
          <a:lstStyle>
            <a:lvl1pPr algn="r">
              <a:defRPr sz="1200"/>
            </a:lvl1pPr>
          </a:lstStyle>
          <a:p>
            <a:fld id="{4FE19465-C3CA-46A9-97F0-2D6FDADC76B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7" tIns="46589" rIns="93177" bIns="46589" rtlCol="0"/>
          <a:lstStyle>
            <a:lvl1pPr algn="r">
              <a:defRPr sz="1200"/>
            </a:lvl1pPr>
          </a:lstStyle>
          <a:p>
            <a:fld id="{BA8BBA84-1FB0-43F0-84EC-F69281091DF2}" type="datetimeFigureOut">
              <a:rPr lang="en-US" smtClean="0"/>
              <a:pPr/>
              <a:t>4/27/2011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970939" y="8829969"/>
            <a:ext cx="3037840" cy="464820"/>
          </a:xfrm>
          <a:prstGeom prst="rect">
            <a:avLst/>
          </a:prstGeom>
        </p:spPr>
        <p:txBody>
          <a:bodyPr vert="horz" lIns="93177" tIns="46589" rIns="93177" bIns="46589" rtlCol="0" anchor="b"/>
          <a:lstStyle>
            <a:lvl1pPr algn="r">
              <a:defRPr sz="1200"/>
            </a:lvl1pPr>
          </a:lstStyle>
          <a:p>
            <a:fld id="{00F38989-FAFE-4E74-9E3C-299AD83B17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Good morning and welcome. Today I propose an experimental plan to develop the selenium isotope system as a </a:t>
            </a:r>
            <a:r>
              <a:rPr lang="en-US" sz="1200" kern="1200" dirty="0" err="1" smtClean="0">
                <a:solidFill>
                  <a:schemeClr val="tx1"/>
                </a:solidFill>
                <a:latin typeface="+mn-lt"/>
                <a:ea typeface="+mn-ea"/>
                <a:cs typeface="+mn-cs"/>
              </a:rPr>
              <a:t>paleoproxy</a:t>
            </a:r>
            <a:r>
              <a:rPr lang="en-US" sz="1200" kern="1200" dirty="0" smtClean="0">
                <a:solidFill>
                  <a:schemeClr val="tx1"/>
                </a:solidFill>
                <a:latin typeface="+mn-lt"/>
                <a:ea typeface="+mn-ea"/>
                <a:cs typeface="+mn-cs"/>
              </a:rPr>
              <a:t> to further our understanding of the oxygenation of Earth’s atmosphere.</a:t>
            </a:r>
          </a:p>
          <a:p>
            <a:endParaRPr lang="en-US" dirty="0"/>
          </a:p>
        </p:txBody>
      </p:sp>
      <p:sp>
        <p:nvSpPr>
          <p:cNvPr id="4" name="Slide Number Placeholder 3"/>
          <p:cNvSpPr>
            <a:spLocks noGrp="1"/>
          </p:cNvSpPr>
          <p:nvPr>
            <p:ph type="sldNum" sz="quarter" idx="10"/>
          </p:nvPr>
        </p:nvSpPr>
        <p:spPr/>
        <p:txBody>
          <a:bodyPr/>
          <a:lstStyle/>
          <a:p>
            <a:fld id="{00F38989-FAFE-4E74-9E3C-299AD83B17F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Redox chemistry at the Earth’s surface has changed significantly throughout it’s over 4 billion year history. These changes have been vital to the evolution of the Earth, atmosphere as well as life on Earth. However, as you can see there are still some areas that are not well understood. </a:t>
            </a:r>
            <a:endParaRPr lang="en-US" dirty="0"/>
          </a:p>
        </p:txBody>
      </p:sp>
      <p:sp>
        <p:nvSpPr>
          <p:cNvPr id="4" name="Slide Number Placeholder 3"/>
          <p:cNvSpPr>
            <a:spLocks noGrp="1"/>
          </p:cNvSpPr>
          <p:nvPr>
            <p:ph type="sldNum" sz="quarter" idx="10"/>
          </p:nvPr>
        </p:nvSpPr>
        <p:spPr/>
        <p:txBody>
          <a:bodyPr/>
          <a:lstStyle/>
          <a:p>
            <a:fld id="{00F38989-FAFE-4E74-9E3C-299AD83B17F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Redox chemistry at the Earth’s surface has changed significantly throughout it’s over 4 billion year history. These changes have been vital to the evolution of the Earth, atmosphere as well as life on Earth. However, as you can see there are still some areas that are not well understood. </a:t>
            </a:r>
            <a:endParaRPr lang="en-US" dirty="0"/>
          </a:p>
        </p:txBody>
      </p:sp>
      <p:sp>
        <p:nvSpPr>
          <p:cNvPr id="4" name="Slide Number Placeholder 3"/>
          <p:cNvSpPr>
            <a:spLocks noGrp="1"/>
          </p:cNvSpPr>
          <p:nvPr>
            <p:ph type="sldNum" sz="quarter" idx="10"/>
          </p:nvPr>
        </p:nvSpPr>
        <p:spPr/>
        <p:txBody>
          <a:bodyPr/>
          <a:lstStyle/>
          <a:p>
            <a:fld id="{00F38989-FAFE-4E74-9E3C-299AD83B17F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Redox chemistry at the Earth’s surface has changed significantly throughout it’s over 4 billion year history. These changes have been vital to the evolution of the Earth, atmosphere as well as life on Earth. However, as you can see there are still some areas that are not well understood. </a:t>
            </a:r>
            <a:endParaRPr lang="en-US" dirty="0"/>
          </a:p>
        </p:txBody>
      </p:sp>
      <p:sp>
        <p:nvSpPr>
          <p:cNvPr id="4" name="Slide Number Placeholder 3"/>
          <p:cNvSpPr>
            <a:spLocks noGrp="1"/>
          </p:cNvSpPr>
          <p:nvPr>
            <p:ph type="sldNum" sz="quarter" idx="10"/>
          </p:nvPr>
        </p:nvSpPr>
        <p:spPr/>
        <p:txBody>
          <a:bodyPr/>
          <a:lstStyle/>
          <a:p>
            <a:fld id="{00F38989-FAFE-4E74-9E3C-299AD83B17F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Redox chemistry at the Earth’s surface has changed significantly throughout it’s over 4 billion year history. These changes have been vital to the evolution of the Earth, atmosphere as well as life on Earth. However, as you can see there are still some areas that are not well understood. </a:t>
            </a:r>
            <a:endParaRPr lang="en-US" dirty="0"/>
          </a:p>
        </p:txBody>
      </p:sp>
      <p:sp>
        <p:nvSpPr>
          <p:cNvPr id="4" name="Slide Number Placeholder 3"/>
          <p:cNvSpPr>
            <a:spLocks noGrp="1"/>
          </p:cNvSpPr>
          <p:nvPr>
            <p:ph type="sldNum" sz="quarter" idx="10"/>
          </p:nvPr>
        </p:nvSpPr>
        <p:spPr/>
        <p:txBody>
          <a:bodyPr/>
          <a:lstStyle/>
          <a:p>
            <a:fld id="{00F38989-FAFE-4E74-9E3C-299AD83B17F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So why selenium? Selenium has been an element of interest as a proxy since the early 1960s due to its chemical similarities to sulfur. You can see here that sulfur</a:t>
            </a:r>
            <a:r>
              <a:rPr lang="en-US" sz="1200" kern="1200" baseline="0" dirty="0" smtClean="0">
                <a:solidFill>
                  <a:schemeClr val="tx1"/>
                </a:solidFill>
                <a:latin typeface="+mn-lt"/>
                <a:ea typeface="+mn-ea"/>
                <a:cs typeface="+mn-cs"/>
              </a:rPr>
              <a:t> and selenium are group six non-metals. </a:t>
            </a:r>
            <a:r>
              <a:rPr lang="en-US" sz="1200" kern="1200" dirty="0" smtClean="0">
                <a:solidFill>
                  <a:schemeClr val="tx1"/>
                </a:solidFill>
                <a:latin typeface="+mn-lt"/>
                <a:ea typeface="+mn-ea"/>
                <a:cs typeface="+mn-cs"/>
              </a:rPr>
              <a:t> One big difference between</a:t>
            </a:r>
            <a:r>
              <a:rPr lang="en-US" sz="1200" kern="1200" baseline="0" dirty="0" smtClean="0">
                <a:solidFill>
                  <a:schemeClr val="tx1"/>
                </a:solidFill>
                <a:latin typeface="+mn-lt"/>
                <a:ea typeface="+mn-ea"/>
                <a:cs typeface="+mn-cs"/>
              </a:rPr>
              <a:t> sulfur and s</a:t>
            </a:r>
            <a:r>
              <a:rPr lang="en-US" sz="1200" kern="1200" dirty="0" smtClean="0">
                <a:solidFill>
                  <a:schemeClr val="tx1"/>
                </a:solidFill>
                <a:latin typeface="+mn-lt"/>
                <a:ea typeface="+mn-ea"/>
                <a:cs typeface="+mn-cs"/>
              </a:rPr>
              <a:t>elenium is that selenium far less abundant that sulfur with sulfur being 4 to 8 orders of magnitude</a:t>
            </a:r>
            <a:r>
              <a:rPr lang="en-US" sz="1200" kern="1200" baseline="0" dirty="0" smtClean="0">
                <a:solidFill>
                  <a:schemeClr val="tx1"/>
                </a:solidFill>
                <a:latin typeface="+mn-lt"/>
                <a:ea typeface="+mn-ea"/>
                <a:cs typeface="+mn-cs"/>
              </a:rPr>
              <a:t> greater than selenium depending on the material</a:t>
            </a:r>
            <a:endParaRPr lang="en-US" dirty="0"/>
          </a:p>
        </p:txBody>
      </p:sp>
      <p:sp>
        <p:nvSpPr>
          <p:cNvPr id="4" name="Slide Number Placeholder 3"/>
          <p:cNvSpPr>
            <a:spLocks noGrp="1"/>
          </p:cNvSpPr>
          <p:nvPr>
            <p:ph type="sldNum" sz="quarter" idx="10"/>
          </p:nvPr>
        </p:nvSpPr>
        <p:spPr/>
        <p:txBody>
          <a:bodyPr/>
          <a:lstStyle/>
          <a:p>
            <a:fld id="{00F38989-FAFE-4E74-9E3C-299AD83B17F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So why selenium? Selenium has been an element of interest as a proxy since the early 1960s due to its chemical similarities to sulfur. You can see here that sulfur</a:t>
            </a:r>
            <a:r>
              <a:rPr lang="en-US" sz="1200" kern="1200" baseline="0" dirty="0" smtClean="0">
                <a:solidFill>
                  <a:schemeClr val="tx1"/>
                </a:solidFill>
                <a:latin typeface="+mn-lt"/>
                <a:ea typeface="+mn-ea"/>
                <a:cs typeface="+mn-cs"/>
              </a:rPr>
              <a:t> and selenium are group six non-metals. </a:t>
            </a:r>
            <a:r>
              <a:rPr lang="en-US" sz="1200" kern="1200" dirty="0" smtClean="0">
                <a:solidFill>
                  <a:schemeClr val="tx1"/>
                </a:solidFill>
                <a:latin typeface="+mn-lt"/>
                <a:ea typeface="+mn-ea"/>
                <a:cs typeface="+mn-cs"/>
              </a:rPr>
              <a:t> One big difference between</a:t>
            </a:r>
            <a:r>
              <a:rPr lang="en-US" sz="1200" kern="1200" baseline="0" dirty="0" smtClean="0">
                <a:solidFill>
                  <a:schemeClr val="tx1"/>
                </a:solidFill>
                <a:latin typeface="+mn-lt"/>
                <a:ea typeface="+mn-ea"/>
                <a:cs typeface="+mn-cs"/>
              </a:rPr>
              <a:t> sulfur and s</a:t>
            </a:r>
            <a:r>
              <a:rPr lang="en-US" sz="1200" kern="1200" dirty="0" smtClean="0">
                <a:solidFill>
                  <a:schemeClr val="tx1"/>
                </a:solidFill>
                <a:latin typeface="+mn-lt"/>
                <a:ea typeface="+mn-ea"/>
                <a:cs typeface="+mn-cs"/>
              </a:rPr>
              <a:t>elenium is that selenium far less abundant that sulfur with sulfur being 4 to 8 orders of magnitude</a:t>
            </a:r>
            <a:r>
              <a:rPr lang="en-US" sz="1200" kern="1200" baseline="0" dirty="0" smtClean="0">
                <a:solidFill>
                  <a:schemeClr val="tx1"/>
                </a:solidFill>
                <a:latin typeface="+mn-lt"/>
                <a:ea typeface="+mn-ea"/>
                <a:cs typeface="+mn-cs"/>
              </a:rPr>
              <a:t> greater than selenium depending on the material</a:t>
            </a:r>
            <a:endParaRPr lang="en-US" dirty="0"/>
          </a:p>
        </p:txBody>
      </p:sp>
      <p:sp>
        <p:nvSpPr>
          <p:cNvPr id="4" name="Slide Number Placeholder 3"/>
          <p:cNvSpPr>
            <a:spLocks noGrp="1"/>
          </p:cNvSpPr>
          <p:nvPr>
            <p:ph type="sldNum" sz="quarter" idx="10"/>
          </p:nvPr>
        </p:nvSpPr>
        <p:spPr/>
        <p:txBody>
          <a:bodyPr/>
          <a:lstStyle/>
          <a:p>
            <a:fld id="{00F38989-FAFE-4E74-9E3C-299AD83B17F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So why selenium? Selenium has been an element of interest as a proxy since the early 1960s due to its chemical similarities to sulfur. You can see here that sulfur</a:t>
            </a:r>
            <a:r>
              <a:rPr lang="en-US" sz="1200" kern="1200" baseline="0" dirty="0" smtClean="0">
                <a:solidFill>
                  <a:schemeClr val="tx1"/>
                </a:solidFill>
                <a:latin typeface="+mn-lt"/>
                <a:ea typeface="+mn-ea"/>
                <a:cs typeface="+mn-cs"/>
              </a:rPr>
              <a:t> and selenium are group six non-metals. </a:t>
            </a:r>
            <a:r>
              <a:rPr lang="en-US" sz="1200" kern="1200" dirty="0" smtClean="0">
                <a:solidFill>
                  <a:schemeClr val="tx1"/>
                </a:solidFill>
                <a:latin typeface="+mn-lt"/>
                <a:ea typeface="+mn-ea"/>
                <a:cs typeface="+mn-cs"/>
              </a:rPr>
              <a:t> One big difference between</a:t>
            </a:r>
            <a:r>
              <a:rPr lang="en-US" sz="1200" kern="1200" baseline="0" dirty="0" smtClean="0">
                <a:solidFill>
                  <a:schemeClr val="tx1"/>
                </a:solidFill>
                <a:latin typeface="+mn-lt"/>
                <a:ea typeface="+mn-ea"/>
                <a:cs typeface="+mn-cs"/>
              </a:rPr>
              <a:t> sulfur and s</a:t>
            </a:r>
            <a:r>
              <a:rPr lang="en-US" sz="1200" kern="1200" dirty="0" smtClean="0">
                <a:solidFill>
                  <a:schemeClr val="tx1"/>
                </a:solidFill>
                <a:latin typeface="+mn-lt"/>
                <a:ea typeface="+mn-ea"/>
                <a:cs typeface="+mn-cs"/>
              </a:rPr>
              <a:t>elenium is that selenium far less abundant that sulfur with sulfur being 4 to 8 orders of magnitude</a:t>
            </a:r>
            <a:r>
              <a:rPr lang="en-US" sz="1200" kern="1200" baseline="0" dirty="0" smtClean="0">
                <a:solidFill>
                  <a:schemeClr val="tx1"/>
                </a:solidFill>
                <a:latin typeface="+mn-lt"/>
                <a:ea typeface="+mn-ea"/>
                <a:cs typeface="+mn-cs"/>
              </a:rPr>
              <a:t> greater than selenium depending on the material</a:t>
            </a:r>
            <a:endParaRPr lang="en-US" dirty="0"/>
          </a:p>
        </p:txBody>
      </p:sp>
      <p:sp>
        <p:nvSpPr>
          <p:cNvPr id="4" name="Slide Number Placeholder 3"/>
          <p:cNvSpPr>
            <a:spLocks noGrp="1"/>
          </p:cNvSpPr>
          <p:nvPr>
            <p:ph type="sldNum" sz="quarter" idx="10"/>
          </p:nvPr>
        </p:nvSpPr>
        <p:spPr/>
        <p:txBody>
          <a:bodyPr/>
          <a:lstStyle/>
          <a:p>
            <a:fld id="{00F38989-FAFE-4E74-9E3C-299AD83B17FC}"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6D8C1B-9D47-4715-A195-5987F964AD9A}" type="datetimeFigureOut">
              <a:rPr lang="en-US" smtClean="0"/>
              <a:pPr/>
              <a:t>4/27/2011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6D8C1B-9D47-4715-A195-5987F964AD9A}" type="datetimeFigureOut">
              <a:rPr lang="en-US" smtClean="0"/>
              <a:pPr/>
              <a:t>4/27/2011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6D8C1B-9D47-4715-A195-5987F964AD9A}" type="datetimeFigureOut">
              <a:rPr lang="en-US" smtClean="0"/>
              <a:pPr/>
              <a:t>4/27/2011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6D8C1B-9D47-4715-A195-5987F964AD9A}" type="datetimeFigureOut">
              <a:rPr lang="en-US" smtClean="0"/>
              <a:pPr/>
              <a:t>4/27/2011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6D8C1B-9D47-4715-A195-5987F964AD9A}" type="datetimeFigureOut">
              <a:rPr lang="en-US" smtClean="0"/>
              <a:pPr/>
              <a:t>4/27/2011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6D8C1B-9D47-4715-A195-5987F964AD9A}" type="datetimeFigureOut">
              <a:rPr lang="en-US" smtClean="0"/>
              <a:pPr/>
              <a:t>4/27/2011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6D8C1B-9D47-4715-A195-5987F964AD9A}" type="datetimeFigureOut">
              <a:rPr lang="en-US" smtClean="0"/>
              <a:pPr/>
              <a:t>4/27/2011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6D8C1B-9D47-4715-A195-5987F964AD9A}" type="datetimeFigureOut">
              <a:rPr lang="en-US" smtClean="0"/>
              <a:pPr/>
              <a:t>4/27/2011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D8C1B-9D47-4715-A195-5987F964AD9A}" type="datetimeFigureOut">
              <a:rPr lang="en-US" smtClean="0"/>
              <a:pPr/>
              <a:t>4/27/2011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6D8C1B-9D47-4715-A195-5987F964AD9A}" type="datetimeFigureOut">
              <a:rPr lang="en-US" smtClean="0"/>
              <a:pPr/>
              <a:t>4/27/2011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6D8C1B-9D47-4715-A195-5987F964AD9A}" type="datetimeFigureOut">
              <a:rPr lang="en-US" smtClean="0"/>
              <a:pPr/>
              <a:t>4/27/2011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4D8F3-E8F9-42D0-BE9F-13FFD5252F7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D8C1B-9D47-4715-A195-5987F964AD9A}" type="datetimeFigureOut">
              <a:rPr lang="en-US" smtClean="0"/>
              <a:pPr/>
              <a:t>4/27/2011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4D8F3-E8F9-42D0-BE9F-13FFD5252F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a:xfrm>
            <a:off x="1526146" y="1066800"/>
            <a:ext cx="5943600" cy="1295400"/>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3200" b="0" i="0" u="none" strike="noStrike" kern="1200" cap="none" spc="0" normalizeH="0" baseline="0" noProof="0" dirty="0" smtClean="0">
              <a:ln>
                <a:noFill/>
              </a:ln>
              <a:solidFill>
                <a:schemeClr val="bg1"/>
              </a:solidFill>
              <a:effectLst/>
              <a:uLnTx/>
              <a:uFillTx/>
              <a:ea typeface="+mj-ea"/>
              <a:cs typeface="+mj-cs"/>
            </a:endParaRPr>
          </a:p>
        </p:txBody>
      </p:sp>
      <p:sp>
        <p:nvSpPr>
          <p:cNvPr id="12" name="Rectangle 11"/>
          <p:cNvSpPr/>
          <p:nvPr/>
        </p:nvSpPr>
        <p:spPr>
          <a:xfrm>
            <a:off x="1344769" y="4306910"/>
            <a:ext cx="6400800" cy="400110"/>
          </a:xfrm>
          <a:prstGeom prst="rect">
            <a:avLst/>
          </a:prstGeom>
        </p:spPr>
        <p:txBody>
          <a:bodyPr wrap="square">
            <a:spAutoFit/>
          </a:bodyPr>
          <a:lstStyle/>
          <a:p>
            <a:pPr lvl="0">
              <a:spcBef>
                <a:spcPct val="0"/>
              </a:spcBef>
              <a:defRPr/>
            </a:pPr>
            <a:r>
              <a:rPr lang="en-US" sz="2000" dirty="0" smtClean="0"/>
              <a:t>BABAK SHAFEI|  DATA ANALYSIS PROJECT| APRIL 28</a:t>
            </a:r>
            <a:r>
              <a:rPr lang="en-US" sz="2000" baseline="30000" dirty="0" smtClean="0"/>
              <a:t>TH</a:t>
            </a:r>
            <a:r>
              <a:rPr lang="en-US" sz="2000" dirty="0" smtClean="0"/>
              <a:t>,  2011</a:t>
            </a:r>
            <a:endParaRPr lang="en-US" sz="2000" dirty="0"/>
          </a:p>
        </p:txBody>
      </p:sp>
      <p:sp>
        <p:nvSpPr>
          <p:cNvPr id="5" name="TextBox 4"/>
          <p:cNvSpPr txBox="1"/>
          <p:nvPr/>
        </p:nvSpPr>
        <p:spPr>
          <a:xfrm>
            <a:off x="949569" y="1186962"/>
            <a:ext cx="7297615" cy="1938992"/>
          </a:xfrm>
          <a:prstGeom prst="rect">
            <a:avLst/>
          </a:prstGeom>
          <a:noFill/>
        </p:spPr>
        <p:txBody>
          <a:bodyPr wrap="square" rtlCol="0">
            <a:spAutoFit/>
          </a:bodyPr>
          <a:lstStyle/>
          <a:p>
            <a:pPr algn="ctr"/>
            <a:r>
              <a:rPr lang="en-US" sz="4000" b="1" dirty="0" smtClean="0"/>
              <a:t>INTER-LABROTARY COMPARISON OF REFERNCE MATERIAL FOR SELENIUM ISOTOPE DATA</a:t>
            </a:r>
            <a:endParaRPr lang="en-US" sz="4000" b="1"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37746" y="0"/>
            <a:ext cx="6705600" cy="707886"/>
          </a:xfrm>
          <a:prstGeom prst="rect">
            <a:avLst/>
          </a:prstGeom>
          <a:noFill/>
        </p:spPr>
        <p:txBody>
          <a:bodyPr wrap="square" rtlCol="0">
            <a:spAutoFit/>
          </a:bodyPr>
          <a:lstStyle/>
          <a:p>
            <a:r>
              <a:rPr lang="en-US" sz="4000" dirty="0" smtClean="0">
                <a:latin typeface="Tw Cen MT Condensed Extra Bold" pitchFamily="34" charset="0"/>
              </a:rPr>
              <a:t>REFERNCES</a:t>
            </a:r>
            <a:endParaRPr lang="en-US" sz="4000" dirty="0" smtClean="0">
              <a:latin typeface="Tw Cen MT Condensed Extra Bold" pitchFamily="34" charset="0"/>
            </a:endParaRPr>
          </a:p>
        </p:txBody>
      </p:sp>
      <p:pic>
        <p:nvPicPr>
          <p:cNvPr id="4" name="Picture 3" descr="gt2_bw.jpg"/>
          <p:cNvPicPr>
            <a:picLocks noChangeAspect="1"/>
          </p:cNvPicPr>
          <p:nvPr/>
        </p:nvPicPr>
        <p:blipFill>
          <a:blip r:embed="rId2" cstate="print"/>
          <a:stretch>
            <a:fillRect/>
          </a:stretch>
        </p:blipFill>
        <p:spPr>
          <a:xfrm>
            <a:off x="169985" y="6084277"/>
            <a:ext cx="2520833" cy="657006"/>
          </a:xfrm>
          <a:prstGeom prst="rect">
            <a:avLst/>
          </a:prstGeom>
          <a:ln>
            <a:noFill/>
          </a:ln>
        </p:spPr>
      </p:pic>
      <p:sp>
        <p:nvSpPr>
          <p:cNvPr id="5" name="Rectangle 4"/>
          <p:cNvSpPr/>
          <p:nvPr/>
        </p:nvSpPr>
        <p:spPr>
          <a:xfrm>
            <a:off x="298475" y="861029"/>
            <a:ext cx="8364261" cy="3785652"/>
          </a:xfrm>
          <a:prstGeom prst="rect">
            <a:avLst/>
          </a:prstGeom>
        </p:spPr>
        <p:txBody>
          <a:bodyPr wrap="square">
            <a:spAutoFit/>
          </a:bodyPr>
          <a:lstStyle/>
          <a:p>
            <a:r>
              <a:rPr lang="en-US" sz="2000" dirty="0" smtClean="0"/>
              <a:t>1)  </a:t>
            </a:r>
            <a:r>
              <a:rPr lang="en-US" sz="2000" dirty="0" err="1" smtClean="0"/>
              <a:t>Rouxel</a:t>
            </a:r>
            <a:r>
              <a:rPr lang="en-US" sz="2000" dirty="0" smtClean="0"/>
              <a:t> et al. </a:t>
            </a:r>
            <a:r>
              <a:rPr lang="en-US" sz="2000" b="1" dirty="0" smtClean="0"/>
              <a:t>Natural </a:t>
            </a:r>
            <a:r>
              <a:rPr lang="en-US" sz="2000" b="1" dirty="0" smtClean="0"/>
              <a:t>variations of Se isotopic composition determined by hydride generation </a:t>
            </a:r>
            <a:r>
              <a:rPr lang="en-US" sz="2000" b="1" dirty="0" smtClean="0"/>
              <a:t>multiple collector </a:t>
            </a:r>
            <a:r>
              <a:rPr lang="en-US" sz="2000" b="1" dirty="0" smtClean="0"/>
              <a:t>inductively coupled plasma mass </a:t>
            </a:r>
            <a:r>
              <a:rPr lang="en-US" sz="2000" b="1" dirty="0" smtClean="0"/>
              <a:t>spectrometry</a:t>
            </a:r>
            <a:r>
              <a:rPr lang="en-US" sz="2000" dirty="0" smtClean="0"/>
              <a:t>. </a:t>
            </a:r>
            <a:r>
              <a:rPr lang="en-US" sz="2000" i="1" dirty="0" err="1" smtClean="0"/>
              <a:t>Geochimica</a:t>
            </a:r>
            <a:r>
              <a:rPr lang="en-US" sz="2000" i="1" dirty="0" smtClean="0"/>
              <a:t> et </a:t>
            </a:r>
            <a:r>
              <a:rPr lang="en-US" sz="2000" i="1" dirty="0" err="1" smtClean="0"/>
              <a:t>Cosmochimica</a:t>
            </a:r>
            <a:r>
              <a:rPr lang="en-US" sz="2000" i="1" dirty="0" smtClean="0"/>
              <a:t> </a:t>
            </a:r>
            <a:r>
              <a:rPr lang="en-US" sz="2000" i="1" dirty="0" err="1" smtClean="0"/>
              <a:t>Acta</a:t>
            </a:r>
            <a:r>
              <a:rPr lang="en-US" sz="2000" i="1" dirty="0" smtClean="0"/>
              <a:t>, Vol. 66, No. 18, pp. 3191–3199, </a:t>
            </a:r>
            <a:r>
              <a:rPr lang="en-US" sz="2000" i="1" dirty="0" smtClean="0"/>
              <a:t>2002.</a:t>
            </a:r>
          </a:p>
          <a:p>
            <a:endParaRPr lang="en-US" sz="2000" dirty="0" smtClean="0"/>
          </a:p>
          <a:p>
            <a:r>
              <a:rPr lang="en-US" sz="2000" dirty="0" smtClean="0"/>
              <a:t>2)  </a:t>
            </a:r>
            <a:r>
              <a:rPr lang="en-US" sz="2000" b="1" i="1" dirty="0" smtClean="0"/>
              <a:t>Reference and </a:t>
            </a:r>
            <a:r>
              <a:rPr lang="en-US" sz="2000" b="1" i="1" dirty="0" err="1" smtClean="0"/>
              <a:t>intercomparison</a:t>
            </a:r>
            <a:r>
              <a:rPr lang="en-US" sz="2000" b="1" i="1" dirty="0" smtClean="0"/>
              <a:t> </a:t>
            </a:r>
            <a:r>
              <a:rPr lang="en-US" sz="2000" b="1" i="1" dirty="0" smtClean="0"/>
              <a:t>materials </a:t>
            </a:r>
            <a:r>
              <a:rPr lang="en-US" sz="2000" b="1" i="1" dirty="0" smtClean="0"/>
              <a:t>for stable </a:t>
            </a:r>
            <a:r>
              <a:rPr lang="en-US" sz="2000" b="1" i="1" dirty="0" smtClean="0"/>
              <a:t>isotopes of light </a:t>
            </a:r>
            <a:r>
              <a:rPr lang="en-US" sz="2000" b="1" i="1" dirty="0" smtClean="0"/>
              <a:t>elements.</a:t>
            </a:r>
            <a:r>
              <a:rPr lang="en-US" sz="2000" i="1" dirty="0" smtClean="0"/>
              <a:t> Proceedings of a consultants </a:t>
            </a:r>
            <a:r>
              <a:rPr lang="en-US" sz="2000" i="1" dirty="0" smtClean="0"/>
              <a:t>meeting held </a:t>
            </a:r>
            <a:r>
              <a:rPr lang="en-US" sz="2000" i="1" dirty="0" smtClean="0"/>
              <a:t>in Vienna, IAEA, VIENNA, </a:t>
            </a:r>
            <a:r>
              <a:rPr lang="en-US" sz="2000" i="1" dirty="0" smtClean="0"/>
              <a:t>1995.</a:t>
            </a:r>
          </a:p>
          <a:p>
            <a:endParaRPr lang="en-US" sz="2000" dirty="0" smtClean="0"/>
          </a:p>
          <a:p>
            <a:r>
              <a:rPr lang="en-US" sz="2000" dirty="0" smtClean="0"/>
              <a:t>3)  Martin </a:t>
            </a:r>
            <a:r>
              <a:rPr lang="en-US" sz="2000" dirty="0" smtClean="0"/>
              <a:t>H. </a:t>
            </a:r>
            <a:r>
              <a:rPr lang="en-US" sz="2000" dirty="0" err="1" smtClean="0"/>
              <a:t>Trauth</a:t>
            </a:r>
            <a:r>
              <a:rPr lang="en-US" sz="2000" dirty="0" smtClean="0"/>
              <a:t>. </a:t>
            </a:r>
            <a:r>
              <a:rPr lang="en-US" sz="2000" b="1" dirty="0" smtClean="0"/>
              <a:t>MATLAB</a:t>
            </a:r>
            <a:r>
              <a:rPr lang="en-US" sz="2000" b="1" dirty="0" smtClean="0"/>
              <a:t>® Recipes for Earth </a:t>
            </a:r>
            <a:r>
              <a:rPr lang="en-US" sz="2000" b="1" dirty="0" smtClean="0"/>
              <a:t>Sciences</a:t>
            </a:r>
          </a:p>
          <a:p>
            <a:endParaRPr lang="en-US" sz="2000" dirty="0" smtClean="0"/>
          </a:p>
          <a:p>
            <a:r>
              <a:rPr lang="en-US" sz="2000" dirty="0" smtClean="0"/>
              <a:t>4)  </a:t>
            </a:r>
            <a:r>
              <a:rPr lang="en-US" sz="2000" b="1" dirty="0" smtClean="0"/>
              <a:t>Data analysis course notes</a:t>
            </a:r>
            <a:endParaRPr lang="en-US" sz="2000" b="1" dirty="0"/>
          </a:p>
        </p:txBody>
      </p:sp>
      <p:sp>
        <p:nvSpPr>
          <p:cNvPr id="10" name="TextBox 9"/>
          <p:cNvSpPr txBox="1"/>
          <p:nvPr/>
        </p:nvSpPr>
        <p:spPr>
          <a:xfrm>
            <a:off x="8610600" y="6380946"/>
            <a:ext cx="533400" cy="477054"/>
          </a:xfrm>
          <a:prstGeom prst="rect">
            <a:avLst/>
          </a:prstGeom>
          <a:noFill/>
        </p:spPr>
        <p:txBody>
          <a:bodyPr wrap="square" rtlCol="0">
            <a:spAutoFit/>
          </a:bodyPr>
          <a:lstStyle/>
          <a:p>
            <a:r>
              <a:rPr lang="en-US" sz="2500" dirty="0" smtClean="0">
                <a:solidFill>
                  <a:schemeClr val="tx2">
                    <a:lumMod val="60000"/>
                    <a:lumOff val="40000"/>
                  </a:schemeClr>
                </a:solidFill>
                <a:latin typeface="Tw Cen MT Condensed Extra Bold" pitchFamily="34" charset="0"/>
              </a:rPr>
              <a:t>8</a:t>
            </a:r>
            <a:endParaRPr lang="en-US" sz="2500" dirty="0" smtClean="0">
              <a:solidFill>
                <a:schemeClr val="tx2">
                  <a:lumMod val="60000"/>
                  <a:lumOff val="40000"/>
                </a:schemeClr>
              </a:solidFill>
              <a:latin typeface="Tw Cen MT Condensed Extra Bold"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0"/>
            <a:ext cx="6705600" cy="707886"/>
          </a:xfrm>
          <a:prstGeom prst="rect">
            <a:avLst/>
          </a:prstGeom>
          <a:noFill/>
        </p:spPr>
        <p:txBody>
          <a:bodyPr wrap="square" rtlCol="0">
            <a:spAutoFit/>
          </a:bodyPr>
          <a:lstStyle/>
          <a:p>
            <a:r>
              <a:rPr lang="en-US" sz="4000" dirty="0" smtClean="0">
                <a:latin typeface="Tw Cen MT Condensed Extra Bold" pitchFamily="34" charset="0"/>
              </a:rPr>
              <a:t>ACKNOWLEDGEMENTS</a:t>
            </a:r>
          </a:p>
        </p:txBody>
      </p:sp>
      <p:pic>
        <p:nvPicPr>
          <p:cNvPr id="4" name="Picture 3" descr="gt2_bw.jpg"/>
          <p:cNvPicPr>
            <a:picLocks noChangeAspect="1"/>
          </p:cNvPicPr>
          <p:nvPr/>
        </p:nvPicPr>
        <p:blipFill>
          <a:blip r:embed="rId2" cstate="print"/>
          <a:stretch>
            <a:fillRect/>
          </a:stretch>
        </p:blipFill>
        <p:spPr>
          <a:xfrm>
            <a:off x="169985" y="6084277"/>
            <a:ext cx="2520833" cy="657006"/>
          </a:xfrm>
          <a:prstGeom prst="rect">
            <a:avLst/>
          </a:prstGeom>
          <a:ln>
            <a:noFill/>
          </a:ln>
        </p:spPr>
      </p:pic>
      <p:sp>
        <p:nvSpPr>
          <p:cNvPr id="5" name="Rectangle 4"/>
          <p:cNvSpPr/>
          <p:nvPr/>
        </p:nvSpPr>
        <p:spPr>
          <a:xfrm>
            <a:off x="180474" y="885092"/>
            <a:ext cx="4572000" cy="1569660"/>
          </a:xfrm>
          <a:prstGeom prst="rect">
            <a:avLst/>
          </a:prstGeom>
        </p:spPr>
        <p:txBody>
          <a:bodyPr>
            <a:spAutoFit/>
          </a:bodyPr>
          <a:lstStyle/>
          <a:p>
            <a:r>
              <a:rPr lang="en-US" sz="3200" dirty="0" smtClean="0"/>
              <a:t>Dr</a:t>
            </a:r>
            <a:r>
              <a:rPr lang="en-US" sz="3200" dirty="0" smtClean="0"/>
              <a:t>. </a:t>
            </a:r>
            <a:r>
              <a:rPr lang="en-US" sz="3200" dirty="0" err="1" smtClean="0"/>
              <a:t>Yuhang</a:t>
            </a:r>
            <a:r>
              <a:rPr lang="en-US" sz="3200" dirty="0" smtClean="0"/>
              <a:t> Wang</a:t>
            </a:r>
            <a:endParaRPr lang="en-US" sz="3200" dirty="0" smtClean="0"/>
          </a:p>
          <a:p>
            <a:r>
              <a:rPr lang="en-US" sz="3200" dirty="0" smtClean="0"/>
              <a:t>Charles </a:t>
            </a:r>
            <a:r>
              <a:rPr lang="en-US" sz="3200" dirty="0" err="1" smtClean="0"/>
              <a:t>Smeltzer</a:t>
            </a:r>
            <a:endParaRPr lang="en-US" sz="3200" dirty="0" smtClean="0"/>
          </a:p>
          <a:p>
            <a:r>
              <a:rPr lang="en-US" sz="3200" dirty="0" smtClean="0"/>
              <a:t>Kristen Mitchell</a:t>
            </a:r>
            <a:endParaRPr lang="en-US" sz="3200" dirty="0"/>
          </a:p>
        </p:txBody>
      </p:sp>
      <p:sp>
        <p:nvSpPr>
          <p:cNvPr id="11" name="TextBox 10"/>
          <p:cNvSpPr txBox="1"/>
          <p:nvPr/>
        </p:nvSpPr>
        <p:spPr>
          <a:xfrm>
            <a:off x="1058161" y="3408639"/>
            <a:ext cx="6705600" cy="1107996"/>
          </a:xfrm>
          <a:prstGeom prst="rect">
            <a:avLst/>
          </a:prstGeom>
          <a:noFill/>
        </p:spPr>
        <p:txBody>
          <a:bodyPr wrap="square" rtlCol="0">
            <a:spAutoFit/>
          </a:bodyPr>
          <a:lstStyle/>
          <a:p>
            <a:pPr algn="ctr"/>
            <a:r>
              <a:rPr lang="en-US" sz="6600" dirty="0" smtClean="0">
                <a:latin typeface="Tw Cen MT Condensed Extra Bold" pitchFamily="34" charset="0"/>
              </a:rPr>
              <a:t>QUESTIONS?</a:t>
            </a:r>
            <a:endParaRPr lang="en-US" sz="6600" dirty="0" smtClean="0">
              <a:latin typeface="Tw Cen MT Condensed Extra Bold"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0" y="108438"/>
            <a:ext cx="6705600" cy="707886"/>
          </a:xfrm>
          <a:prstGeom prst="rect">
            <a:avLst/>
          </a:prstGeom>
          <a:noFill/>
        </p:spPr>
        <p:txBody>
          <a:bodyPr wrap="square" rtlCol="0">
            <a:spAutoFit/>
          </a:bodyPr>
          <a:lstStyle/>
          <a:p>
            <a:r>
              <a:rPr lang="en-US" sz="4000" dirty="0" smtClean="0">
                <a:latin typeface="Tw Cen MT Condensed Extra Bold" pitchFamily="34" charset="0"/>
              </a:rPr>
              <a:t>BACKGROUND &amp; </a:t>
            </a:r>
            <a:r>
              <a:rPr lang="en-US" sz="4000" dirty="0" smtClean="0">
                <a:latin typeface="Tw Cen MT Condensed Extra Bold" pitchFamily="34" charset="0"/>
              </a:rPr>
              <a:t>OBJECTIVES</a:t>
            </a:r>
            <a:endParaRPr lang="en-US" sz="4000" dirty="0" smtClean="0">
              <a:latin typeface="Tw Cen MT Condensed Extra Bold" pitchFamily="34" charset="0"/>
            </a:endParaRPr>
          </a:p>
        </p:txBody>
      </p:sp>
      <p:sp>
        <p:nvSpPr>
          <p:cNvPr id="36" name="TextBox 35"/>
          <p:cNvSpPr txBox="1"/>
          <p:nvPr/>
        </p:nvSpPr>
        <p:spPr>
          <a:xfrm>
            <a:off x="8763000" y="6380946"/>
            <a:ext cx="381000" cy="477054"/>
          </a:xfrm>
          <a:prstGeom prst="rect">
            <a:avLst/>
          </a:prstGeom>
          <a:noFill/>
        </p:spPr>
        <p:txBody>
          <a:bodyPr wrap="square" rtlCol="0">
            <a:spAutoFit/>
          </a:bodyPr>
          <a:lstStyle/>
          <a:p>
            <a:r>
              <a:rPr lang="en-US" sz="2500" dirty="0" smtClean="0">
                <a:solidFill>
                  <a:schemeClr val="tx2">
                    <a:lumMod val="60000"/>
                    <a:lumOff val="40000"/>
                  </a:schemeClr>
                </a:solidFill>
                <a:latin typeface="Tw Cen MT Condensed Extra Bold" pitchFamily="34" charset="0"/>
              </a:rPr>
              <a:t>1</a:t>
            </a:r>
          </a:p>
        </p:txBody>
      </p:sp>
      <p:sp>
        <p:nvSpPr>
          <p:cNvPr id="5" name="TextBox 4"/>
          <p:cNvSpPr txBox="1"/>
          <p:nvPr/>
        </p:nvSpPr>
        <p:spPr>
          <a:xfrm>
            <a:off x="144384" y="901443"/>
            <a:ext cx="8678009" cy="2862322"/>
          </a:xfrm>
          <a:prstGeom prst="rect">
            <a:avLst/>
          </a:prstGeom>
          <a:noFill/>
        </p:spPr>
        <p:txBody>
          <a:bodyPr wrap="square" rtlCol="0">
            <a:spAutoFit/>
          </a:bodyPr>
          <a:lstStyle/>
          <a:p>
            <a:pPr>
              <a:buFont typeface="Wingdings" pitchFamily="2" charset="2"/>
              <a:buChar char="Ø"/>
            </a:pPr>
            <a:r>
              <a:rPr lang="en-US" sz="1600" dirty="0" smtClean="0"/>
              <a:t> </a:t>
            </a:r>
            <a:r>
              <a:rPr lang="en-US" dirty="0" smtClean="0"/>
              <a:t>Se is essential to life +toxic character: Importance of trace determination of Se species in environmental and biological samples</a:t>
            </a:r>
          </a:p>
          <a:p>
            <a:pPr>
              <a:buFont typeface="Wingdings" pitchFamily="2" charset="2"/>
              <a:buChar char="Ø"/>
            </a:pPr>
            <a:endParaRPr lang="en-US" dirty="0" smtClean="0"/>
          </a:p>
          <a:p>
            <a:pPr>
              <a:buFont typeface="Wingdings" pitchFamily="2" charset="2"/>
              <a:buChar char="Ø"/>
            </a:pPr>
            <a:r>
              <a:rPr lang="en-US" dirty="0" smtClean="0"/>
              <a:t> Large number of Se isotopes (six) : Excellent tracers of geological and biological  processes</a:t>
            </a:r>
          </a:p>
          <a:p>
            <a:endParaRPr lang="en-US" dirty="0" smtClean="0"/>
          </a:p>
          <a:p>
            <a:pPr>
              <a:buFont typeface="Wingdings" pitchFamily="2" charset="2"/>
              <a:buChar char="Ø"/>
            </a:pPr>
            <a:r>
              <a:rPr lang="en-US" dirty="0" smtClean="0"/>
              <a:t>Multi </a:t>
            </a:r>
            <a:r>
              <a:rPr lang="en-US" dirty="0" smtClean="0"/>
              <a:t>Collector-Inductively Coupled Plasma-Mass Spectrometry (MC-ICP-MS) </a:t>
            </a:r>
            <a:r>
              <a:rPr lang="en-US" dirty="0" smtClean="0"/>
              <a:t>as a </a:t>
            </a:r>
          </a:p>
          <a:p>
            <a:r>
              <a:rPr lang="en-US" dirty="0" smtClean="0"/>
              <a:t>new method for </a:t>
            </a:r>
            <a:r>
              <a:rPr lang="en-US" dirty="0" smtClean="0"/>
              <a:t>the study of non-traditional stable isotope </a:t>
            </a:r>
            <a:r>
              <a:rPr lang="en-US" dirty="0" smtClean="0"/>
              <a:t>systems such as selenium (Se)</a:t>
            </a:r>
          </a:p>
          <a:p>
            <a:endParaRPr lang="en-US" dirty="0" smtClean="0"/>
          </a:p>
          <a:p>
            <a:pPr>
              <a:buFont typeface="Wingdings" pitchFamily="2" charset="2"/>
              <a:buChar char="Ø"/>
            </a:pPr>
            <a:r>
              <a:rPr lang="en-US" dirty="0" smtClean="0"/>
              <a:t> Necessity of inter-laboratory comparison of Se isotope data</a:t>
            </a:r>
            <a:endParaRPr lang="en-US" dirty="0"/>
          </a:p>
        </p:txBody>
      </p:sp>
      <p:sp>
        <p:nvSpPr>
          <p:cNvPr id="7" name="TextBox 6"/>
          <p:cNvSpPr txBox="1"/>
          <p:nvPr/>
        </p:nvSpPr>
        <p:spPr>
          <a:xfrm>
            <a:off x="0" y="3931088"/>
            <a:ext cx="1652954" cy="461665"/>
          </a:xfrm>
          <a:prstGeom prst="rect">
            <a:avLst/>
          </a:prstGeom>
          <a:noFill/>
        </p:spPr>
        <p:txBody>
          <a:bodyPr wrap="square" rtlCol="0">
            <a:spAutoFit/>
          </a:bodyPr>
          <a:lstStyle/>
          <a:p>
            <a:r>
              <a:rPr lang="en-US" sz="2400" b="1" dirty="0" smtClean="0">
                <a:solidFill>
                  <a:srgbClr val="FF0000"/>
                </a:solidFill>
              </a:rPr>
              <a:t>Objectives</a:t>
            </a:r>
            <a:endParaRPr lang="en-US" sz="2400" b="1" dirty="0">
              <a:solidFill>
                <a:srgbClr val="FF0000"/>
              </a:solidFill>
            </a:endParaRPr>
          </a:p>
        </p:txBody>
      </p:sp>
      <p:sp>
        <p:nvSpPr>
          <p:cNvPr id="1075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4" name="TextBox 13"/>
          <p:cNvSpPr txBox="1"/>
          <p:nvPr/>
        </p:nvSpPr>
        <p:spPr>
          <a:xfrm>
            <a:off x="156564" y="4563823"/>
            <a:ext cx="8678009" cy="923330"/>
          </a:xfrm>
          <a:prstGeom prst="rect">
            <a:avLst/>
          </a:prstGeom>
          <a:noFill/>
        </p:spPr>
        <p:txBody>
          <a:bodyPr wrap="square" rtlCol="0">
            <a:spAutoFit/>
          </a:bodyPr>
          <a:lstStyle/>
          <a:p>
            <a:pPr>
              <a:buFont typeface="Wingdings" pitchFamily="2" charset="2"/>
              <a:buChar char="Ø"/>
            </a:pPr>
            <a:r>
              <a:rPr lang="en-US" dirty="0" smtClean="0"/>
              <a:t> </a:t>
            </a:r>
            <a:r>
              <a:rPr lang="en-US" b="1" dirty="0" smtClean="0"/>
              <a:t>Apply statistical methods to compare </a:t>
            </a:r>
            <a:r>
              <a:rPr lang="en-US" b="1" dirty="0" smtClean="0"/>
              <a:t>inter-laboratory </a:t>
            </a:r>
            <a:r>
              <a:rPr lang="en-US" b="1" dirty="0" smtClean="0"/>
              <a:t>Se </a:t>
            </a:r>
            <a:r>
              <a:rPr lang="en-US" b="1" dirty="0" smtClean="0"/>
              <a:t>isotope data</a:t>
            </a:r>
            <a:endParaRPr lang="en-US" b="1" dirty="0" smtClean="0"/>
          </a:p>
          <a:p>
            <a:pPr>
              <a:buFont typeface="Wingdings" pitchFamily="2" charset="2"/>
              <a:buChar char="Ø"/>
            </a:pPr>
            <a:endParaRPr lang="en-US" b="1" dirty="0" smtClean="0"/>
          </a:p>
          <a:p>
            <a:pPr>
              <a:buFont typeface="Wingdings" pitchFamily="2" charset="2"/>
              <a:buChar char="Ø"/>
            </a:pPr>
            <a:r>
              <a:rPr lang="en-US" b="1" dirty="0" smtClean="0"/>
              <a:t>  Develop a modular code capable of handling extended datasets for future applications</a:t>
            </a:r>
            <a:endParaRPr lang="en-US" b="1"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0" y="108438"/>
            <a:ext cx="6705600" cy="707886"/>
          </a:xfrm>
          <a:prstGeom prst="rect">
            <a:avLst/>
          </a:prstGeom>
          <a:noFill/>
        </p:spPr>
        <p:txBody>
          <a:bodyPr wrap="square" rtlCol="0">
            <a:spAutoFit/>
          </a:bodyPr>
          <a:lstStyle/>
          <a:p>
            <a:r>
              <a:rPr lang="en-US" sz="4000" dirty="0" smtClean="0">
                <a:latin typeface="Tw Cen MT Condensed Extra Bold" pitchFamily="34" charset="0"/>
              </a:rPr>
              <a:t>APPROACH</a:t>
            </a:r>
            <a:endParaRPr lang="en-US" sz="4000" dirty="0" smtClean="0">
              <a:latin typeface="Tw Cen MT Condensed Extra Bold" pitchFamily="34" charset="0"/>
            </a:endParaRPr>
          </a:p>
        </p:txBody>
      </p:sp>
      <p:sp>
        <p:nvSpPr>
          <p:cNvPr id="36" name="TextBox 35"/>
          <p:cNvSpPr txBox="1"/>
          <p:nvPr/>
        </p:nvSpPr>
        <p:spPr>
          <a:xfrm>
            <a:off x="8763000" y="6380946"/>
            <a:ext cx="381000" cy="477054"/>
          </a:xfrm>
          <a:prstGeom prst="rect">
            <a:avLst/>
          </a:prstGeom>
          <a:noFill/>
        </p:spPr>
        <p:txBody>
          <a:bodyPr wrap="square" rtlCol="0">
            <a:spAutoFit/>
          </a:bodyPr>
          <a:lstStyle/>
          <a:p>
            <a:r>
              <a:rPr lang="en-US" sz="2500" dirty="0" smtClean="0">
                <a:solidFill>
                  <a:schemeClr val="tx2">
                    <a:lumMod val="60000"/>
                    <a:lumOff val="40000"/>
                  </a:schemeClr>
                </a:solidFill>
                <a:latin typeface="Tw Cen MT Condensed Extra Bold" pitchFamily="34" charset="0"/>
              </a:rPr>
              <a:t>2</a:t>
            </a:r>
            <a:endParaRPr lang="en-US" sz="2500" dirty="0" smtClean="0">
              <a:solidFill>
                <a:schemeClr val="tx2">
                  <a:lumMod val="60000"/>
                  <a:lumOff val="40000"/>
                </a:schemeClr>
              </a:solidFill>
              <a:latin typeface="Tw Cen MT Condensed Extra Bold" pitchFamily="34" charset="0"/>
            </a:endParaRPr>
          </a:p>
        </p:txBody>
      </p:sp>
      <p:sp>
        <p:nvSpPr>
          <p:cNvPr id="8" name="TextBox 7"/>
          <p:cNvSpPr txBox="1"/>
          <p:nvPr/>
        </p:nvSpPr>
        <p:spPr>
          <a:xfrm>
            <a:off x="0" y="798402"/>
            <a:ext cx="8678009" cy="2185214"/>
          </a:xfrm>
          <a:prstGeom prst="rect">
            <a:avLst/>
          </a:prstGeom>
          <a:noFill/>
        </p:spPr>
        <p:txBody>
          <a:bodyPr wrap="square" rtlCol="0">
            <a:spAutoFit/>
          </a:bodyPr>
          <a:lstStyle/>
          <a:p>
            <a:pPr>
              <a:buFont typeface="Wingdings" pitchFamily="2" charset="2"/>
              <a:buChar char="Ø"/>
            </a:pPr>
            <a:r>
              <a:rPr lang="en-US" dirty="0" smtClean="0"/>
              <a:t> </a:t>
            </a:r>
            <a:r>
              <a:rPr lang="en-US" sz="2000" b="1" dirty="0" smtClean="0"/>
              <a:t>Standard isotope notation</a:t>
            </a:r>
            <a:r>
              <a:rPr lang="en-US" sz="2000" dirty="0" smtClean="0"/>
              <a:t>: </a:t>
            </a:r>
          </a:p>
          <a:p>
            <a:pPr>
              <a:buFont typeface="Wingdings" pitchFamily="2" charset="2"/>
              <a:buChar char="Ø"/>
            </a:pPr>
            <a:endParaRPr lang="en-US" sz="2000" dirty="0" smtClean="0"/>
          </a:p>
          <a:p>
            <a:pPr>
              <a:buFont typeface="Wingdings" pitchFamily="2" charset="2"/>
              <a:buChar char="Ø"/>
            </a:pPr>
            <a:endParaRPr lang="en-US" sz="2000" dirty="0" smtClean="0"/>
          </a:p>
          <a:p>
            <a:pPr>
              <a:buFont typeface="Wingdings" pitchFamily="2" charset="2"/>
              <a:buChar char="Ø"/>
            </a:pPr>
            <a:endParaRPr lang="en-US" sz="2000" dirty="0" smtClean="0"/>
          </a:p>
          <a:p>
            <a:pPr>
              <a:buFont typeface="Wingdings" pitchFamily="2" charset="2"/>
              <a:buChar char="Ø"/>
            </a:pPr>
            <a:r>
              <a:rPr lang="en-US" sz="2000" b="1" dirty="0" smtClean="0"/>
              <a:t>Reference material</a:t>
            </a:r>
            <a:r>
              <a:rPr lang="en-US" sz="2000" dirty="0" smtClean="0"/>
              <a:t>: USGS, SGR-1</a:t>
            </a:r>
          </a:p>
          <a:p>
            <a:pPr>
              <a:buFont typeface="Wingdings" pitchFamily="2" charset="2"/>
              <a:buChar char="Ø"/>
            </a:pPr>
            <a:endParaRPr lang="en-US" sz="2000" dirty="0" smtClean="0"/>
          </a:p>
          <a:p>
            <a:pPr lvl="1"/>
            <a:endParaRPr lang="en-US" sz="1600" dirty="0" smtClean="0"/>
          </a:p>
        </p:txBody>
      </p:sp>
      <p:graphicFrame>
        <p:nvGraphicFramePr>
          <p:cNvPr id="107521" name="Object 1"/>
          <p:cNvGraphicFramePr>
            <a:graphicFrameLocks noChangeAspect="1"/>
          </p:cNvGraphicFramePr>
          <p:nvPr/>
        </p:nvGraphicFramePr>
        <p:xfrm>
          <a:off x="3564355" y="732507"/>
          <a:ext cx="2087563" cy="1235075"/>
        </p:xfrm>
        <a:graphic>
          <a:graphicData uri="http://schemas.openxmlformats.org/presentationml/2006/ole">
            <p:oleObj spid="_x0000_s182274" name="Equation" r:id="rId4" imgW="2019240" imgH="1193760" progId="Equation.3">
              <p:embed/>
            </p:oleObj>
          </a:graphicData>
        </a:graphic>
      </p:graphicFrame>
      <p:sp>
        <p:nvSpPr>
          <p:cNvPr id="10" name="Rectangle 9"/>
          <p:cNvSpPr/>
          <p:nvPr/>
        </p:nvSpPr>
        <p:spPr>
          <a:xfrm>
            <a:off x="3369305" y="735314"/>
            <a:ext cx="2301733" cy="1009265"/>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5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11" name="Picture 10" descr="GRS.jpg"/>
          <p:cNvPicPr>
            <a:picLocks noChangeAspect="1"/>
          </p:cNvPicPr>
          <p:nvPr/>
        </p:nvPicPr>
        <p:blipFill>
          <a:blip r:embed="rId5" cstate="print"/>
          <a:stretch>
            <a:fillRect/>
          </a:stretch>
        </p:blipFill>
        <p:spPr>
          <a:xfrm>
            <a:off x="4752471" y="1917959"/>
            <a:ext cx="4126833" cy="4940041"/>
          </a:xfrm>
          <a:prstGeom prst="rect">
            <a:avLst/>
          </a:prstGeom>
        </p:spPr>
      </p:pic>
      <p:sp>
        <p:nvSpPr>
          <p:cNvPr id="12" name="TextBox 11"/>
          <p:cNvSpPr txBox="1"/>
          <p:nvPr/>
        </p:nvSpPr>
        <p:spPr>
          <a:xfrm>
            <a:off x="0" y="4636321"/>
            <a:ext cx="4226786" cy="369332"/>
          </a:xfrm>
          <a:prstGeom prst="rect">
            <a:avLst/>
          </a:prstGeom>
          <a:noFill/>
        </p:spPr>
        <p:txBody>
          <a:bodyPr wrap="square" rtlCol="0">
            <a:spAutoFit/>
          </a:bodyPr>
          <a:lstStyle/>
          <a:p>
            <a:r>
              <a:rPr lang="en-US" dirty="0" smtClean="0"/>
              <a:t>Green </a:t>
            </a:r>
            <a:r>
              <a:rPr lang="en-US" dirty="0" smtClean="0"/>
              <a:t>River </a:t>
            </a:r>
            <a:r>
              <a:rPr lang="en-US" dirty="0" err="1" smtClean="0"/>
              <a:t>Formation,Western</a:t>
            </a:r>
            <a:r>
              <a:rPr lang="en-US" dirty="0" smtClean="0"/>
              <a:t> Colorado</a:t>
            </a:r>
            <a:endParaRPr lang="en-US" dirty="0"/>
          </a:p>
        </p:txBody>
      </p:sp>
      <p:sp>
        <p:nvSpPr>
          <p:cNvPr id="13" name="Left Arrow 12"/>
          <p:cNvSpPr/>
          <p:nvPr/>
        </p:nvSpPr>
        <p:spPr>
          <a:xfrm>
            <a:off x="4186989" y="4668252"/>
            <a:ext cx="565484" cy="3007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0" y="108438"/>
            <a:ext cx="6705600" cy="707886"/>
          </a:xfrm>
          <a:prstGeom prst="rect">
            <a:avLst/>
          </a:prstGeom>
          <a:noFill/>
        </p:spPr>
        <p:txBody>
          <a:bodyPr wrap="square" rtlCol="0">
            <a:spAutoFit/>
          </a:bodyPr>
          <a:lstStyle/>
          <a:p>
            <a:r>
              <a:rPr lang="en-US" sz="4000" dirty="0" smtClean="0">
                <a:latin typeface="Tw Cen MT Condensed Extra Bold" pitchFamily="34" charset="0"/>
              </a:rPr>
              <a:t>APPROACH</a:t>
            </a:r>
            <a:endParaRPr lang="en-US" sz="4000" dirty="0" smtClean="0">
              <a:latin typeface="Tw Cen MT Condensed Extra Bold" pitchFamily="34" charset="0"/>
            </a:endParaRPr>
          </a:p>
        </p:txBody>
      </p:sp>
      <p:sp>
        <p:nvSpPr>
          <p:cNvPr id="36" name="TextBox 35"/>
          <p:cNvSpPr txBox="1"/>
          <p:nvPr/>
        </p:nvSpPr>
        <p:spPr>
          <a:xfrm>
            <a:off x="8763000" y="6380946"/>
            <a:ext cx="381000" cy="477054"/>
          </a:xfrm>
          <a:prstGeom prst="rect">
            <a:avLst/>
          </a:prstGeom>
          <a:noFill/>
        </p:spPr>
        <p:txBody>
          <a:bodyPr wrap="square" rtlCol="0">
            <a:spAutoFit/>
          </a:bodyPr>
          <a:lstStyle/>
          <a:p>
            <a:r>
              <a:rPr lang="en-US" sz="2500" dirty="0" smtClean="0">
                <a:solidFill>
                  <a:schemeClr val="tx2">
                    <a:lumMod val="60000"/>
                    <a:lumOff val="40000"/>
                  </a:schemeClr>
                </a:solidFill>
                <a:latin typeface="Tw Cen MT Condensed Extra Bold" pitchFamily="34" charset="0"/>
              </a:rPr>
              <a:t>2</a:t>
            </a:r>
            <a:endParaRPr lang="en-US" sz="2500" dirty="0" smtClean="0">
              <a:solidFill>
                <a:schemeClr val="tx2">
                  <a:lumMod val="60000"/>
                  <a:lumOff val="40000"/>
                </a:schemeClr>
              </a:solidFill>
              <a:latin typeface="Tw Cen MT Condensed Extra Bold" pitchFamily="34" charset="0"/>
            </a:endParaRPr>
          </a:p>
        </p:txBody>
      </p:sp>
      <p:sp>
        <p:nvSpPr>
          <p:cNvPr id="8" name="TextBox 7"/>
          <p:cNvSpPr txBox="1"/>
          <p:nvPr/>
        </p:nvSpPr>
        <p:spPr>
          <a:xfrm>
            <a:off x="0" y="798402"/>
            <a:ext cx="8678009" cy="5570756"/>
          </a:xfrm>
          <a:prstGeom prst="rect">
            <a:avLst/>
          </a:prstGeom>
          <a:noFill/>
        </p:spPr>
        <p:txBody>
          <a:bodyPr wrap="square" rtlCol="0">
            <a:spAutoFit/>
          </a:bodyPr>
          <a:lstStyle/>
          <a:p>
            <a:pPr>
              <a:buFont typeface="Wingdings" pitchFamily="2" charset="2"/>
              <a:buChar char="Ø"/>
            </a:pPr>
            <a:r>
              <a:rPr lang="en-US" dirty="0" smtClean="0"/>
              <a:t> </a:t>
            </a:r>
            <a:r>
              <a:rPr lang="en-US" sz="2000" b="1" dirty="0" smtClean="0"/>
              <a:t>Standard isotope notation</a:t>
            </a:r>
            <a:r>
              <a:rPr lang="en-US" sz="2000" dirty="0" smtClean="0"/>
              <a:t>: </a:t>
            </a:r>
          </a:p>
          <a:p>
            <a:pPr>
              <a:buFont typeface="Wingdings" pitchFamily="2" charset="2"/>
              <a:buChar char="Ø"/>
            </a:pPr>
            <a:endParaRPr lang="en-US" sz="2000" dirty="0" smtClean="0"/>
          </a:p>
          <a:p>
            <a:pPr>
              <a:buFont typeface="Wingdings" pitchFamily="2" charset="2"/>
              <a:buChar char="Ø"/>
            </a:pPr>
            <a:endParaRPr lang="en-US" sz="2000" dirty="0" smtClean="0"/>
          </a:p>
          <a:p>
            <a:pPr>
              <a:buFont typeface="Wingdings" pitchFamily="2" charset="2"/>
              <a:buChar char="Ø"/>
            </a:pPr>
            <a:endParaRPr lang="en-US" sz="2000" dirty="0" smtClean="0"/>
          </a:p>
          <a:p>
            <a:pPr>
              <a:buFont typeface="Wingdings" pitchFamily="2" charset="2"/>
              <a:buChar char="Ø"/>
            </a:pPr>
            <a:r>
              <a:rPr lang="en-US" sz="2000" b="1" dirty="0" smtClean="0"/>
              <a:t>Reference material</a:t>
            </a:r>
            <a:r>
              <a:rPr lang="en-US" sz="2000" dirty="0" smtClean="0"/>
              <a:t>: USGS, SGR-1</a:t>
            </a:r>
          </a:p>
          <a:p>
            <a:pPr>
              <a:buFont typeface="Wingdings" pitchFamily="2" charset="2"/>
              <a:buChar char="Ø"/>
            </a:pPr>
            <a:endParaRPr lang="en-US" sz="2000" dirty="0" smtClean="0"/>
          </a:p>
          <a:p>
            <a:pPr>
              <a:buFont typeface="Wingdings" pitchFamily="2" charset="2"/>
              <a:buChar char="Ø"/>
            </a:pPr>
            <a:r>
              <a:rPr lang="en-US" sz="2000" dirty="0" smtClean="0"/>
              <a:t> </a:t>
            </a:r>
            <a:r>
              <a:rPr lang="en-US" sz="2000" b="1" dirty="0" smtClean="0"/>
              <a:t>Data sets</a:t>
            </a:r>
            <a:r>
              <a:rPr lang="en-US" sz="2000" dirty="0" smtClean="0"/>
              <a:t>: 3 different labs (</a:t>
            </a:r>
            <a:r>
              <a:rPr lang="en-US" sz="2000" i="1" dirty="0" err="1" smtClean="0">
                <a:solidFill>
                  <a:srgbClr val="00B050"/>
                </a:solidFill>
              </a:rPr>
              <a:t>data_GT</a:t>
            </a:r>
            <a:r>
              <a:rPr lang="en-US" sz="2000" i="1" dirty="0" smtClean="0">
                <a:solidFill>
                  <a:srgbClr val="00B050"/>
                </a:solidFill>
              </a:rPr>
              <a:t>, </a:t>
            </a:r>
            <a:r>
              <a:rPr lang="en-US" sz="2000" i="1" dirty="0" err="1" smtClean="0">
                <a:solidFill>
                  <a:srgbClr val="00B050"/>
                </a:solidFill>
              </a:rPr>
              <a:t>data_ILL</a:t>
            </a:r>
            <a:r>
              <a:rPr lang="en-US" sz="2000" i="1" dirty="0" smtClean="0">
                <a:solidFill>
                  <a:srgbClr val="00B050"/>
                </a:solidFill>
              </a:rPr>
              <a:t>, </a:t>
            </a:r>
            <a:r>
              <a:rPr lang="en-US" sz="2000" i="1" dirty="0" err="1" smtClean="0">
                <a:solidFill>
                  <a:srgbClr val="00B050"/>
                </a:solidFill>
              </a:rPr>
              <a:t>data_BR</a:t>
            </a:r>
            <a:r>
              <a:rPr lang="en-US" sz="2000" dirty="0" smtClean="0"/>
              <a:t>) for                 + published data </a:t>
            </a:r>
            <a:r>
              <a:rPr lang="en-US" sz="2000" dirty="0" smtClean="0"/>
              <a:t>(</a:t>
            </a:r>
            <a:r>
              <a:rPr lang="en-US" sz="2000" i="1" dirty="0" err="1" smtClean="0">
                <a:solidFill>
                  <a:srgbClr val="00B050"/>
                </a:solidFill>
              </a:rPr>
              <a:t>data_PUB</a:t>
            </a:r>
            <a:r>
              <a:rPr lang="en-US" sz="2000" dirty="0" smtClean="0"/>
              <a:t>)</a:t>
            </a:r>
          </a:p>
          <a:p>
            <a:endParaRPr lang="en-US" sz="2000" dirty="0" smtClean="0"/>
          </a:p>
          <a:p>
            <a:pPr>
              <a:buFont typeface="Wingdings" pitchFamily="2" charset="2"/>
              <a:buChar char="Ø"/>
            </a:pPr>
            <a:r>
              <a:rPr lang="en-US" sz="2000" b="1" dirty="0" err="1" smtClean="0"/>
              <a:t>Univariate</a:t>
            </a:r>
            <a:r>
              <a:rPr lang="en-US" sz="2000" b="1" dirty="0" smtClean="0"/>
              <a:t> statistics</a:t>
            </a:r>
            <a:r>
              <a:rPr lang="en-US" sz="2000" dirty="0" smtClean="0"/>
              <a:t>:  </a:t>
            </a:r>
          </a:p>
          <a:p>
            <a:pPr lvl="1">
              <a:buFont typeface="Arial" pitchFamily="34" charset="0"/>
              <a:buChar char="•"/>
            </a:pPr>
            <a:r>
              <a:rPr lang="en-US" sz="2000" dirty="0" smtClean="0"/>
              <a:t> Empirical distribution</a:t>
            </a:r>
          </a:p>
          <a:p>
            <a:pPr lvl="1">
              <a:buFont typeface="Arial" pitchFamily="34" charset="0"/>
              <a:buChar char="•"/>
            </a:pPr>
            <a:r>
              <a:rPr lang="en-US" sz="2000" dirty="0" smtClean="0"/>
              <a:t> </a:t>
            </a:r>
            <a:r>
              <a:rPr lang="en-US" sz="2000" dirty="0" smtClean="0"/>
              <a:t>Pearson’s Chi-squared test</a:t>
            </a:r>
          </a:p>
          <a:p>
            <a:pPr lvl="1">
              <a:buFont typeface="Arial" pitchFamily="34" charset="0"/>
              <a:buChar char="•"/>
            </a:pPr>
            <a:r>
              <a:rPr lang="en-US" sz="2000" dirty="0" smtClean="0"/>
              <a:t> </a:t>
            </a:r>
            <a:r>
              <a:rPr lang="en-US" sz="2000" dirty="0" smtClean="0"/>
              <a:t>F-test</a:t>
            </a:r>
          </a:p>
          <a:p>
            <a:pPr lvl="1">
              <a:buFont typeface="Arial" pitchFamily="34" charset="0"/>
              <a:buChar char="•"/>
            </a:pPr>
            <a:r>
              <a:rPr lang="en-US" sz="2000" dirty="0" smtClean="0"/>
              <a:t> </a:t>
            </a:r>
            <a:r>
              <a:rPr lang="en-US" sz="2000" dirty="0" smtClean="0"/>
              <a:t>T-test</a:t>
            </a:r>
          </a:p>
          <a:p>
            <a:pPr lvl="1"/>
            <a:endParaRPr lang="en-US" sz="2000" dirty="0" smtClean="0"/>
          </a:p>
          <a:p>
            <a:pPr>
              <a:buFont typeface="Wingdings" pitchFamily="2" charset="2"/>
              <a:buChar char="Ø"/>
            </a:pPr>
            <a:r>
              <a:rPr lang="en-US" sz="2000" b="1" dirty="0" err="1" smtClean="0"/>
              <a:t>Bivariate</a:t>
            </a:r>
            <a:r>
              <a:rPr lang="en-US" sz="2000" b="1" dirty="0" smtClean="0"/>
              <a:t> </a:t>
            </a:r>
            <a:r>
              <a:rPr lang="en-US" sz="2000" b="1" dirty="0" smtClean="0"/>
              <a:t>statistics</a:t>
            </a:r>
            <a:r>
              <a:rPr lang="en-US" sz="2000" dirty="0" smtClean="0"/>
              <a:t>:  </a:t>
            </a:r>
          </a:p>
          <a:p>
            <a:pPr lvl="1">
              <a:buFont typeface="Arial" pitchFamily="34" charset="0"/>
              <a:buChar char="•"/>
            </a:pPr>
            <a:r>
              <a:rPr lang="en-US" sz="2000" dirty="0" smtClean="0"/>
              <a:t> </a:t>
            </a:r>
            <a:r>
              <a:rPr lang="en-US" sz="2000" dirty="0" smtClean="0"/>
              <a:t>Least square regression</a:t>
            </a:r>
            <a:endParaRPr lang="en-US" sz="2000" dirty="0" smtClean="0"/>
          </a:p>
          <a:p>
            <a:pPr lvl="1"/>
            <a:endParaRPr lang="en-US" sz="1600" dirty="0" smtClean="0"/>
          </a:p>
        </p:txBody>
      </p:sp>
      <p:graphicFrame>
        <p:nvGraphicFramePr>
          <p:cNvPr id="107521" name="Object 1"/>
          <p:cNvGraphicFramePr>
            <a:graphicFrameLocks noChangeAspect="1"/>
          </p:cNvGraphicFramePr>
          <p:nvPr/>
        </p:nvGraphicFramePr>
        <p:xfrm>
          <a:off x="3564355" y="732507"/>
          <a:ext cx="2087563" cy="1235075"/>
        </p:xfrm>
        <a:graphic>
          <a:graphicData uri="http://schemas.openxmlformats.org/presentationml/2006/ole">
            <p:oleObj spid="_x0000_s183298" name="Equation" r:id="rId4" imgW="2019240" imgH="1193760" progId="Equation.3">
              <p:embed/>
            </p:oleObj>
          </a:graphicData>
        </a:graphic>
      </p:graphicFrame>
      <p:sp>
        <p:nvSpPr>
          <p:cNvPr id="10" name="Rectangle 9"/>
          <p:cNvSpPr/>
          <p:nvPr/>
        </p:nvSpPr>
        <p:spPr>
          <a:xfrm>
            <a:off x="3369305" y="735314"/>
            <a:ext cx="2319318" cy="1009265"/>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07522" name="Object 2"/>
          <p:cNvGraphicFramePr>
            <a:graphicFrameLocks noChangeAspect="1"/>
          </p:cNvGraphicFramePr>
          <p:nvPr/>
        </p:nvGraphicFramePr>
        <p:xfrm>
          <a:off x="6556467" y="2679083"/>
          <a:ext cx="612042" cy="238846"/>
        </p:xfrm>
        <a:graphic>
          <a:graphicData uri="http://schemas.openxmlformats.org/presentationml/2006/ole">
            <p:oleObj spid="_x0000_s183299" name="Equation" r:id="rId5" imgW="520560" imgH="203040" progId="Equation.3">
              <p:embed/>
            </p:oleObj>
          </a:graphicData>
        </a:graphic>
      </p:graphicFrame>
      <p:sp>
        <p:nvSpPr>
          <p:cNvPr id="1075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0" y="0"/>
            <a:ext cx="8525814" cy="707886"/>
          </a:xfrm>
          <a:prstGeom prst="rect">
            <a:avLst/>
          </a:prstGeom>
          <a:noFill/>
        </p:spPr>
        <p:txBody>
          <a:bodyPr wrap="square" rtlCol="0">
            <a:spAutoFit/>
          </a:bodyPr>
          <a:lstStyle/>
          <a:p>
            <a:r>
              <a:rPr lang="en-US" sz="4000" dirty="0" smtClean="0">
                <a:latin typeface="Tw Cen MT Condensed Extra Bold" pitchFamily="34" charset="0"/>
              </a:rPr>
              <a:t>RESULTS:EMPIRICAL DISTRIBUTION</a:t>
            </a:r>
            <a:endParaRPr lang="en-US" sz="4000" dirty="0" smtClean="0">
              <a:latin typeface="Tw Cen MT Condensed Extra Bold" pitchFamily="34" charset="0"/>
            </a:endParaRPr>
          </a:p>
        </p:txBody>
      </p:sp>
      <p:sp>
        <p:nvSpPr>
          <p:cNvPr id="36" name="TextBox 35"/>
          <p:cNvSpPr txBox="1"/>
          <p:nvPr/>
        </p:nvSpPr>
        <p:spPr>
          <a:xfrm>
            <a:off x="8763000" y="6380946"/>
            <a:ext cx="381000" cy="477054"/>
          </a:xfrm>
          <a:prstGeom prst="rect">
            <a:avLst/>
          </a:prstGeom>
          <a:noFill/>
        </p:spPr>
        <p:txBody>
          <a:bodyPr wrap="square" rtlCol="0">
            <a:spAutoFit/>
          </a:bodyPr>
          <a:lstStyle/>
          <a:p>
            <a:r>
              <a:rPr lang="en-US" sz="2500" dirty="0" smtClean="0">
                <a:solidFill>
                  <a:schemeClr val="tx2">
                    <a:lumMod val="60000"/>
                    <a:lumOff val="40000"/>
                  </a:schemeClr>
                </a:solidFill>
                <a:latin typeface="Tw Cen MT Condensed Extra Bold" pitchFamily="34" charset="0"/>
              </a:rPr>
              <a:t>3</a:t>
            </a:r>
            <a:endParaRPr lang="en-US" sz="2500" dirty="0" smtClean="0">
              <a:solidFill>
                <a:schemeClr val="tx2">
                  <a:lumMod val="60000"/>
                  <a:lumOff val="40000"/>
                </a:schemeClr>
              </a:solidFill>
              <a:latin typeface="Tw Cen MT Condensed Extra Bold" pitchFamily="34" charset="0"/>
            </a:endParaRPr>
          </a:p>
        </p:txBody>
      </p:sp>
      <p:graphicFrame>
        <p:nvGraphicFramePr>
          <p:cNvPr id="13" name="Table 12"/>
          <p:cNvGraphicFramePr>
            <a:graphicFrameLocks noGrp="1"/>
          </p:cNvGraphicFramePr>
          <p:nvPr/>
        </p:nvGraphicFramePr>
        <p:xfrm>
          <a:off x="0" y="4557063"/>
          <a:ext cx="9038493" cy="1843737"/>
        </p:xfrm>
        <a:graphic>
          <a:graphicData uri="http://schemas.openxmlformats.org/drawingml/2006/table">
            <a:tbl>
              <a:tblPr firstRow="1" bandRow="1">
                <a:tableStyleId>{EB344D84-9AFB-497E-A393-DC336BA19D2E}</a:tableStyleId>
              </a:tblPr>
              <a:tblGrid>
                <a:gridCol w="1055075"/>
                <a:gridCol w="953479"/>
                <a:gridCol w="1004277"/>
                <a:gridCol w="1004277"/>
                <a:gridCol w="1004277"/>
                <a:gridCol w="1004277"/>
                <a:gridCol w="1004277"/>
                <a:gridCol w="1004277"/>
                <a:gridCol w="1004277"/>
              </a:tblGrid>
              <a:tr h="365760">
                <a:tc>
                  <a:txBody>
                    <a:bodyPr/>
                    <a:lstStyle/>
                    <a:p>
                      <a:pPr algn="ctr"/>
                      <a:endParaRPr lang="en-US" dirty="0"/>
                    </a:p>
                  </a:txBody>
                  <a:tcPr/>
                </a:tc>
                <a:tc>
                  <a:txBody>
                    <a:bodyPr/>
                    <a:lstStyle/>
                    <a:p>
                      <a:pPr algn="ctr"/>
                      <a:r>
                        <a:rPr lang="en-US" sz="1400" dirty="0" smtClean="0"/>
                        <a:t>MEAN</a:t>
                      </a:r>
                      <a:endParaRPr lang="en-US" sz="1400" dirty="0"/>
                    </a:p>
                  </a:txBody>
                  <a:tcPr/>
                </a:tc>
                <a:tc>
                  <a:txBody>
                    <a:bodyPr/>
                    <a:lstStyle/>
                    <a:p>
                      <a:pPr algn="ctr"/>
                      <a:r>
                        <a:rPr lang="en-US" sz="1400" dirty="0" smtClean="0"/>
                        <a:t>MIN</a:t>
                      </a:r>
                      <a:endParaRPr lang="en-US" sz="1400" dirty="0"/>
                    </a:p>
                  </a:txBody>
                  <a:tcPr/>
                </a:tc>
                <a:tc>
                  <a:txBody>
                    <a:bodyPr/>
                    <a:lstStyle/>
                    <a:p>
                      <a:pPr algn="ctr"/>
                      <a:r>
                        <a:rPr lang="en-US" sz="1400" dirty="0" smtClean="0"/>
                        <a:t>MAX</a:t>
                      </a:r>
                      <a:endParaRPr lang="en-US" sz="1400" dirty="0"/>
                    </a:p>
                  </a:txBody>
                  <a:tcPr/>
                </a:tc>
                <a:tc>
                  <a:txBody>
                    <a:bodyPr/>
                    <a:lstStyle/>
                    <a:p>
                      <a:pPr algn="ctr"/>
                      <a:r>
                        <a:rPr lang="en-US" sz="1400" dirty="0" smtClean="0"/>
                        <a:t>MEDIAN</a:t>
                      </a:r>
                      <a:endParaRPr lang="en-US" sz="1400" dirty="0"/>
                    </a:p>
                  </a:txBody>
                  <a:tcPr/>
                </a:tc>
                <a:tc>
                  <a:txBody>
                    <a:bodyPr/>
                    <a:lstStyle/>
                    <a:p>
                      <a:pPr algn="ctr"/>
                      <a:r>
                        <a:rPr lang="en-US" sz="1400" dirty="0" smtClean="0"/>
                        <a:t>VAR</a:t>
                      </a:r>
                      <a:endParaRPr lang="en-US" sz="1400" dirty="0"/>
                    </a:p>
                  </a:txBody>
                  <a:tcPr/>
                </a:tc>
                <a:tc>
                  <a:txBody>
                    <a:bodyPr/>
                    <a:lstStyle/>
                    <a:p>
                      <a:pPr algn="ctr"/>
                      <a:r>
                        <a:rPr lang="en-US" sz="1400" dirty="0" smtClean="0"/>
                        <a:t>STD</a:t>
                      </a:r>
                      <a:endParaRPr lang="en-US" sz="1400" dirty="0"/>
                    </a:p>
                  </a:txBody>
                  <a:tcPr/>
                </a:tc>
                <a:tc>
                  <a:txBody>
                    <a:bodyPr/>
                    <a:lstStyle/>
                    <a:p>
                      <a:pPr algn="ctr"/>
                      <a:r>
                        <a:rPr lang="en-US" sz="1400" dirty="0" smtClean="0"/>
                        <a:t>KURTOSIS</a:t>
                      </a:r>
                      <a:endParaRPr lang="en-US" sz="1400" dirty="0"/>
                    </a:p>
                  </a:txBody>
                  <a:tcPr/>
                </a:tc>
                <a:tc>
                  <a:txBody>
                    <a:bodyPr/>
                    <a:lstStyle/>
                    <a:p>
                      <a:pPr algn="ctr"/>
                      <a:r>
                        <a:rPr lang="en-US" sz="1400" dirty="0" smtClean="0"/>
                        <a:t>SKEWNESS</a:t>
                      </a:r>
                      <a:endParaRPr lang="en-US" sz="1400" dirty="0"/>
                    </a:p>
                  </a:txBody>
                  <a:tcPr/>
                </a:tc>
              </a:tr>
              <a:tr h="365760">
                <a:tc>
                  <a:txBody>
                    <a:bodyPr/>
                    <a:lstStyle/>
                    <a:p>
                      <a:pPr algn="ctr"/>
                      <a:r>
                        <a:rPr lang="en-US" sz="1600" i="1" dirty="0" err="1" smtClean="0"/>
                        <a:t>data_GT</a:t>
                      </a:r>
                      <a:endParaRPr lang="en-US" sz="1600" i="1" dirty="0"/>
                    </a:p>
                  </a:txBody>
                  <a:tcPr/>
                </a:tc>
                <a:tc>
                  <a:txBody>
                    <a:bodyPr/>
                    <a:lstStyle/>
                    <a:p>
                      <a:pPr algn="ctr"/>
                      <a:r>
                        <a:rPr lang="en-US" dirty="0" smtClean="0"/>
                        <a:t>-0.0550</a:t>
                      </a:r>
                      <a:endParaRPr lang="en-US" dirty="0"/>
                    </a:p>
                  </a:txBody>
                  <a:tcPr/>
                </a:tc>
                <a:tc>
                  <a:txBody>
                    <a:bodyPr/>
                    <a:lstStyle/>
                    <a:p>
                      <a:pPr algn="ctr"/>
                      <a:r>
                        <a:rPr lang="en-US" dirty="0" smtClean="0"/>
                        <a:t>-.1500</a:t>
                      </a:r>
                      <a:endParaRPr lang="en-US" dirty="0"/>
                    </a:p>
                  </a:txBody>
                  <a:tcPr/>
                </a:tc>
                <a:tc>
                  <a:txBody>
                    <a:bodyPr/>
                    <a:lstStyle/>
                    <a:p>
                      <a:pPr algn="ctr"/>
                      <a:r>
                        <a:rPr lang="en-US" dirty="0" smtClean="0"/>
                        <a:t>0.0600</a:t>
                      </a:r>
                      <a:endParaRPr lang="en-US" dirty="0"/>
                    </a:p>
                  </a:txBody>
                  <a:tcPr/>
                </a:tc>
                <a:tc>
                  <a:txBody>
                    <a:bodyPr/>
                    <a:lstStyle/>
                    <a:p>
                      <a:pPr algn="ctr"/>
                      <a:r>
                        <a:rPr lang="en-US" dirty="0" smtClean="0"/>
                        <a:t>-0.0600</a:t>
                      </a:r>
                      <a:endParaRPr lang="en-US" dirty="0"/>
                    </a:p>
                  </a:txBody>
                  <a:tcPr/>
                </a:tc>
                <a:tc>
                  <a:txBody>
                    <a:bodyPr/>
                    <a:lstStyle/>
                    <a:p>
                      <a:pPr algn="ctr"/>
                      <a:r>
                        <a:rPr lang="en-US" dirty="0" smtClean="0"/>
                        <a:t>.0059</a:t>
                      </a:r>
                      <a:endParaRPr lang="en-US" dirty="0"/>
                    </a:p>
                  </a:txBody>
                  <a:tcPr/>
                </a:tc>
                <a:tc>
                  <a:txBody>
                    <a:bodyPr/>
                    <a:lstStyle/>
                    <a:p>
                      <a:pPr algn="ctr"/>
                      <a:r>
                        <a:rPr lang="en-US" dirty="0" smtClean="0"/>
                        <a:t>0.0767</a:t>
                      </a:r>
                      <a:endParaRPr lang="en-US" dirty="0"/>
                    </a:p>
                  </a:txBody>
                  <a:tcPr/>
                </a:tc>
                <a:tc>
                  <a:txBody>
                    <a:bodyPr/>
                    <a:lstStyle/>
                    <a:p>
                      <a:pPr algn="ctr"/>
                      <a:r>
                        <a:rPr lang="en-US" dirty="0" smtClean="0"/>
                        <a:t>1.7187</a:t>
                      </a:r>
                      <a:endParaRPr lang="en-US" dirty="0"/>
                    </a:p>
                  </a:txBody>
                  <a:tcPr/>
                </a:tc>
                <a:tc>
                  <a:txBody>
                    <a:bodyPr/>
                    <a:lstStyle/>
                    <a:p>
                      <a:pPr algn="ctr"/>
                      <a:r>
                        <a:rPr lang="en-US" dirty="0" smtClean="0"/>
                        <a:t>0.1326</a:t>
                      </a:r>
                      <a:endParaRPr lang="en-US" dirty="0"/>
                    </a:p>
                  </a:txBody>
                  <a:tcPr/>
                </a:tc>
              </a:tr>
              <a:tr h="365760">
                <a:tc>
                  <a:txBody>
                    <a:bodyPr/>
                    <a:lstStyle/>
                    <a:p>
                      <a:pPr algn="ctr"/>
                      <a:r>
                        <a:rPr lang="en-US" sz="1600" i="1" dirty="0" err="1" smtClean="0"/>
                        <a:t>data_ILL</a:t>
                      </a:r>
                      <a:endParaRPr lang="en-US" sz="1600" i="1" dirty="0"/>
                    </a:p>
                  </a:txBody>
                  <a:tcPr/>
                </a:tc>
                <a:tc>
                  <a:txBody>
                    <a:bodyPr/>
                    <a:lstStyle/>
                    <a:p>
                      <a:pPr algn="ctr"/>
                      <a:r>
                        <a:rPr lang="en-US" dirty="0" smtClean="0"/>
                        <a:t>-0.0857</a:t>
                      </a:r>
                      <a:endParaRPr lang="en-US" dirty="0"/>
                    </a:p>
                  </a:txBody>
                  <a:tcPr/>
                </a:tc>
                <a:tc>
                  <a:txBody>
                    <a:bodyPr/>
                    <a:lstStyle/>
                    <a:p>
                      <a:pPr algn="ctr"/>
                      <a:r>
                        <a:rPr lang="en-US" dirty="0" smtClean="0"/>
                        <a:t>-0.2600</a:t>
                      </a:r>
                      <a:endParaRPr lang="en-US" dirty="0"/>
                    </a:p>
                  </a:txBody>
                  <a:tcPr/>
                </a:tc>
                <a:tc>
                  <a:txBody>
                    <a:bodyPr/>
                    <a:lstStyle/>
                    <a:p>
                      <a:pPr algn="ctr"/>
                      <a:r>
                        <a:rPr lang="en-US" dirty="0" smtClean="0"/>
                        <a:t>0.0300</a:t>
                      </a:r>
                      <a:endParaRPr lang="en-US" dirty="0"/>
                    </a:p>
                  </a:txBody>
                  <a:tcPr/>
                </a:tc>
                <a:tc>
                  <a:txBody>
                    <a:bodyPr/>
                    <a:lstStyle/>
                    <a:p>
                      <a:pPr algn="ctr"/>
                      <a:r>
                        <a:rPr lang="en-US" dirty="0" smtClean="0"/>
                        <a:t>-0.0700</a:t>
                      </a:r>
                      <a:endParaRPr lang="en-US" dirty="0"/>
                    </a:p>
                  </a:txBody>
                  <a:tcPr/>
                </a:tc>
                <a:tc>
                  <a:txBody>
                    <a:bodyPr/>
                    <a:lstStyle/>
                    <a:p>
                      <a:pPr algn="ctr"/>
                      <a:r>
                        <a:rPr lang="en-US" dirty="0" smtClean="0"/>
                        <a:t>.0071</a:t>
                      </a:r>
                      <a:endParaRPr lang="en-US" dirty="0"/>
                    </a:p>
                  </a:txBody>
                  <a:tcPr/>
                </a:tc>
                <a:tc>
                  <a:txBody>
                    <a:bodyPr/>
                    <a:lstStyle/>
                    <a:p>
                      <a:pPr algn="ctr"/>
                      <a:r>
                        <a:rPr lang="en-US" dirty="0" smtClean="0"/>
                        <a:t>0.0840</a:t>
                      </a:r>
                      <a:endParaRPr lang="en-US" dirty="0"/>
                    </a:p>
                  </a:txBody>
                  <a:tcPr/>
                </a:tc>
                <a:tc>
                  <a:txBody>
                    <a:bodyPr/>
                    <a:lstStyle/>
                    <a:p>
                      <a:pPr algn="ctr"/>
                      <a:r>
                        <a:rPr lang="en-US" dirty="0" smtClean="0"/>
                        <a:t>2.5750</a:t>
                      </a:r>
                      <a:endParaRPr lang="en-US" dirty="0"/>
                    </a:p>
                  </a:txBody>
                  <a:tcPr/>
                </a:tc>
                <a:tc>
                  <a:txBody>
                    <a:bodyPr/>
                    <a:lstStyle/>
                    <a:p>
                      <a:pPr algn="ctr"/>
                      <a:r>
                        <a:rPr lang="en-US" dirty="0" smtClean="0"/>
                        <a:t>-0.6978</a:t>
                      </a:r>
                      <a:endParaRPr lang="en-US" dirty="0"/>
                    </a:p>
                  </a:txBody>
                  <a:tcPr/>
                </a:tc>
              </a:tr>
              <a:tr h="380697">
                <a:tc>
                  <a:txBody>
                    <a:bodyPr/>
                    <a:lstStyle/>
                    <a:p>
                      <a:pPr algn="ctr"/>
                      <a:r>
                        <a:rPr lang="en-US" sz="1600" i="1" dirty="0" err="1" smtClean="0"/>
                        <a:t>data_BR</a:t>
                      </a:r>
                      <a:endParaRPr lang="en-US" sz="1600" i="1" dirty="0"/>
                    </a:p>
                  </a:txBody>
                  <a:tcPr/>
                </a:tc>
                <a:tc>
                  <a:txBody>
                    <a:bodyPr/>
                    <a:lstStyle/>
                    <a:p>
                      <a:pPr algn="ctr"/>
                      <a:r>
                        <a:rPr lang="en-US" dirty="0" smtClean="0"/>
                        <a:t>0.1838</a:t>
                      </a:r>
                      <a:endParaRPr lang="en-US" dirty="0"/>
                    </a:p>
                  </a:txBody>
                  <a:tcPr/>
                </a:tc>
                <a:tc>
                  <a:txBody>
                    <a:bodyPr/>
                    <a:lstStyle/>
                    <a:p>
                      <a:pPr algn="ctr"/>
                      <a:r>
                        <a:rPr lang="en-US" dirty="0" smtClean="0"/>
                        <a:t>0.0800</a:t>
                      </a:r>
                      <a:endParaRPr lang="en-US" dirty="0"/>
                    </a:p>
                  </a:txBody>
                  <a:tcPr/>
                </a:tc>
                <a:tc>
                  <a:txBody>
                    <a:bodyPr/>
                    <a:lstStyle/>
                    <a:p>
                      <a:pPr algn="ctr"/>
                      <a:r>
                        <a:rPr lang="en-US" dirty="0" smtClean="0"/>
                        <a:t>0.3200</a:t>
                      </a:r>
                      <a:endParaRPr lang="en-US" dirty="0"/>
                    </a:p>
                  </a:txBody>
                  <a:tcPr/>
                </a:tc>
                <a:tc>
                  <a:txBody>
                    <a:bodyPr/>
                    <a:lstStyle/>
                    <a:p>
                      <a:pPr algn="ctr"/>
                      <a:r>
                        <a:rPr lang="en-US" dirty="0" smtClean="0"/>
                        <a:t>0.1700</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0.0080</a:t>
                      </a:r>
                      <a:endParaRPr lang="en-US" dirty="0" smtClean="0"/>
                    </a:p>
                  </a:txBody>
                  <a:tcPr/>
                </a:tc>
                <a:tc>
                  <a:txBody>
                    <a:bodyPr/>
                    <a:lstStyle/>
                    <a:p>
                      <a:pPr algn="ctr"/>
                      <a:r>
                        <a:rPr lang="en-US" dirty="0" smtClean="0"/>
                        <a:t>0.0896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1.6030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0.2511</a:t>
                      </a:r>
                      <a:endParaRPr lang="en-US" dirty="0" smtClean="0"/>
                    </a:p>
                  </a:txBody>
                  <a:tcPr/>
                </a:tc>
              </a:tr>
              <a:tr h="365760">
                <a:tc>
                  <a:txBody>
                    <a:bodyPr/>
                    <a:lstStyle/>
                    <a:p>
                      <a:pPr algn="ctr"/>
                      <a:r>
                        <a:rPr lang="en-US" sz="1600" i="1" dirty="0" err="1" smtClean="0"/>
                        <a:t>data_PUB</a:t>
                      </a:r>
                      <a:endParaRPr lang="en-US" sz="1600" i="1" dirty="0"/>
                    </a:p>
                  </a:txBody>
                  <a:tcPr/>
                </a:tc>
                <a:tc>
                  <a:txBody>
                    <a:bodyPr/>
                    <a:lstStyle/>
                    <a:p>
                      <a:pPr algn="ctr"/>
                      <a:r>
                        <a:rPr lang="en-US" dirty="0" smtClean="0"/>
                        <a:t>0.35*</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r>
            </a:tbl>
          </a:graphicData>
        </a:graphic>
      </p:graphicFrame>
      <p:pic>
        <p:nvPicPr>
          <p:cNvPr id="7" name="Picture 6" descr="boxplot.jpg"/>
          <p:cNvPicPr>
            <a:picLocks noChangeAspect="1"/>
          </p:cNvPicPr>
          <p:nvPr/>
        </p:nvPicPr>
        <p:blipFill>
          <a:blip r:embed="rId3" cstate="print"/>
          <a:stretch>
            <a:fillRect/>
          </a:stretch>
        </p:blipFill>
        <p:spPr>
          <a:xfrm>
            <a:off x="1811947" y="923192"/>
            <a:ext cx="5125184" cy="3227364"/>
          </a:xfrm>
          <a:prstGeom prst="rect">
            <a:avLst/>
          </a:prstGeom>
        </p:spPr>
      </p:pic>
      <p:sp>
        <p:nvSpPr>
          <p:cNvPr id="8" name="TextBox 7"/>
          <p:cNvSpPr txBox="1"/>
          <p:nvPr/>
        </p:nvSpPr>
        <p:spPr>
          <a:xfrm>
            <a:off x="0" y="764930"/>
            <a:ext cx="1652954" cy="461665"/>
          </a:xfrm>
          <a:prstGeom prst="rect">
            <a:avLst/>
          </a:prstGeom>
          <a:noFill/>
        </p:spPr>
        <p:txBody>
          <a:bodyPr wrap="square" rtlCol="0">
            <a:spAutoFit/>
          </a:bodyPr>
          <a:lstStyle/>
          <a:p>
            <a:r>
              <a:rPr lang="en-US" sz="2400" b="1" dirty="0" err="1" smtClean="0">
                <a:solidFill>
                  <a:srgbClr val="FF0000"/>
                </a:solidFill>
              </a:rPr>
              <a:t>Boxplot</a:t>
            </a:r>
            <a:r>
              <a:rPr lang="en-US" sz="2400" b="1" dirty="0" smtClean="0">
                <a:solidFill>
                  <a:srgbClr val="FF0000"/>
                </a:solidFill>
              </a:rPr>
              <a:t>  </a:t>
            </a:r>
            <a:endParaRPr lang="en-US" sz="2400" b="1" dirty="0">
              <a:solidFill>
                <a:srgbClr val="FF0000"/>
              </a:solidFill>
            </a:endParaRPr>
          </a:p>
        </p:txBody>
      </p:sp>
      <p:sp>
        <p:nvSpPr>
          <p:cNvPr id="9" name="TextBox 8"/>
          <p:cNvSpPr txBox="1"/>
          <p:nvPr/>
        </p:nvSpPr>
        <p:spPr>
          <a:xfrm>
            <a:off x="0" y="4126523"/>
            <a:ext cx="5421925" cy="461665"/>
          </a:xfrm>
          <a:prstGeom prst="rect">
            <a:avLst/>
          </a:prstGeom>
          <a:noFill/>
        </p:spPr>
        <p:txBody>
          <a:bodyPr wrap="square" rtlCol="0">
            <a:spAutoFit/>
          </a:bodyPr>
          <a:lstStyle/>
          <a:p>
            <a:r>
              <a:rPr lang="en-US" sz="2400" b="1" dirty="0" smtClean="0">
                <a:solidFill>
                  <a:srgbClr val="FF0000"/>
                </a:solidFill>
              </a:rPr>
              <a:t>Measures of distribution and dispersion </a:t>
            </a:r>
            <a:endParaRPr lang="en-US" sz="2400" b="1" dirty="0">
              <a:solidFill>
                <a:srgbClr val="FF0000"/>
              </a:solidFill>
            </a:endParaRPr>
          </a:p>
        </p:txBody>
      </p:sp>
      <p:sp>
        <p:nvSpPr>
          <p:cNvPr id="10" name="TextBox 9"/>
          <p:cNvSpPr txBox="1"/>
          <p:nvPr/>
        </p:nvSpPr>
        <p:spPr>
          <a:xfrm>
            <a:off x="211015" y="6488668"/>
            <a:ext cx="2795954" cy="369332"/>
          </a:xfrm>
          <a:prstGeom prst="rect">
            <a:avLst/>
          </a:prstGeom>
          <a:noFill/>
        </p:spPr>
        <p:txBody>
          <a:bodyPr wrap="square" rtlCol="0">
            <a:spAutoFit/>
          </a:bodyPr>
          <a:lstStyle/>
          <a:p>
            <a:r>
              <a:rPr lang="en-US" dirty="0" smtClean="0"/>
              <a:t>* </a:t>
            </a:r>
            <a:r>
              <a:rPr lang="en-US" sz="1400" dirty="0" err="1" smtClean="0"/>
              <a:t>Rouxel</a:t>
            </a:r>
            <a:r>
              <a:rPr lang="en-US" sz="1400" dirty="0" smtClean="0"/>
              <a:t> et al. 2002</a:t>
            </a:r>
            <a:endParaRPr lang="en-US" sz="140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0" y="0"/>
            <a:ext cx="6705600" cy="707886"/>
          </a:xfrm>
          <a:prstGeom prst="rect">
            <a:avLst/>
          </a:prstGeom>
          <a:noFill/>
        </p:spPr>
        <p:txBody>
          <a:bodyPr wrap="square" rtlCol="0">
            <a:spAutoFit/>
          </a:bodyPr>
          <a:lstStyle/>
          <a:p>
            <a:r>
              <a:rPr lang="en-US" sz="4000" dirty="0" smtClean="0">
                <a:latin typeface="Tw Cen MT Condensed Extra Bold" pitchFamily="34" charset="0"/>
              </a:rPr>
              <a:t>RESULTS:CHI-SQUARED TEST</a:t>
            </a:r>
          </a:p>
        </p:txBody>
      </p:sp>
      <p:sp>
        <p:nvSpPr>
          <p:cNvPr id="36" name="TextBox 35"/>
          <p:cNvSpPr txBox="1"/>
          <p:nvPr/>
        </p:nvSpPr>
        <p:spPr>
          <a:xfrm>
            <a:off x="8763000" y="6380946"/>
            <a:ext cx="381000" cy="477054"/>
          </a:xfrm>
          <a:prstGeom prst="rect">
            <a:avLst/>
          </a:prstGeom>
          <a:noFill/>
        </p:spPr>
        <p:txBody>
          <a:bodyPr wrap="square" rtlCol="0">
            <a:spAutoFit/>
          </a:bodyPr>
          <a:lstStyle/>
          <a:p>
            <a:r>
              <a:rPr lang="en-US" sz="2500" dirty="0" smtClean="0">
                <a:solidFill>
                  <a:schemeClr val="tx2">
                    <a:lumMod val="60000"/>
                    <a:lumOff val="40000"/>
                  </a:schemeClr>
                </a:solidFill>
                <a:latin typeface="Tw Cen MT Condensed Extra Bold" pitchFamily="34" charset="0"/>
              </a:rPr>
              <a:t>4</a:t>
            </a:r>
            <a:endParaRPr lang="en-US" sz="2500" dirty="0" smtClean="0">
              <a:solidFill>
                <a:schemeClr val="tx2">
                  <a:lumMod val="60000"/>
                  <a:lumOff val="40000"/>
                </a:schemeClr>
              </a:solidFill>
              <a:latin typeface="Tw Cen MT Condensed Extra Bold" pitchFamily="34" charset="0"/>
            </a:endParaRPr>
          </a:p>
        </p:txBody>
      </p:sp>
      <p:graphicFrame>
        <p:nvGraphicFramePr>
          <p:cNvPr id="5" name="Table 4"/>
          <p:cNvGraphicFramePr>
            <a:graphicFrameLocks noGrp="1"/>
          </p:cNvGraphicFramePr>
          <p:nvPr/>
        </p:nvGraphicFramePr>
        <p:xfrm>
          <a:off x="1459404" y="4529798"/>
          <a:ext cx="6156100" cy="1097280"/>
        </p:xfrm>
        <a:graphic>
          <a:graphicData uri="http://schemas.openxmlformats.org/drawingml/2006/table">
            <a:tbl>
              <a:tblPr firstRow="1" bandRow="1">
                <a:tableStyleId>{EB344D84-9AFB-497E-A393-DC336BA19D2E}</a:tableStyleId>
              </a:tblPr>
              <a:tblGrid>
                <a:gridCol w="1539025"/>
                <a:gridCol w="1539025"/>
                <a:gridCol w="1539025"/>
                <a:gridCol w="1539025"/>
              </a:tblGrid>
              <a:tr h="274320">
                <a:tc>
                  <a:txBody>
                    <a:bodyPr/>
                    <a:lstStyle/>
                    <a:p>
                      <a:pPr algn="ctr"/>
                      <a:endParaRPr lang="en-US" dirty="0"/>
                    </a:p>
                  </a:txBody>
                  <a:tcPr/>
                </a:tc>
                <a:tc>
                  <a:txBody>
                    <a:bodyPr/>
                    <a:lstStyle/>
                    <a:p>
                      <a:pPr algn="ctr"/>
                      <a:r>
                        <a:rPr lang="en-US" sz="1600" i="1" dirty="0" err="1" smtClean="0"/>
                        <a:t>data_GT</a:t>
                      </a:r>
                      <a:endParaRPr lang="en-US" sz="1600" i="1" dirty="0"/>
                    </a:p>
                  </a:txBody>
                  <a:tcPr/>
                </a:tc>
                <a:tc>
                  <a:txBody>
                    <a:bodyPr/>
                    <a:lstStyle/>
                    <a:p>
                      <a:pPr algn="ctr"/>
                      <a:r>
                        <a:rPr lang="en-US" sz="1600" i="1" dirty="0" smtClean="0"/>
                        <a:t>DATA_ILL</a:t>
                      </a:r>
                      <a:endParaRPr lang="en-US" sz="1600" i="1" dirty="0"/>
                    </a:p>
                  </a:txBody>
                  <a:tcPr/>
                </a:tc>
                <a:tc>
                  <a:txBody>
                    <a:bodyPr/>
                    <a:lstStyle/>
                    <a:p>
                      <a:pPr algn="ctr"/>
                      <a:r>
                        <a:rPr lang="en-US" sz="1600" i="1" dirty="0" smtClean="0"/>
                        <a:t>DATA_BR</a:t>
                      </a:r>
                      <a:endParaRPr lang="en-US" sz="1600" i="1" dirty="0"/>
                    </a:p>
                  </a:txBody>
                  <a:tcPr/>
                </a:tc>
              </a:tr>
              <a:tr h="274320">
                <a:tc>
                  <a:txBody>
                    <a:bodyPr/>
                    <a:lstStyle/>
                    <a:p>
                      <a:pPr algn="ctr"/>
                      <a:r>
                        <a:rPr lang="en-US" sz="1600" i="1" dirty="0" err="1" smtClean="0"/>
                        <a:t>Chi_mesured</a:t>
                      </a:r>
                      <a:endParaRPr lang="en-US" sz="1600" i="1" dirty="0"/>
                    </a:p>
                  </a:txBody>
                  <a:tcPr/>
                </a:tc>
                <a:tc>
                  <a:txBody>
                    <a:bodyPr/>
                    <a:lstStyle/>
                    <a:p>
                      <a:pPr algn="ctr"/>
                      <a:r>
                        <a:rPr lang="en-US" dirty="0" smtClean="0"/>
                        <a:t>5.7561</a:t>
                      </a:r>
                      <a:endParaRPr lang="en-US" dirty="0"/>
                    </a:p>
                  </a:txBody>
                  <a:tcPr/>
                </a:tc>
                <a:tc>
                  <a:txBody>
                    <a:bodyPr/>
                    <a:lstStyle/>
                    <a:p>
                      <a:pPr algn="ctr"/>
                      <a:r>
                        <a:rPr lang="en-US" dirty="0" smtClean="0"/>
                        <a:t>5.4717</a:t>
                      </a:r>
                      <a:endParaRPr lang="en-US" dirty="0"/>
                    </a:p>
                  </a:txBody>
                  <a:tcPr/>
                </a:tc>
                <a:tc>
                  <a:txBody>
                    <a:bodyPr/>
                    <a:lstStyle/>
                    <a:p>
                      <a:pPr algn="ctr"/>
                      <a:r>
                        <a:rPr lang="en-US" dirty="0" smtClean="0"/>
                        <a:t>5.8154</a:t>
                      </a:r>
                      <a:endParaRPr lang="en-US" dirty="0"/>
                    </a:p>
                  </a:txBody>
                  <a:tcPr/>
                </a:tc>
              </a:tr>
              <a:tr h="274320">
                <a:tc>
                  <a:txBody>
                    <a:bodyPr/>
                    <a:lstStyle/>
                    <a:p>
                      <a:pPr algn="ctr"/>
                      <a:r>
                        <a:rPr lang="en-US" sz="1600" i="1" dirty="0" err="1" smtClean="0"/>
                        <a:t>Chi_table</a:t>
                      </a:r>
                      <a:endParaRPr lang="en-US" sz="1600" i="1" dirty="0"/>
                    </a:p>
                  </a:txBody>
                  <a:tcPr/>
                </a:tc>
                <a:tc>
                  <a:txBody>
                    <a:bodyPr/>
                    <a:lstStyle/>
                    <a:p>
                      <a:pPr algn="ctr"/>
                      <a:r>
                        <a:rPr lang="en-US" dirty="0" smtClean="0"/>
                        <a:t>7.8147</a:t>
                      </a:r>
                      <a:endParaRPr lang="en-US" dirty="0"/>
                    </a:p>
                  </a:txBody>
                  <a:tcPr/>
                </a:tc>
                <a:tc>
                  <a:txBody>
                    <a:bodyPr/>
                    <a:lstStyle/>
                    <a:p>
                      <a:pPr algn="ctr"/>
                      <a:r>
                        <a:rPr lang="en-US" dirty="0" smtClean="0"/>
                        <a:t>7.8147</a:t>
                      </a:r>
                      <a:endParaRPr lang="en-US" dirty="0"/>
                    </a:p>
                  </a:txBody>
                  <a:tcPr/>
                </a:tc>
                <a:tc>
                  <a:txBody>
                    <a:bodyPr/>
                    <a:lstStyle/>
                    <a:p>
                      <a:pPr algn="ctr"/>
                      <a:r>
                        <a:rPr lang="en-US" dirty="0" smtClean="0"/>
                        <a:t>7.8148</a:t>
                      </a:r>
                      <a:endParaRPr lang="en-US" dirty="0"/>
                    </a:p>
                  </a:txBody>
                  <a:tcPr/>
                </a:tc>
              </a:tr>
            </a:tbl>
          </a:graphicData>
        </a:graphic>
      </p:graphicFrame>
      <p:pic>
        <p:nvPicPr>
          <p:cNvPr id="6" name="Picture 5" descr="chi 1.jpg"/>
          <p:cNvPicPr>
            <a:picLocks noChangeAspect="1"/>
          </p:cNvPicPr>
          <p:nvPr/>
        </p:nvPicPr>
        <p:blipFill>
          <a:blip r:embed="rId3" cstate="print"/>
          <a:stretch>
            <a:fillRect/>
          </a:stretch>
        </p:blipFill>
        <p:spPr>
          <a:xfrm>
            <a:off x="0" y="949568"/>
            <a:ext cx="4831039" cy="3042140"/>
          </a:xfrm>
          <a:prstGeom prst="rect">
            <a:avLst/>
          </a:prstGeom>
        </p:spPr>
      </p:pic>
      <p:pic>
        <p:nvPicPr>
          <p:cNvPr id="7" name="Picture 6" descr="chi 2.jpg"/>
          <p:cNvPicPr>
            <a:picLocks noChangeAspect="1"/>
          </p:cNvPicPr>
          <p:nvPr/>
        </p:nvPicPr>
        <p:blipFill>
          <a:blip r:embed="rId4" cstate="print"/>
          <a:stretch>
            <a:fillRect/>
          </a:stretch>
        </p:blipFill>
        <p:spPr>
          <a:xfrm>
            <a:off x="4451064" y="983778"/>
            <a:ext cx="4692936" cy="2955175"/>
          </a:xfrm>
          <a:prstGeom prst="rect">
            <a:avLst/>
          </a:prstGeom>
        </p:spPr>
      </p:pic>
      <p:sp>
        <p:nvSpPr>
          <p:cNvPr id="8" name="TextBox 7"/>
          <p:cNvSpPr txBox="1"/>
          <p:nvPr/>
        </p:nvSpPr>
        <p:spPr>
          <a:xfrm>
            <a:off x="0" y="3930161"/>
            <a:ext cx="3780694" cy="461665"/>
          </a:xfrm>
          <a:prstGeom prst="rect">
            <a:avLst/>
          </a:prstGeom>
          <a:noFill/>
        </p:spPr>
        <p:txBody>
          <a:bodyPr wrap="square" rtlCol="0">
            <a:spAutoFit/>
          </a:bodyPr>
          <a:lstStyle/>
          <a:p>
            <a:r>
              <a:rPr lang="en-US" sz="2400" b="1" dirty="0" smtClean="0"/>
              <a:t>Confidence level=0.95 </a:t>
            </a:r>
            <a:endParaRPr lang="en-US" sz="2400" b="1" dirty="0"/>
          </a:p>
        </p:txBody>
      </p:sp>
      <p:sp>
        <p:nvSpPr>
          <p:cNvPr id="9" name="TextBox 8"/>
          <p:cNvSpPr txBox="1"/>
          <p:nvPr/>
        </p:nvSpPr>
        <p:spPr>
          <a:xfrm>
            <a:off x="143606" y="6122377"/>
            <a:ext cx="7233140" cy="461665"/>
          </a:xfrm>
          <a:prstGeom prst="rect">
            <a:avLst/>
          </a:prstGeom>
          <a:noFill/>
        </p:spPr>
        <p:txBody>
          <a:bodyPr wrap="square" rtlCol="0">
            <a:spAutoFit/>
          </a:bodyPr>
          <a:lstStyle/>
          <a:p>
            <a:r>
              <a:rPr lang="en-US" sz="2400" b="1" dirty="0" smtClean="0"/>
              <a:t>Conclusion: all the datasets are normally distributed </a:t>
            </a:r>
            <a:endParaRPr lang="en-US" sz="2400" b="1"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0" y="0"/>
            <a:ext cx="6705600" cy="707886"/>
          </a:xfrm>
          <a:prstGeom prst="rect">
            <a:avLst/>
          </a:prstGeom>
          <a:noFill/>
        </p:spPr>
        <p:txBody>
          <a:bodyPr wrap="square" rtlCol="0">
            <a:spAutoFit/>
          </a:bodyPr>
          <a:lstStyle/>
          <a:p>
            <a:r>
              <a:rPr lang="en-US" sz="4000" dirty="0" smtClean="0">
                <a:latin typeface="Tw Cen MT Condensed Extra Bold" pitchFamily="34" charset="0"/>
              </a:rPr>
              <a:t>RESULTS:F-test and T-test</a:t>
            </a:r>
            <a:endParaRPr lang="en-US" sz="4000" dirty="0" smtClean="0">
              <a:latin typeface="Tw Cen MT Condensed Extra Bold" pitchFamily="34" charset="0"/>
            </a:endParaRPr>
          </a:p>
        </p:txBody>
      </p:sp>
      <p:sp>
        <p:nvSpPr>
          <p:cNvPr id="36" name="TextBox 35"/>
          <p:cNvSpPr txBox="1"/>
          <p:nvPr/>
        </p:nvSpPr>
        <p:spPr>
          <a:xfrm>
            <a:off x="8763000" y="6380946"/>
            <a:ext cx="381000" cy="477054"/>
          </a:xfrm>
          <a:prstGeom prst="rect">
            <a:avLst/>
          </a:prstGeom>
          <a:noFill/>
        </p:spPr>
        <p:txBody>
          <a:bodyPr wrap="square" rtlCol="0">
            <a:spAutoFit/>
          </a:bodyPr>
          <a:lstStyle/>
          <a:p>
            <a:r>
              <a:rPr lang="en-US" sz="2500" dirty="0" smtClean="0">
                <a:solidFill>
                  <a:schemeClr val="tx2">
                    <a:lumMod val="60000"/>
                    <a:lumOff val="40000"/>
                  </a:schemeClr>
                </a:solidFill>
                <a:latin typeface="Tw Cen MT Condensed Extra Bold" pitchFamily="34" charset="0"/>
              </a:rPr>
              <a:t>5</a:t>
            </a:r>
            <a:endParaRPr lang="en-US" sz="2500" dirty="0" smtClean="0">
              <a:solidFill>
                <a:schemeClr val="tx2">
                  <a:lumMod val="60000"/>
                  <a:lumOff val="40000"/>
                </a:schemeClr>
              </a:solidFill>
              <a:latin typeface="Tw Cen MT Condensed Extra Bold" pitchFamily="34" charset="0"/>
            </a:endParaRPr>
          </a:p>
        </p:txBody>
      </p:sp>
      <p:graphicFrame>
        <p:nvGraphicFramePr>
          <p:cNvPr id="5" name="Table 4"/>
          <p:cNvGraphicFramePr>
            <a:graphicFrameLocks noGrp="1"/>
          </p:cNvGraphicFramePr>
          <p:nvPr/>
        </p:nvGraphicFramePr>
        <p:xfrm>
          <a:off x="404948" y="951328"/>
          <a:ext cx="7856108" cy="1097280"/>
        </p:xfrm>
        <a:graphic>
          <a:graphicData uri="http://schemas.openxmlformats.org/drawingml/2006/table">
            <a:tbl>
              <a:tblPr firstRow="1" bandRow="1">
                <a:tableStyleId>{EB344D84-9AFB-497E-A393-DC336BA19D2E}</a:tableStyleId>
              </a:tblPr>
              <a:tblGrid>
                <a:gridCol w="1964027"/>
                <a:gridCol w="1964027"/>
                <a:gridCol w="1964027"/>
                <a:gridCol w="1964027"/>
              </a:tblGrid>
              <a:tr h="274320">
                <a:tc>
                  <a:txBody>
                    <a:bodyPr/>
                    <a:lstStyle/>
                    <a:p>
                      <a:pPr algn="ctr"/>
                      <a:endParaRPr lang="en-US" dirty="0"/>
                    </a:p>
                  </a:txBody>
                  <a:tcPr/>
                </a:tc>
                <a:tc>
                  <a:txBody>
                    <a:bodyPr/>
                    <a:lstStyle/>
                    <a:p>
                      <a:pPr algn="ctr"/>
                      <a:r>
                        <a:rPr lang="en-US" sz="1600" i="1" dirty="0" err="1" smtClean="0"/>
                        <a:t>data_GT</a:t>
                      </a:r>
                      <a:r>
                        <a:rPr lang="en-US" sz="1600" i="1" dirty="0" smtClean="0"/>
                        <a:t>/</a:t>
                      </a:r>
                      <a:r>
                        <a:rPr lang="en-US" sz="1600" i="1" dirty="0" err="1" smtClean="0"/>
                        <a:t>data_ILL</a:t>
                      </a:r>
                      <a:endParaRPr lang="en-US" sz="1600" i="1" dirty="0"/>
                    </a:p>
                  </a:txBody>
                  <a:tcPr/>
                </a:tc>
                <a:tc>
                  <a:txBody>
                    <a:bodyPr/>
                    <a:lstStyle/>
                    <a:p>
                      <a:pPr algn="ctr"/>
                      <a:r>
                        <a:rPr lang="en-US" sz="1600" i="1" dirty="0" err="1" smtClean="0"/>
                        <a:t>data_GT</a:t>
                      </a:r>
                      <a:r>
                        <a:rPr lang="en-US" sz="1600" i="1" dirty="0" smtClean="0"/>
                        <a:t>/</a:t>
                      </a:r>
                      <a:r>
                        <a:rPr lang="en-US" sz="1600" i="1" dirty="0" err="1" smtClean="0"/>
                        <a:t>data_BR</a:t>
                      </a:r>
                      <a:r>
                        <a:rPr lang="en-US" sz="1600" i="1" dirty="0" smtClean="0"/>
                        <a:t>                </a:t>
                      </a:r>
                      <a:endParaRPr lang="en-US" sz="1600" i="1" dirty="0"/>
                    </a:p>
                  </a:txBody>
                  <a:tcPr/>
                </a:tc>
                <a:tc>
                  <a:txBody>
                    <a:bodyPr/>
                    <a:lstStyle/>
                    <a:p>
                      <a:pPr algn="ctr"/>
                      <a:r>
                        <a:rPr lang="en-US" sz="1600" i="1" dirty="0" err="1" smtClean="0"/>
                        <a:t>data_ILL</a:t>
                      </a:r>
                      <a:r>
                        <a:rPr lang="en-US" sz="1600" i="1" dirty="0" smtClean="0"/>
                        <a:t>/</a:t>
                      </a:r>
                      <a:r>
                        <a:rPr lang="en-US" sz="1600" i="1" dirty="0" err="1" smtClean="0"/>
                        <a:t>data_BR</a:t>
                      </a:r>
                      <a:endParaRPr lang="en-US" sz="1600" i="1" dirty="0"/>
                    </a:p>
                  </a:txBody>
                  <a:tcPr/>
                </a:tc>
              </a:tr>
              <a:tr h="274320">
                <a:tc>
                  <a:txBody>
                    <a:bodyPr/>
                    <a:lstStyle/>
                    <a:p>
                      <a:pPr algn="ctr"/>
                      <a:r>
                        <a:rPr lang="en-US" sz="1600" i="1" baseline="0" dirty="0" err="1" smtClean="0"/>
                        <a:t>F_real</a:t>
                      </a:r>
                      <a:endParaRPr lang="en-US" sz="1600" i="1" dirty="0"/>
                    </a:p>
                  </a:txBody>
                  <a:tcPr/>
                </a:tc>
                <a:tc>
                  <a:txBody>
                    <a:bodyPr/>
                    <a:lstStyle/>
                    <a:p>
                      <a:pPr algn="ctr"/>
                      <a:r>
                        <a:rPr lang="en-US" dirty="0" smtClean="0"/>
                        <a:t>1.1998</a:t>
                      </a:r>
                      <a:endParaRPr lang="en-US" dirty="0"/>
                    </a:p>
                  </a:txBody>
                  <a:tcPr/>
                </a:tc>
                <a:tc>
                  <a:txBody>
                    <a:bodyPr/>
                    <a:lstStyle/>
                    <a:p>
                      <a:pPr algn="ctr"/>
                      <a:r>
                        <a:rPr lang="en-US" dirty="0" smtClean="0"/>
                        <a:t>1.3647</a:t>
                      </a:r>
                      <a:endParaRPr lang="en-US" dirty="0"/>
                    </a:p>
                  </a:txBody>
                  <a:tcPr/>
                </a:tc>
                <a:tc>
                  <a:txBody>
                    <a:bodyPr/>
                    <a:lstStyle/>
                    <a:p>
                      <a:pPr algn="ctr"/>
                      <a:r>
                        <a:rPr lang="en-US" dirty="0" smtClean="0"/>
                        <a:t>1</a:t>
                      </a:r>
                      <a:endParaRPr lang="en-US" dirty="0"/>
                    </a:p>
                  </a:txBody>
                  <a:tcPr/>
                </a:tc>
              </a:tr>
              <a:tr h="274320">
                <a:tc>
                  <a:txBody>
                    <a:bodyPr/>
                    <a:lstStyle/>
                    <a:p>
                      <a:pPr algn="ctr"/>
                      <a:r>
                        <a:rPr lang="en-US" sz="1600" i="1" dirty="0" err="1" smtClean="0"/>
                        <a:t>F_table</a:t>
                      </a:r>
                      <a:endParaRPr lang="en-US" sz="1600" i="1" dirty="0"/>
                    </a:p>
                  </a:txBody>
                  <a:tcPr/>
                </a:tc>
                <a:tc>
                  <a:txBody>
                    <a:bodyPr/>
                    <a:lstStyle/>
                    <a:p>
                      <a:pPr algn="ctr"/>
                      <a:r>
                        <a:rPr lang="en-US" dirty="0" smtClean="0"/>
                        <a:t>2.6347</a:t>
                      </a:r>
                      <a:endParaRPr lang="en-US" dirty="0"/>
                    </a:p>
                  </a:txBody>
                  <a:tcPr/>
                </a:tc>
                <a:tc>
                  <a:txBody>
                    <a:bodyPr/>
                    <a:lstStyle/>
                    <a:p>
                      <a:pPr algn="ctr"/>
                      <a:r>
                        <a:rPr lang="en-US" dirty="0" smtClean="0"/>
                        <a:t>3.6030</a:t>
                      </a:r>
                      <a:endParaRPr lang="en-US" dirty="0"/>
                    </a:p>
                  </a:txBody>
                  <a:tcPr/>
                </a:tc>
                <a:tc>
                  <a:txBody>
                    <a:bodyPr/>
                    <a:lstStyle/>
                    <a:p>
                      <a:pPr algn="ctr"/>
                      <a:r>
                        <a:rPr lang="en-US" dirty="0" smtClean="0"/>
                        <a:t>2.5769</a:t>
                      </a:r>
                      <a:endParaRPr lang="en-US" dirty="0"/>
                    </a:p>
                  </a:txBody>
                  <a:tcPr/>
                </a:tc>
              </a:tr>
            </a:tbl>
          </a:graphicData>
        </a:graphic>
      </p:graphicFrame>
      <p:sp>
        <p:nvSpPr>
          <p:cNvPr id="7" name="TextBox 6"/>
          <p:cNvSpPr txBox="1"/>
          <p:nvPr/>
        </p:nvSpPr>
        <p:spPr>
          <a:xfrm>
            <a:off x="319451" y="2332892"/>
            <a:ext cx="8156333" cy="830997"/>
          </a:xfrm>
          <a:prstGeom prst="rect">
            <a:avLst/>
          </a:prstGeom>
          <a:noFill/>
        </p:spPr>
        <p:txBody>
          <a:bodyPr wrap="square" rtlCol="0">
            <a:spAutoFit/>
          </a:bodyPr>
          <a:lstStyle/>
          <a:p>
            <a:r>
              <a:rPr lang="en-US" sz="2400" b="1" dirty="0" smtClean="0"/>
              <a:t>Conclusion: the variances of all the pairs of the datasets are equal at the confidence level of 95%</a:t>
            </a:r>
            <a:endParaRPr lang="en-US" sz="2400" b="1" dirty="0"/>
          </a:p>
        </p:txBody>
      </p:sp>
      <p:graphicFrame>
        <p:nvGraphicFramePr>
          <p:cNvPr id="8" name="Table 7"/>
          <p:cNvGraphicFramePr>
            <a:graphicFrameLocks noGrp="1"/>
          </p:cNvGraphicFramePr>
          <p:nvPr/>
        </p:nvGraphicFramePr>
        <p:xfrm>
          <a:off x="572000" y="3572352"/>
          <a:ext cx="7856108" cy="1463040"/>
        </p:xfrm>
        <a:graphic>
          <a:graphicData uri="http://schemas.openxmlformats.org/drawingml/2006/table">
            <a:tbl>
              <a:tblPr firstRow="1" bandRow="1">
                <a:tableStyleId>{EB344D84-9AFB-497E-A393-DC336BA19D2E}</a:tableStyleId>
              </a:tblPr>
              <a:tblGrid>
                <a:gridCol w="1964027"/>
                <a:gridCol w="1964027"/>
                <a:gridCol w="1964027"/>
                <a:gridCol w="1964027"/>
              </a:tblGrid>
              <a:tr h="274320">
                <a:tc>
                  <a:txBody>
                    <a:bodyPr/>
                    <a:lstStyle/>
                    <a:p>
                      <a:pPr algn="ctr"/>
                      <a:endParaRPr lang="en-US" dirty="0"/>
                    </a:p>
                  </a:txBody>
                  <a:tcPr/>
                </a:tc>
                <a:tc>
                  <a:txBody>
                    <a:bodyPr/>
                    <a:lstStyle/>
                    <a:p>
                      <a:pPr algn="ctr"/>
                      <a:r>
                        <a:rPr lang="en-US" sz="1600" i="1" dirty="0" err="1" smtClean="0"/>
                        <a:t>data_GT</a:t>
                      </a:r>
                      <a:r>
                        <a:rPr lang="en-US" sz="1600" i="1" dirty="0" smtClean="0"/>
                        <a:t>/</a:t>
                      </a:r>
                      <a:r>
                        <a:rPr lang="en-US" sz="1600" i="1" dirty="0" err="1" smtClean="0"/>
                        <a:t>data_ILL</a:t>
                      </a:r>
                      <a:endParaRPr lang="en-US" sz="1600" i="1" dirty="0"/>
                    </a:p>
                  </a:txBody>
                  <a:tcPr/>
                </a:tc>
                <a:tc>
                  <a:txBody>
                    <a:bodyPr/>
                    <a:lstStyle/>
                    <a:p>
                      <a:pPr algn="ctr"/>
                      <a:r>
                        <a:rPr lang="en-US" sz="1600" i="1" dirty="0" err="1" smtClean="0"/>
                        <a:t>data_GT</a:t>
                      </a:r>
                      <a:r>
                        <a:rPr lang="en-US" sz="1600" i="1" dirty="0" smtClean="0"/>
                        <a:t>/</a:t>
                      </a:r>
                      <a:r>
                        <a:rPr lang="en-US" sz="1600" i="1" dirty="0" err="1" smtClean="0"/>
                        <a:t>data_BR</a:t>
                      </a:r>
                      <a:r>
                        <a:rPr lang="en-US" sz="1600" i="1" dirty="0" smtClean="0"/>
                        <a:t>                </a:t>
                      </a:r>
                      <a:endParaRPr lang="en-US" sz="1600" i="1" dirty="0"/>
                    </a:p>
                  </a:txBody>
                  <a:tcPr/>
                </a:tc>
                <a:tc>
                  <a:txBody>
                    <a:bodyPr/>
                    <a:lstStyle/>
                    <a:p>
                      <a:pPr algn="ctr"/>
                      <a:r>
                        <a:rPr lang="en-US" sz="1600" i="1" dirty="0" err="1" smtClean="0"/>
                        <a:t>data_ILL</a:t>
                      </a:r>
                      <a:r>
                        <a:rPr lang="en-US" sz="1600" i="1" dirty="0" smtClean="0"/>
                        <a:t>/</a:t>
                      </a:r>
                      <a:r>
                        <a:rPr lang="en-US" sz="1600" i="1" dirty="0" err="1" smtClean="0"/>
                        <a:t>data_BR</a:t>
                      </a:r>
                      <a:endParaRPr lang="en-US" sz="1600" i="1" dirty="0"/>
                    </a:p>
                  </a:txBody>
                  <a:tcPr/>
                </a:tc>
              </a:tr>
              <a:tr h="274320">
                <a:tc>
                  <a:txBody>
                    <a:bodyPr/>
                    <a:lstStyle/>
                    <a:p>
                      <a:pPr algn="ctr"/>
                      <a:r>
                        <a:rPr lang="en-US" sz="1600" i="1" baseline="0" dirty="0" smtClean="0"/>
                        <a:t>h</a:t>
                      </a:r>
                      <a:endParaRPr lang="en-US" sz="1600" i="1" dirty="0"/>
                    </a:p>
                  </a:txBody>
                  <a:tcPr/>
                </a:tc>
                <a:tc>
                  <a:txBody>
                    <a:bodyPr/>
                    <a:lstStyle/>
                    <a:p>
                      <a:pPr algn="ctr"/>
                      <a:r>
                        <a:rPr lang="en-US" dirty="0" smtClean="0"/>
                        <a:t>0</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r>
              <a:tr h="274320">
                <a:tc>
                  <a:txBody>
                    <a:bodyPr/>
                    <a:lstStyle/>
                    <a:p>
                      <a:pPr algn="ctr"/>
                      <a:r>
                        <a:rPr lang="en-US" sz="1600" i="1" dirty="0" smtClean="0"/>
                        <a:t>significance</a:t>
                      </a:r>
                      <a:endParaRPr lang="en-US" sz="1600" i="1" dirty="0"/>
                    </a:p>
                  </a:txBody>
                  <a:tcPr/>
                </a:tc>
                <a:tc>
                  <a:txBody>
                    <a:bodyPr/>
                    <a:lstStyle/>
                    <a:p>
                      <a:pPr algn="ctr"/>
                      <a:r>
                        <a:rPr lang="en-US" dirty="0" smtClean="0"/>
                        <a:t>0.3432</a:t>
                      </a:r>
                      <a:endParaRPr lang="en-US" dirty="0"/>
                    </a:p>
                  </a:txBody>
                  <a:tcPr/>
                </a:tc>
                <a:tc>
                  <a:txBody>
                    <a:bodyPr/>
                    <a:lstStyle/>
                    <a:p>
                      <a:pPr algn="ctr"/>
                      <a:r>
                        <a:rPr lang="en-US" dirty="0" smtClean="0"/>
                        <a:t>5.1955e-6</a:t>
                      </a:r>
                      <a:endParaRPr lang="en-US" dirty="0"/>
                    </a:p>
                  </a:txBody>
                  <a:tcPr/>
                </a:tc>
                <a:tc>
                  <a:txBody>
                    <a:bodyPr/>
                    <a:lstStyle/>
                    <a:p>
                      <a:pPr algn="ctr"/>
                      <a:r>
                        <a:rPr lang="en-US" dirty="0" smtClean="0"/>
                        <a:t>1</a:t>
                      </a:r>
                      <a:endParaRPr lang="en-US" dirty="0"/>
                    </a:p>
                  </a:txBody>
                  <a:tcPr/>
                </a:tc>
              </a:tr>
              <a:tr h="280761">
                <a:tc>
                  <a:txBody>
                    <a:bodyPr/>
                    <a:lstStyle/>
                    <a:p>
                      <a:pPr algn="ctr"/>
                      <a:r>
                        <a:rPr lang="en-US" sz="1600" i="1" dirty="0" err="1" smtClean="0"/>
                        <a:t>ci</a:t>
                      </a:r>
                      <a:endParaRPr lang="en-US" sz="1600" i="1" dirty="0"/>
                    </a:p>
                  </a:txBody>
                  <a:tcPr/>
                </a:tc>
                <a:tc>
                  <a:txBody>
                    <a:bodyPr/>
                    <a:lstStyle/>
                    <a:p>
                      <a:pPr algn="ctr"/>
                      <a:r>
                        <a:rPr lang="en-US" dirty="0" smtClean="0"/>
                        <a:t>[-0.0348,0.0963]</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[-0.3173,-0.1602]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[-0.0653,0.0653]</a:t>
                      </a:r>
                    </a:p>
                  </a:txBody>
                  <a:tcPr/>
                </a:tc>
              </a:tr>
            </a:tbl>
          </a:graphicData>
        </a:graphic>
      </p:graphicFrame>
      <p:sp>
        <p:nvSpPr>
          <p:cNvPr id="9" name="TextBox 8"/>
          <p:cNvSpPr txBox="1"/>
          <p:nvPr/>
        </p:nvSpPr>
        <p:spPr>
          <a:xfrm>
            <a:off x="507021" y="5457092"/>
            <a:ext cx="8156333" cy="830997"/>
          </a:xfrm>
          <a:prstGeom prst="rect">
            <a:avLst/>
          </a:prstGeom>
          <a:noFill/>
        </p:spPr>
        <p:txBody>
          <a:bodyPr wrap="square" rtlCol="0">
            <a:spAutoFit/>
          </a:bodyPr>
          <a:lstStyle/>
          <a:p>
            <a:r>
              <a:rPr lang="en-US" sz="2400" b="1" dirty="0" smtClean="0"/>
              <a:t>Conclusion: the mean values of </a:t>
            </a:r>
            <a:r>
              <a:rPr lang="en-US" sz="2400" b="1" i="1" dirty="0" err="1" smtClean="0"/>
              <a:t>data_GT</a:t>
            </a:r>
            <a:r>
              <a:rPr lang="en-US" sz="2400" b="1" dirty="0" smtClean="0"/>
              <a:t> and </a:t>
            </a:r>
            <a:r>
              <a:rPr lang="en-US" sz="2400" b="1" i="1" dirty="0" err="1" smtClean="0"/>
              <a:t>data_BR</a:t>
            </a:r>
            <a:r>
              <a:rPr lang="en-US" sz="2400" b="1" dirty="0" smtClean="0"/>
              <a:t> datasets are not equal at the confidence level of 95%</a:t>
            </a:r>
            <a:endParaRPr lang="en-US" sz="2400" b="1"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0" y="0"/>
            <a:ext cx="8915400" cy="707886"/>
          </a:xfrm>
          <a:prstGeom prst="rect">
            <a:avLst/>
          </a:prstGeom>
          <a:noFill/>
        </p:spPr>
        <p:txBody>
          <a:bodyPr wrap="square" rtlCol="0">
            <a:spAutoFit/>
          </a:bodyPr>
          <a:lstStyle/>
          <a:p>
            <a:r>
              <a:rPr lang="en-US" sz="4000" dirty="0" smtClean="0">
                <a:latin typeface="Tw Cen MT Condensed Extra Bold" pitchFamily="34" charset="0"/>
              </a:rPr>
              <a:t>RESULTS:LEAST SQUARE REGRESSION</a:t>
            </a:r>
            <a:endParaRPr lang="en-US" sz="4000" dirty="0" smtClean="0">
              <a:latin typeface="Tw Cen MT Condensed Extra Bold" pitchFamily="34" charset="0"/>
            </a:endParaRPr>
          </a:p>
        </p:txBody>
      </p:sp>
      <p:sp>
        <p:nvSpPr>
          <p:cNvPr id="36" name="TextBox 35"/>
          <p:cNvSpPr txBox="1"/>
          <p:nvPr/>
        </p:nvSpPr>
        <p:spPr>
          <a:xfrm>
            <a:off x="8763000" y="6380946"/>
            <a:ext cx="381000" cy="477054"/>
          </a:xfrm>
          <a:prstGeom prst="rect">
            <a:avLst/>
          </a:prstGeom>
          <a:noFill/>
        </p:spPr>
        <p:txBody>
          <a:bodyPr wrap="square" rtlCol="0">
            <a:spAutoFit/>
          </a:bodyPr>
          <a:lstStyle/>
          <a:p>
            <a:r>
              <a:rPr lang="en-US" sz="2500" dirty="0" smtClean="0">
                <a:solidFill>
                  <a:schemeClr val="tx2">
                    <a:lumMod val="60000"/>
                    <a:lumOff val="40000"/>
                  </a:schemeClr>
                </a:solidFill>
                <a:latin typeface="Tw Cen MT Condensed Extra Bold" pitchFamily="34" charset="0"/>
              </a:rPr>
              <a:t>6</a:t>
            </a:r>
            <a:endParaRPr lang="en-US" sz="2500" dirty="0" smtClean="0">
              <a:solidFill>
                <a:schemeClr val="tx2">
                  <a:lumMod val="60000"/>
                  <a:lumOff val="40000"/>
                </a:schemeClr>
              </a:solidFill>
              <a:latin typeface="Tw Cen MT Condensed Extra Bold" pitchFamily="34" charset="0"/>
            </a:endParaRPr>
          </a:p>
        </p:txBody>
      </p:sp>
      <p:pic>
        <p:nvPicPr>
          <p:cNvPr id="10" name="Picture 9" descr="v.jpg"/>
          <p:cNvPicPr>
            <a:picLocks noChangeAspect="1"/>
          </p:cNvPicPr>
          <p:nvPr/>
        </p:nvPicPr>
        <p:blipFill>
          <a:blip r:embed="rId3" cstate="print"/>
          <a:stretch>
            <a:fillRect/>
          </a:stretch>
        </p:blipFill>
        <p:spPr>
          <a:xfrm>
            <a:off x="914401" y="782682"/>
            <a:ext cx="6937130" cy="4368360"/>
          </a:xfrm>
          <a:prstGeom prst="rect">
            <a:avLst/>
          </a:prstGeom>
        </p:spPr>
      </p:pic>
      <p:sp>
        <p:nvSpPr>
          <p:cNvPr id="11" name="TextBox 10"/>
          <p:cNvSpPr txBox="1"/>
          <p:nvPr/>
        </p:nvSpPr>
        <p:spPr>
          <a:xfrm>
            <a:off x="427890" y="5210908"/>
            <a:ext cx="8156333" cy="830997"/>
          </a:xfrm>
          <a:prstGeom prst="rect">
            <a:avLst/>
          </a:prstGeom>
          <a:noFill/>
        </p:spPr>
        <p:txBody>
          <a:bodyPr wrap="square" rtlCol="0">
            <a:spAutoFit/>
          </a:bodyPr>
          <a:lstStyle/>
          <a:p>
            <a:r>
              <a:rPr lang="en-US" sz="2400" b="1" dirty="0" smtClean="0"/>
              <a:t>For 1-</a:t>
            </a:r>
            <a:r>
              <a:rPr lang="el-GR" sz="2400" b="1" dirty="0" smtClean="0"/>
              <a:t>α</a:t>
            </a:r>
            <a:r>
              <a:rPr lang="en-US" sz="2400" b="1" dirty="0" smtClean="0"/>
              <a:t> confidence level, the slope error of the least square fit is:  </a:t>
            </a:r>
            <a:endParaRPr lang="en-US" sz="2400" b="1" dirty="0"/>
          </a:p>
        </p:txBody>
      </p:sp>
      <p:pic>
        <p:nvPicPr>
          <p:cNvPr id="180226" name="Picture 2"/>
          <p:cNvPicPr>
            <a:picLocks noChangeAspect="1" noChangeArrowheads="1"/>
          </p:cNvPicPr>
          <p:nvPr/>
        </p:nvPicPr>
        <p:blipFill>
          <a:blip r:embed="rId4" cstate="print"/>
          <a:srcRect/>
          <a:stretch>
            <a:fillRect/>
          </a:stretch>
        </p:blipFill>
        <p:spPr bwMode="auto">
          <a:xfrm>
            <a:off x="1120653" y="5574690"/>
            <a:ext cx="1838325" cy="561975"/>
          </a:xfrm>
          <a:prstGeom prst="rect">
            <a:avLst/>
          </a:prstGeom>
          <a:noFill/>
          <a:ln w="9525">
            <a:noFill/>
            <a:miter lim="800000"/>
            <a:headEnd/>
            <a:tailEnd/>
          </a:ln>
        </p:spPr>
      </p:pic>
      <p:sp>
        <p:nvSpPr>
          <p:cNvPr id="12" name="TextBox 11"/>
          <p:cNvSpPr txBox="1"/>
          <p:nvPr/>
        </p:nvSpPr>
        <p:spPr>
          <a:xfrm>
            <a:off x="2136531" y="1239715"/>
            <a:ext cx="2180492" cy="369332"/>
          </a:xfrm>
          <a:prstGeom prst="rect">
            <a:avLst/>
          </a:prstGeom>
          <a:noFill/>
        </p:spPr>
        <p:txBody>
          <a:bodyPr wrap="square" rtlCol="0">
            <a:spAutoFit/>
          </a:bodyPr>
          <a:lstStyle/>
          <a:p>
            <a:r>
              <a:rPr lang="en-US" dirty="0" err="1" smtClean="0"/>
              <a:t>max_slope</a:t>
            </a:r>
            <a:r>
              <a:rPr lang="en-US" dirty="0" smtClean="0"/>
              <a:t>=2.5002</a:t>
            </a:r>
            <a:endParaRPr lang="en-US" dirty="0"/>
          </a:p>
        </p:txBody>
      </p:sp>
      <p:sp>
        <p:nvSpPr>
          <p:cNvPr id="14" name="TextBox 13"/>
          <p:cNvSpPr txBox="1"/>
          <p:nvPr/>
        </p:nvSpPr>
        <p:spPr>
          <a:xfrm>
            <a:off x="2104293" y="1629507"/>
            <a:ext cx="2180492" cy="369332"/>
          </a:xfrm>
          <a:prstGeom prst="rect">
            <a:avLst/>
          </a:prstGeom>
          <a:noFill/>
        </p:spPr>
        <p:txBody>
          <a:bodyPr wrap="square" rtlCol="0">
            <a:spAutoFit/>
          </a:bodyPr>
          <a:lstStyle/>
          <a:p>
            <a:r>
              <a:rPr lang="en-US" dirty="0" err="1" smtClean="0"/>
              <a:t>min_slope</a:t>
            </a:r>
            <a:r>
              <a:rPr lang="en-US" dirty="0" smtClean="0"/>
              <a:t>=-1.2711</a:t>
            </a:r>
            <a:endParaRPr lang="en-US" dirty="0"/>
          </a:p>
        </p:txBody>
      </p:sp>
      <p:sp>
        <p:nvSpPr>
          <p:cNvPr id="15" name="TextBox 14"/>
          <p:cNvSpPr txBox="1"/>
          <p:nvPr/>
        </p:nvSpPr>
        <p:spPr>
          <a:xfrm>
            <a:off x="4199793" y="1219200"/>
            <a:ext cx="2180492" cy="369332"/>
          </a:xfrm>
          <a:prstGeom prst="rect">
            <a:avLst/>
          </a:prstGeom>
          <a:noFill/>
        </p:spPr>
        <p:txBody>
          <a:bodyPr wrap="square" rtlCol="0">
            <a:spAutoFit/>
          </a:bodyPr>
          <a:lstStyle/>
          <a:p>
            <a:r>
              <a:rPr lang="en-US" dirty="0" err="1" smtClean="0"/>
              <a:t>meas_slope</a:t>
            </a:r>
            <a:r>
              <a:rPr lang="en-US" dirty="0" smtClean="0"/>
              <a:t>=0.6145</a:t>
            </a:r>
            <a:endParaRPr lang="en-US" dirty="0"/>
          </a:p>
        </p:txBody>
      </p:sp>
      <p:sp>
        <p:nvSpPr>
          <p:cNvPr id="16" name="TextBox 15"/>
          <p:cNvSpPr txBox="1"/>
          <p:nvPr/>
        </p:nvSpPr>
        <p:spPr>
          <a:xfrm>
            <a:off x="4255478" y="1600200"/>
            <a:ext cx="2180492" cy="369332"/>
          </a:xfrm>
          <a:prstGeom prst="rect">
            <a:avLst/>
          </a:prstGeom>
          <a:noFill/>
        </p:spPr>
        <p:txBody>
          <a:bodyPr wrap="square" rtlCol="0">
            <a:spAutoFit/>
          </a:bodyPr>
          <a:lstStyle/>
          <a:p>
            <a:r>
              <a:rPr lang="en-US" dirty="0" err="1" smtClean="0"/>
              <a:t>pub_slope</a:t>
            </a:r>
            <a:r>
              <a:rPr lang="en-US" dirty="0" smtClean="0"/>
              <a:t>=0.6667 *</a:t>
            </a:r>
            <a:endParaRPr lang="en-US" dirty="0"/>
          </a:p>
        </p:txBody>
      </p:sp>
      <p:sp>
        <p:nvSpPr>
          <p:cNvPr id="17" name="TextBox 16"/>
          <p:cNvSpPr txBox="1"/>
          <p:nvPr/>
        </p:nvSpPr>
        <p:spPr>
          <a:xfrm>
            <a:off x="211015" y="6488668"/>
            <a:ext cx="2795954" cy="369332"/>
          </a:xfrm>
          <a:prstGeom prst="rect">
            <a:avLst/>
          </a:prstGeom>
          <a:noFill/>
        </p:spPr>
        <p:txBody>
          <a:bodyPr wrap="square" rtlCol="0">
            <a:spAutoFit/>
          </a:bodyPr>
          <a:lstStyle/>
          <a:p>
            <a:r>
              <a:rPr lang="en-US" dirty="0" smtClean="0"/>
              <a:t>* </a:t>
            </a:r>
            <a:r>
              <a:rPr lang="en-US" sz="1400" dirty="0" err="1" smtClean="0"/>
              <a:t>Rouxel</a:t>
            </a:r>
            <a:r>
              <a:rPr lang="en-US" sz="1400" dirty="0" smtClean="0"/>
              <a:t> et al. 2002</a:t>
            </a:r>
            <a:endParaRPr lang="en-US" sz="14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76200"/>
            <a:ext cx="9144000" cy="76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108438"/>
            <a:ext cx="6705600" cy="707886"/>
          </a:xfrm>
          <a:prstGeom prst="rect">
            <a:avLst/>
          </a:prstGeom>
          <a:noFill/>
        </p:spPr>
        <p:txBody>
          <a:bodyPr wrap="square" rtlCol="0">
            <a:spAutoFit/>
          </a:bodyPr>
          <a:lstStyle/>
          <a:p>
            <a:r>
              <a:rPr lang="en-US" sz="4000" dirty="0" smtClean="0">
                <a:latin typeface="Tw Cen MT Condensed Extra Bold" pitchFamily="34" charset="0"/>
              </a:rPr>
              <a:t>SUMMARY</a:t>
            </a:r>
            <a:r>
              <a:rPr lang="en-US" sz="4000" dirty="0" smtClean="0">
                <a:solidFill>
                  <a:schemeClr val="bg1"/>
                </a:solidFill>
                <a:latin typeface="Tw Cen MT Condensed Extra Bold" pitchFamily="34" charset="0"/>
              </a:rPr>
              <a:t> </a:t>
            </a:r>
          </a:p>
        </p:txBody>
      </p:sp>
      <p:sp>
        <p:nvSpPr>
          <p:cNvPr id="5" name="Rectangle 4"/>
          <p:cNvSpPr/>
          <p:nvPr/>
        </p:nvSpPr>
        <p:spPr>
          <a:xfrm>
            <a:off x="228600" y="990600"/>
            <a:ext cx="8534400" cy="5078313"/>
          </a:xfrm>
          <a:prstGeom prst="rect">
            <a:avLst/>
          </a:prstGeom>
        </p:spPr>
        <p:txBody>
          <a:bodyPr wrap="square">
            <a:spAutoFit/>
          </a:bodyPr>
          <a:lstStyle/>
          <a:p>
            <a:pPr>
              <a:lnSpc>
                <a:spcPct val="150000"/>
              </a:lnSpc>
              <a:buFont typeface="Arial" pitchFamily="34" charset="0"/>
              <a:buChar char="•"/>
            </a:pPr>
            <a:r>
              <a:rPr lang="en-US" sz="2000" dirty="0" smtClean="0"/>
              <a:t> </a:t>
            </a:r>
            <a:r>
              <a:rPr lang="en-US" sz="2400" dirty="0" smtClean="0"/>
              <a:t>A</a:t>
            </a:r>
            <a:r>
              <a:rPr lang="en-US" sz="2400" dirty="0" smtClean="0"/>
              <a:t>ll </a:t>
            </a:r>
            <a:r>
              <a:rPr lang="en-US" sz="2400" dirty="0" smtClean="0"/>
              <a:t>the datasets are normally distributed</a:t>
            </a:r>
            <a:endParaRPr lang="en-US" sz="2400" dirty="0" smtClean="0"/>
          </a:p>
          <a:p>
            <a:pPr marL="169863" indent="-169863">
              <a:lnSpc>
                <a:spcPct val="150000"/>
              </a:lnSpc>
              <a:buFont typeface="Arial" pitchFamily="34" charset="0"/>
              <a:buChar char="•"/>
            </a:pPr>
            <a:r>
              <a:rPr lang="en-US" sz="2400" dirty="0" smtClean="0"/>
              <a:t>Variances of </a:t>
            </a:r>
            <a:r>
              <a:rPr lang="en-US" sz="2400" dirty="0" smtClean="0"/>
              <a:t>the all the pairs of the datasets are equal at the confidence level of 95% </a:t>
            </a:r>
            <a:endParaRPr lang="en-US" sz="2400" dirty="0" smtClean="0"/>
          </a:p>
          <a:p>
            <a:pPr marL="169863" indent="-169863">
              <a:lnSpc>
                <a:spcPct val="150000"/>
              </a:lnSpc>
              <a:buFont typeface="Arial" pitchFamily="34" charset="0"/>
              <a:buChar char="•"/>
            </a:pPr>
            <a:r>
              <a:rPr lang="en-US" sz="2400" dirty="0" smtClean="0"/>
              <a:t>Mean </a:t>
            </a:r>
            <a:r>
              <a:rPr lang="en-US" sz="2400" dirty="0" smtClean="0"/>
              <a:t>values of </a:t>
            </a:r>
            <a:r>
              <a:rPr lang="en-US" sz="2400" i="1" dirty="0" err="1" smtClean="0"/>
              <a:t>data_GT</a:t>
            </a:r>
            <a:r>
              <a:rPr lang="en-US" sz="2400" dirty="0" smtClean="0"/>
              <a:t> and </a:t>
            </a:r>
            <a:r>
              <a:rPr lang="en-US" sz="2400" i="1" dirty="0" err="1" smtClean="0"/>
              <a:t>data_BR</a:t>
            </a:r>
            <a:r>
              <a:rPr lang="en-US" sz="2400" dirty="0" smtClean="0"/>
              <a:t> datasets are not equal at the confidence level of 95%</a:t>
            </a:r>
            <a:r>
              <a:rPr lang="en-US" sz="2400" dirty="0" smtClean="0"/>
              <a:t> </a:t>
            </a:r>
            <a:endParaRPr lang="en-US" sz="2400" dirty="0"/>
          </a:p>
          <a:p>
            <a:pPr marL="169863" indent="-169863">
              <a:lnSpc>
                <a:spcPct val="150000"/>
              </a:lnSpc>
              <a:buFont typeface="Arial" pitchFamily="34" charset="0"/>
              <a:buChar char="•"/>
            </a:pPr>
            <a:r>
              <a:rPr lang="en-US" sz="2400" dirty="0" smtClean="0"/>
              <a:t>The calculated slope of Least square regression of          with respect to            of </a:t>
            </a:r>
            <a:r>
              <a:rPr lang="en-US" sz="2400" i="1" dirty="0" err="1" smtClean="0"/>
              <a:t>data_GT</a:t>
            </a:r>
            <a:r>
              <a:rPr lang="en-US" sz="2400" dirty="0" smtClean="0"/>
              <a:t> is in agreement with the published data</a:t>
            </a:r>
            <a:r>
              <a:rPr lang="en-US" sz="2400" dirty="0" smtClean="0"/>
              <a:t> </a:t>
            </a:r>
            <a:r>
              <a:rPr lang="en-US" sz="2400" dirty="0" smtClean="0"/>
              <a:t>suggesting that Se isotopic composition can be measured by MC-ICP-MS at the low concentration levels without interference</a:t>
            </a:r>
          </a:p>
        </p:txBody>
      </p:sp>
      <p:sp>
        <p:nvSpPr>
          <p:cNvPr id="10" name="TextBox 9"/>
          <p:cNvSpPr txBox="1"/>
          <p:nvPr/>
        </p:nvSpPr>
        <p:spPr>
          <a:xfrm>
            <a:off x="8610600" y="6380946"/>
            <a:ext cx="533400" cy="477054"/>
          </a:xfrm>
          <a:prstGeom prst="rect">
            <a:avLst/>
          </a:prstGeom>
          <a:noFill/>
        </p:spPr>
        <p:txBody>
          <a:bodyPr wrap="square" rtlCol="0">
            <a:spAutoFit/>
          </a:bodyPr>
          <a:lstStyle/>
          <a:p>
            <a:r>
              <a:rPr lang="en-US" sz="2500" dirty="0" smtClean="0">
                <a:solidFill>
                  <a:schemeClr val="tx2">
                    <a:lumMod val="60000"/>
                    <a:lumOff val="40000"/>
                  </a:schemeClr>
                </a:solidFill>
                <a:latin typeface="Tw Cen MT Condensed Extra Bold" pitchFamily="34" charset="0"/>
              </a:rPr>
              <a:t>7</a:t>
            </a:r>
            <a:endParaRPr lang="en-US" sz="2500" dirty="0" smtClean="0">
              <a:solidFill>
                <a:schemeClr val="tx2">
                  <a:lumMod val="60000"/>
                  <a:lumOff val="40000"/>
                </a:schemeClr>
              </a:solidFill>
              <a:latin typeface="Tw Cen MT Condensed Extra Bold" pitchFamily="34" charset="0"/>
            </a:endParaRPr>
          </a:p>
        </p:txBody>
      </p:sp>
      <p:graphicFrame>
        <p:nvGraphicFramePr>
          <p:cNvPr id="128001" name="Object 1"/>
          <p:cNvGraphicFramePr>
            <a:graphicFrameLocks noChangeAspect="1"/>
          </p:cNvGraphicFramePr>
          <p:nvPr/>
        </p:nvGraphicFramePr>
        <p:xfrm>
          <a:off x="6656266" y="3934069"/>
          <a:ext cx="588596" cy="324743"/>
        </p:xfrm>
        <a:graphic>
          <a:graphicData uri="http://schemas.openxmlformats.org/presentationml/2006/ole">
            <p:oleObj spid="_x0000_s128001" name="Equation" r:id="rId3" imgW="368280" imgH="203040" progId="Equation.3">
              <p:embed/>
            </p:oleObj>
          </a:graphicData>
        </a:graphic>
      </p:graphicFrame>
      <p:graphicFrame>
        <p:nvGraphicFramePr>
          <p:cNvPr id="128002" name="Object 2"/>
          <p:cNvGraphicFramePr>
            <a:graphicFrameLocks noChangeAspect="1"/>
          </p:cNvGraphicFramePr>
          <p:nvPr/>
        </p:nvGraphicFramePr>
        <p:xfrm>
          <a:off x="1779956" y="4517171"/>
          <a:ext cx="587375" cy="325437"/>
        </p:xfrm>
        <a:graphic>
          <a:graphicData uri="http://schemas.openxmlformats.org/presentationml/2006/ole">
            <p:oleObj spid="_x0000_s128002" name="Equation" r:id="rId4" imgW="368280" imgH="203040" progId="Equation.3">
              <p:embed/>
            </p:oleObj>
          </a:graphicData>
        </a:graphic>
      </p:graphicFrame>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7627</TotalTime>
  <Words>1051</Words>
  <Application>Microsoft Office PowerPoint</Application>
  <PresentationFormat>On-screen Show (4:3)</PresentationFormat>
  <Paragraphs>180</Paragraphs>
  <Slides>11</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Microsoft Equation 3.0</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Georgia Institute of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Kristen Mitchell</dc:creator>
  <cp:lastModifiedBy>bshafei</cp:lastModifiedBy>
  <cp:revision>760</cp:revision>
  <dcterms:created xsi:type="dcterms:W3CDTF">2010-02-26T15:52:43Z</dcterms:created>
  <dcterms:modified xsi:type="dcterms:W3CDTF">2011-04-28T17:19:36Z</dcterms:modified>
</cp:coreProperties>
</file>