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72" r:id="rId6"/>
    <p:sldId id="270" r:id="rId7"/>
    <p:sldId id="273" r:id="rId8"/>
    <p:sldId id="271" r:id="rId9"/>
    <p:sldId id="269" r:id="rId10"/>
    <p:sldId id="265" r:id="rId11"/>
    <p:sldId id="268" r:id="rId12"/>
    <p:sldId id="266"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A86470C-B78C-4378-85B2-9284602ABA43}" type="datetimeFigureOut">
              <a:rPr lang="en-US" smtClean="0"/>
              <a:t>4/25/2011</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58421214-BDE3-45D1-9FCA-D9153FEA3FBB}"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86470C-B78C-4378-85B2-9284602ABA43}"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21214-BDE3-45D1-9FCA-D9153FEA3F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86470C-B78C-4378-85B2-9284602ABA43}"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21214-BDE3-45D1-9FCA-D9153FEA3FBB}"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A86470C-B78C-4378-85B2-9284602ABA43}"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21214-BDE3-45D1-9FCA-D9153FEA3FBB}"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3A86470C-B78C-4378-85B2-9284602ABA43}" type="datetimeFigureOut">
              <a:rPr lang="en-US" smtClean="0"/>
              <a:t>4/26/2011</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58421214-BDE3-45D1-9FCA-D9153FEA3FBB}"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A86470C-B78C-4378-85B2-9284602ABA43}" type="datetimeFigureOut">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21214-BDE3-45D1-9FCA-D9153FEA3FBB}"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A86470C-B78C-4378-85B2-9284602ABA43}" type="datetimeFigureOut">
              <a:rPr lang="en-US" smtClean="0"/>
              <a:t>4/26/2011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21214-BDE3-45D1-9FCA-D9153FEA3FBB}"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86470C-B78C-4378-85B2-9284602ABA43}" type="datetimeFigureOut">
              <a:rPr lang="en-US" smtClean="0"/>
              <a:t>4/26/2011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21214-BDE3-45D1-9FCA-D9153FEA3FBB}"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86470C-B78C-4378-85B2-9284602ABA43}" type="datetimeFigureOut">
              <a:rPr lang="en-US" smtClean="0"/>
              <a:t>4/26/2011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21214-BDE3-45D1-9FCA-D9153FEA3FBB}"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86470C-B78C-4378-85B2-9284602ABA43}" type="datetimeFigureOut">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21214-BDE3-45D1-9FCA-D9153FEA3FBB}"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86470C-B78C-4378-85B2-9284602ABA43}" type="datetimeFigureOut">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21214-BDE3-45D1-9FCA-D9153FEA3FBB}"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A86470C-B78C-4378-85B2-9284602ABA43}" type="datetimeFigureOut">
              <a:rPr lang="en-US" smtClean="0"/>
              <a:t>4/25/2011</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8421214-BDE3-45D1-9FCA-D9153FEA3FBB}"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5000"/>
            <a:lum/>
          </a:blip>
          <a:srcRect/>
          <a:stretch>
            <a:fillRect l="-15000" r="-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657600"/>
            <a:ext cx="7010400" cy="1295400"/>
          </a:xfrm>
        </p:spPr>
        <p:txBody>
          <a:bodyPr>
            <a:noAutofit/>
          </a:bodyPr>
          <a:lstStyle/>
          <a:p>
            <a:r>
              <a:rPr lang="en-US" sz="2800" dirty="0" smtClean="0"/>
              <a:t>Analysis of changing compound concentrations in air above </a:t>
            </a:r>
            <a:br>
              <a:rPr lang="en-US" sz="2800" dirty="0" smtClean="0"/>
            </a:br>
            <a:r>
              <a:rPr lang="en-US" sz="2800" dirty="0" smtClean="0"/>
              <a:t>Pasadena, Summer 2010</a:t>
            </a:r>
            <a:endParaRPr lang="en-US" sz="2800" dirty="0"/>
          </a:p>
        </p:txBody>
      </p:sp>
      <p:sp>
        <p:nvSpPr>
          <p:cNvPr id="3" name="Subtitle 2"/>
          <p:cNvSpPr>
            <a:spLocks noGrp="1"/>
          </p:cNvSpPr>
          <p:nvPr>
            <p:ph type="subTitle" idx="1"/>
          </p:nvPr>
        </p:nvSpPr>
        <p:spPr>
          <a:xfrm>
            <a:off x="1295400" y="5124450"/>
            <a:ext cx="6858000" cy="533400"/>
          </a:xfrm>
        </p:spPr>
        <p:txBody>
          <a:bodyPr>
            <a:noAutofit/>
          </a:bodyPr>
          <a:lstStyle/>
          <a:p>
            <a:pPr algn="l"/>
            <a:r>
              <a:rPr lang="en-US" dirty="0" smtClean="0"/>
              <a:t>Kayla N Hosking	EAS 4480	April 26, 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Histograms</a:t>
            </a:r>
            <a:endParaRPr lang="en-US" dirty="0"/>
          </a:p>
        </p:txBody>
      </p:sp>
      <p:pic>
        <p:nvPicPr>
          <p:cNvPr id="4" name="Content Placeholder 3" descr="untitled.bmp"/>
          <p:cNvPicPr>
            <a:picLocks noGrp="1" noChangeAspect="1"/>
          </p:cNvPicPr>
          <p:nvPr>
            <p:ph sz="quarter" idx="1"/>
          </p:nvPr>
        </p:nvPicPr>
        <p:blipFill>
          <a:blip r:embed="rId2" cstate="print"/>
          <a:stretch>
            <a:fillRect/>
          </a:stretch>
        </p:blipFill>
        <p:spPr>
          <a:xfrm>
            <a:off x="457200" y="1526540"/>
            <a:ext cx="8229600" cy="4474845"/>
          </a:xfrm>
        </p:spPr>
      </p:pic>
      <p:sp>
        <p:nvSpPr>
          <p:cNvPr id="5" name="TextBox 4"/>
          <p:cNvSpPr txBox="1"/>
          <p:nvPr/>
        </p:nvSpPr>
        <p:spPr>
          <a:xfrm flipH="1">
            <a:off x="838200" y="1828800"/>
            <a:ext cx="461665" cy="3733800"/>
          </a:xfrm>
          <a:prstGeom prst="rect">
            <a:avLst/>
          </a:prstGeom>
          <a:noFill/>
        </p:spPr>
        <p:txBody>
          <a:bodyPr vert="vert270" wrap="square" rtlCol="0">
            <a:spAutoFit/>
          </a:bodyPr>
          <a:lstStyle/>
          <a:p>
            <a:pPr algn="ctr"/>
            <a:r>
              <a:rPr lang="en-US" dirty="0" smtClean="0"/>
              <a:t>frequency</a:t>
            </a:r>
            <a:endParaRPr lang="en-US" dirty="0"/>
          </a:p>
        </p:txBody>
      </p:sp>
      <p:sp>
        <p:nvSpPr>
          <p:cNvPr id="6" name="TextBox 5"/>
          <p:cNvSpPr txBox="1"/>
          <p:nvPr/>
        </p:nvSpPr>
        <p:spPr>
          <a:xfrm>
            <a:off x="1524000" y="3581400"/>
            <a:ext cx="6781800" cy="276999"/>
          </a:xfrm>
          <a:prstGeom prst="rect">
            <a:avLst/>
          </a:prstGeom>
          <a:noFill/>
        </p:spPr>
        <p:txBody>
          <a:bodyPr wrap="square" rtlCol="0">
            <a:spAutoFit/>
          </a:bodyPr>
          <a:lstStyle/>
          <a:p>
            <a:r>
              <a:rPr lang="en-US" sz="1200" dirty="0" smtClean="0"/>
              <a:t>Relative Humidity (%)             Wind Speed (m/s)                    Wind Direction (</a:t>
            </a:r>
            <a:r>
              <a:rPr lang="en-US" sz="1200" dirty="0" smtClean="0">
                <a:latin typeface="Perpetua" pitchFamily="18" charset="0"/>
                <a:ea typeface="Cambria Math"/>
              </a:rPr>
              <a:t>°)	            Solar Radiation (W/m</a:t>
            </a:r>
            <a:r>
              <a:rPr lang="en-US" sz="1200" baseline="30000" dirty="0" smtClean="0">
                <a:latin typeface="Perpetua" pitchFamily="18" charset="0"/>
                <a:ea typeface="Cambria Math"/>
              </a:rPr>
              <a:t>2</a:t>
            </a:r>
            <a:r>
              <a:rPr lang="en-US" sz="1200" dirty="0" smtClean="0">
                <a:latin typeface="Perpetua" pitchFamily="18" charset="0"/>
                <a:ea typeface="Cambria Math"/>
              </a:rPr>
              <a:t>)</a:t>
            </a:r>
            <a:endParaRPr lang="en-US" sz="1200" dirty="0">
              <a:latin typeface="Perpetu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Time Series</a:t>
            </a:r>
            <a:endParaRPr lang="en-US" dirty="0"/>
          </a:p>
        </p:txBody>
      </p:sp>
      <p:pic>
        <p:nvPicPr>
          <p:cNvPr id="4" name="Content Placeholder 3" descr="untitled.bmp"/>
          <p:cNvPicPr>
            <a:picLocks noGrp="1" noChangeAspect="1"/>
          </p:cNvPicPr>
          <p:nvPr>
            <p:ph sz="quarter" idx="1"/>
          </p:nvPr>
        </p:nvPicPr>
        <p:blipFill>
          <a:blip r:embed="rId2" cstate="print"/>
          <a:stretch>
            <a:fillRect/>
          </a:stretch>
        </p:blipFill>
        <p:spPr>
          <a:xfrm>
            <a:off x="457200" y="1661557"/>
            <a:ext cx="8229600" cy="4204811"/>
          </a:xfrm>
        </p:spPr>
      </p:pic>
      <p:sp>
        <p:nvSpPr>
          <p:cNvPr id="5" name="TextBox 4"/>
          <p:cNvSpPr txBox="1"/>
          <p:nvPr/>
        </p:nvSpPr>
        <p:spPr>
          <a:xfrm flipH="1">
            <a:off x="838200" y="1828800"/>
            <a:ext cx="461665" cy="3733800"/>
          </a:xfrm>
          <a:prstGeom prst="rect">
            <a:avLst/>
          </a:prstGeom>
          <a:noFill/>
        </p:spPr>
        <p:txBody>
          <a:bodyPr vert="vert270" wrap="square" rtlCol="0">
            <a:spAutoFit/>
          </a:bodyPr>
          <a:lstStyle/>
          <a:p>
            <a:pPr algn="ctr"/>
            <a:r>
              <a:rPr lang="en-US" dirty="0" smtClean="0"/>
              <a:t>Relative units normalized to maximums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Histograms</a:t>
            </a:r>
            <a:endParaRPr lang="en-US" dirty="0"/>
          </a:p>
        </p:txBody>
      </p:sp>
      <p:pic>
        <p:nvPicPr>
          <p:cNvPr id="4" name="Content Placeholder 3" descr="untitled.bmp"/>
          <p:cNvPicPr>
            <a:picLocks noGrp="1" noChangeAspect="1"/>
          </p:cNvPicPr>
          <p:nvPr>
            <p:ph sz="quarter" idx="1"/>
          </p:nvPr>
        </p:nvPicPr>
        <p:blipFill>
          <a:blip r:embed="rId2" cstate="print"/>
          <a:stretch>
            <a:fillRect/>
          </a:stretch>
        </p:blipFill>
        <p:spPr>
          <a:xfrm>
            <a:off x="457200" y="1526540"/>
            <a:ext cx="8229600" cy="4474844"/>
          </a:xfrm>
        </p:spPr>
      </p:pic>
      <p:sp>
        <p:nvSpPr>
          <p:cNvPr id="5" name="TextBox 4"/>
          <p:cNvSpPr txBox="1"/>
          <p:nvPr/>
        </p:nvSpPr>
        <p:spPr>
          <a:xfrm flipH="1">
            <a:off x="838200" y="1828800"/>
            <a:ext cx="461665" cy="3733800"/>
          </a:xfrm>
          <a:prstGeom prst="rect">
            <a:avLst/>
          </a:prstGeom>
          <a:noFill/>
        </p:spPr>
        <p:txBody>
          <a:bodyPr vert="vert270" wrap="square" rtlCol="0">
            <a:spAutoFit/>
          </a:bodyPr>
          <a:lstStyle/>
          <a:p>
            <a:pPr algn="ctr"/>
            <a:r>
              <a:rPr lang="en-US" dirty="0" smtClean="0"/>
              <a:t>frequency</a:t>
            </a:r>
            <a:endParaRPr lang="en-US" dirty="0"/>
          </a:p>
        </p:txBody>
      </p:sp>
      <p:sp>
        <p:nvSpPr>
          <p:cNvPr id="6" name="TextBox 5"/>
          <p:cNvSpPr txBox="1"/>
          <p:nvPr/>
        </p:nvSpPr>
        <p:spPr>
          <a:xfrm>
            <a:off x="1524000" y="3581400"/>
            <a:ext cx="6781800" cy="276999"/>
          </a:xfrm>
          <a:prstGeom prst="rect">
            <a:avLst/>
          </a:prstGeom>
          <a:noFill/>
        </p:spPr>
        <p:txBody>
          <a:bodyPr wrap="square" rtlCol="0">
            <a:spAutoFit/>
          </a:bodyPr>
          <a:lstStyle/>
          <a:p>
            <a:r>
              <a:rPr lang="en-US" sz="1200" dirty="0" smtClean="0"/>
              <a:t>Temperature (</a:t>
            </a:r>
            <a:r>
              <a:rPr lang="en-US" sz="1200" dirty="0" smtClean="0">
                <a:latin typeface="Perpetua" pitchFamily="18" charset="0"/>
                <a:ea typeface="Cambria Math"/>
              </a:rPr>
              <a:t>°C</a:t>
            </a:r>
            <a:r>
              <a:rPr lang="en-US" sz="1200" dirty="0" smtClean="0"/>
              <a:t>)                        Dew Point </a:t>
            </a:r>
            <a:r>
              <a:rPr lang="en-US" sz="1200" dirty="0" smtClean="0"/>
              <a:t>(</a:t>
            </a:r>
            <a:r>
              <a:rPr lang="en-US" sz="1200" dirty="0" smtClean="0">
                <a:latin typeface="Perpetua" pitchFamily="18" charset="0"/>
                <a:ea typeface="Cambria Math"/>
              </a:rPr>
              <a:t>°C</a:t>
            </a:r>
            <a:r>
              <a:rPr lang="en-US" sz="1200" dirty="0" smtClean="0"/>
              <a:t>)                        Pressure (</a:t>
            </a:r>
            <a:r>
              <a:rPr lang="en-US" sz="1200" dirty="0" err="1" smtClean="0"/>
              <a:t>mb</a:t>
            </a:r>
            <a:r>
              <a:rPr lang="en-US" sz="1200" dirty="0" smtClean="0">
                <a:latin typeface="Perpetua" pitchFamily="18" charset="0"/>
                <a:ea typeface="Cambria Math"/>
              </a:rPr>
              <a:t>)                   Boundary Layer Height (m)</a:t>
            </a:r>
            <a:endParaRPr lang="en-US" sz="1200" dirty="0">
              <a:latin typeface="Perpet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Problem</a:t>
            </a:r>
            <a:endParaRPr lang="en-US" dirty="0"/>
          </a:p>
        </p:txBody>
      </p:sp>
      <p:sp>
        <p:nvSpPr>
          <p:cNvPr id="3" name="Content Placeholder 2"/>
          <p:cNvSpPr>
            <a:spLocks noGrp="1"/>
          </p:cNvSpPr>
          <p:nvPr>
            <p:ph sz="quarter" idx="1"/>
          </p:nvPr>
        </p:nvSpPr>
        <p:spPr>
          <a:xfrm>
            <a:off x="457200" y="1447800"/>
            <a:ext cx="8229600" cy="4709160"/>
          </a:xfrm>
        </p:spPr>
        <p:txBody>
          <a:bodyPr>
            <a:normAutofit fontScale="92500" lnSpcReduction="20000"/>
          </a:bodyPr>
          <a:lstStyle/>
          <a:p>
            <a:pPr>
              <a:spcBef>
                <a:spcPts val="0"/>
              </a:spcBef>
              <a:spcAft>
                <a:spcPts val="1200"/>
              </a:spcAft>
            </a:pPr>
            <a:r>
              <a:rPr lang="en-US" dirty="0" smtClean="0"/>
              <a:t>There </a:t>
            </a:r>
            <a:r>
              <a:rPr lang="en-US" dirty="0" smtClean="0"/>
              <a:t>appears to be a significant shift in the mean value of the background concentrations of various species at a certain point during a study. </a:t>
            </a:r>
            <a:endParaRPr lang="en-US" dirty="0" smtClean="0"/>
          </a:p>
          <a:p>
            <a:pPr lvl="1">
              <a:spcAft>
                <a:spcPts val="1200"/>
              </a:spcAft>
            </a:pPr>
            <a:r>
              <a:rPr lang="en-US" dirty="0" smtClean="0"/>
              <a:t>Is </a:t>
            </a:r>
            <a:r>
              <a:rPr lang="en-US" dirty="0" smtClean="0"/>
              <a:t>the difference of the means from before and after this point significant? </a:t>
            </a:r>
            <a:r>
              <a:rPr lang="en-US" dirty="0" smtClean="0"/>
              <a:t>For </a:t>
            </a:r>
            <a:r>
              <a:rPr lang="en-US" dirty="0" smtClean="0"/>
              <a:t>which species is it significant? </a:t>
            </a:r>
            <a:endParaRPr lang="en-US" dirty="0" smtClean="0"/>
          </a:p>
          <a:p>
            <a:pPr lvl="1">
              <a:spcAft>
                <a:spcPts val="1200"/>
              </a:spcAft>
            </a:pPr>
            <a:r>
              <a:rPr lang="en-US" dirty="0" smtClean="0"/>
              <a:t>Are there </a:t>
            </a:r>
            <a:r>
              <a:rPr lang="en-US" dirty="0" smtClean="0"/>
              <a:t>similarities between the species that have a significant </a:t>
            </a:r>
            <a:r>
              <a:rPr lang="en-US" dirty="0" smtClean="0"/>
              <a:t>change</a:t>
            </a:r>
            <a:r>
              <a:rPr lang="en-US" dirty="0" smtClean="0"/>
              <a:t> </a:t>
            </a:r>
            <a:r>
              <a:rPr lang="en-US" dirty="0" smtClean="0"/>
              <a:t>/ </a:t>
            </a:r>
            <a:r>
              <a:rPr lang="en-US" dirty="0" smtClean="0"/>
              <a:t>similarities between the species that do not have a significant change? </a:t>
            </a:r>
            <a:endParaRPr lang="en-US" dirty="0" smtClean="0"/>
          </a:p>
          <a:p>
            <a:pPr lvl="1">
              <a:spcAft>
                <a:spcPts val="1200"/>
              </a:spcAft>
            </a:pPr>
            <a:r>
              <a:rPr lang="en-US" dirty="0" smtClean="0"/>
              <a:t>From </a:t>
            </a:r>
            <a:r>
              <a:rPr lang="en-US" dirty="0" smtClean="0"/>
              <a:t>these groupings, is it possible to determine why the means shifted? Or why it happened when it did? </a:t>
            </a:r>
            <a:endParaRPr lang="en-US" dirty="0" smtClean="0"/>
          </a:p>
          <a:p>
            <a:pPr>
              <a:spcAft>
                <a:spcPts val="1200"/>
              </a:spcAft>
            </a:pPr>
            <a:r>
              <a:rPr lang="en-US" dirty="0" smtClean="0"/>
              <a:t>Because </a:t>
            </a:r>
            <a:r>
              <a:rPr lang="en-US" dirty="0" smtClean="0"/>
              <a:t>the change occurs at the same time across multiple species as seen from data collected by different groups of researchers in the study, it is assumed not to be purely error, and should have an explanation.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Data: </a:t>
            </a:r>
            <a:r>
              <a:rPr lang="en-US" dirty="0" err="1" smtClean="0"/>
              <a:t>CalNex</a:t>
            </a:r>
            <a:r>
              <a:rPr lang="en-US" dirty="0" smtClean="0"/>
              <a:t> 2010 Study</a:t>
            </a:r>
            <a:endParaRPr lang="en-US" dirty="0"/>
          </a:p>
        </p:txBody>
      </p:sp>
      <p:sp>
        <p:nvSpPr>
          <p:cNvPr id="3" name="Content Placeholder 2"/>
          <p:cNvSpPr>
            <a:spLocks noGrp="1"/>
          </p:cNvSpPr>
          <p:nvPr>
            <p:ph sz="quarter" idx="1"/>
          </p:nvPr>
        </p:nvSpPr>
        <p:spPr>
          <a:xfrm>
            <a:off x="457200" y="1447800"/>
            <a:ext cx="8229600" cy="4709160"/>
          </a:xfrm>
        </p:spPr>
        <p:txBody>
          <a:bodyPr>
            <a:normAutofit/>
          </a:bodyPr>
          <a:lstStyle/>
          <a:p>
            <a:r>
              <a:rPr lang="en-US" sz="2800" dirty="0" smtClean="0">
                <a:latin typeface="Perpetua" pitchFamily="18" charset="0"/>
              </a:rPr>
              <a:t>Observation platform: </a:t>
            </a:r>
          </a:p>
          <a:p>
            <a:pPr lvl="1"/>
            <a:r>
              <a:rPr lang="en-US" sz="2500" dirty="0" smtClean="0">
                <a:latin typeface="Perpetua" pitchFamily="18" charset="0"/>
              </a:rPr>
              <a:t>fixed in situ instruments at a ground site located on </a:t>
            </a:r>
            <a:r>
              <a:rPr lang="en-US" sz="2500" dirty="0" err="1" smtClean="0">
                <a:latin typeface="Perpetua" pitchFamily="18" charset="0"/>
              </a:rPr>
              <a:t>CalTech’s</a:t>
            </a:r>
            <a:r>
              <a:rPr lang="en-US" sz="2500" dirty="0" smtClean="0">
                <a:latin typeface="Perpetua" pitchFamily="18" charset="0"/>
              </a:rPr>
              <a:t> campus in Pasadena, CA</a:t>
            </a:r>
          </a:p>
          <a:p>
            <a:r>
              <a:rPr lang="en-US" sz="2800" dirty="0" smtClean="0">
                <a:latin typeface="Perpetua" pitchFamily="18" charset="0"/>
              </a:rPr>
              <a:t>Sampling: </a:t>
            </a:r>
          </a:p>
          <a:p>
            <a:pPr lvl="1"/>
            <a:r>
              <a:rPr lang="en-US" sz="2400" dirty="0" smtClean="0">
                <a:latin typeface="Perpetua" pitchFamily="18" charset="0"/>
              </a:rPr>
              <a:t>0-D through time (time series measurements at a single site)</a:t>
            </a:r>
          </a:p>
          <a:p>
            <a:pPr lvl="1"/>
            <a:r>
              <a:rPr lang="en-US" sz="2400" dirty="0" smtClean="0">
                <a:latin typeface="Perpetua" pitchFamily="18" charset="0"/>
              </a:rPr>
              <a:t>Sampling frequencies: vary depending on what is being measured</a:t>
            </a:r>
          </a:p>
          <a:p>
            <a:pPr lvl="1"/>
            <a:r>
              <a:rPr lang="en-US" sz="2400" dirty="0" smtClean="0">
                <a:latin typeface="Perpetua" pitchFamily="18" charset="0"/>
              </a:rPr>
              <a:t>Sampling period: mid May – mid June 2010</a:t>
            </a:r>
          </a:p>
          <a:p>
            <a:pPr lvl="1"/>
            <a:r>
              <a:rPr lang="en-US" sz="2400" dirty="0" smtClean="0">
                <a:latin typeface="Perpetua" pitchFamily="18" charset="0"/>
              </a:rPr>
              <a:t>Uncertainties: vary depending on what is being measured</a:t>
            </a:r>
          </a:p>
          <a:p>
            <a:endParaRPr lang="en-US" sz="2800" dirty="0">
              <a:latin typeface="Perpetu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 Methods</a:t>
            </a:r>
            <a:endParaRPr lang="en-US" dirty="0"/>
          </a:p>
        </p:txBody>
      </p:sp>
      <p:sp>
        <p:nvSpPr>
          <p:cNvPr id="3" name="Content Placeholder 2"/>
          <p:cNvSpPr>
            <a:spLocks noGrp="1"/>
          </p:cNvSpPr>
          <p:nvPr>
            <p:ph sz="quarter" idx="1"/>
          </p:nvPr>
        </p:nvSpPr>
        <p:spPr>
          <a:xfrm>
            <a:off x="457200" y="1447800"/>
            <a:ext cx="8229600" cy="4709160"/>
          </a:xfrm>
        </p:spPr>
        <p:txBody>
          <a:bodyPr>
            <a:normAutofit fontScale="92500"/>
          </a:bodyPr>
          <a:lstStyle/>
          <a:p>
            <a:r>
              <a:rPr lang="en-US" sz="2800" dirty="0" err="1" smtClean="0">
                <a:latin typeface="Perpetua" pitchFamily="18" charset="0"/>
              </a:rPr>
              <a:t>Univariate</a:t>
            </a:r>
            <a:r>
              <a:rPr lang="en-US" sz="2800" dirty="0" smtClean="0">
                <a:latin typeface="Perpetua" pitchFamily="18" charset="0"/>
              </a:rPr>
              <a:t> methods</a:t>
            </a:r>
          </a:p>
          <a:p>
            <a:pPr lvl="1"/>
            <a:r>
              <a:rPr lang="en-US" sz="2400" dirty="0" smtClean="0">
                <a:latin typeface="Perpetua" pitchFamily="18" charset="0"/>
              </a:rPr>
              <a:t>Plotting the time series</a:t>
            </a:r>
          </a:p>
          <a:p>
            <a:pPr lvl="1"/>
            <a:r>
              <a:rPr lang="en-US" sz="2400" dirty="0" smtClean="0">
                <a:latin typeface="Perpetua" pitchFamily="18" charset="0"/>
              </a:rPr>
              <a:t>Plotting the histograms</a:t>
            </a:r>
          </a:p>
          <a:p>
            <a:pPr lvl="1"/>
            <a:r>
              <a:rPr lang="en-US" sz="2400" dirty="0" smtClean="0">
                <a:latin typeface="Perpetua" pitchFamily="18" charset="0"/>
              </a:rPr>
              <a:t>Statistical tests</a:t>
            </a:r>
          </a:p>
          <a:p>
            <a:pPr lvl="2"/>
            <a:r>
              <a:rPr lang="en-US" sz="2400" dirty="0" smtClean="0">
                <a:latin typeface="Perpetua" pitchFamily="18" charset="0"/>
              </a:rPr>
              <a:t>Student’s t-test of means</a:t>
            </a:r>
          </a:p>
          <a:p>
            <a:r>
              <a:rPr lang="en-US" sz="2800" dirty="0" smtClean="0">
                <a:latin typeface="Perpetua" pitchFamily="18" charset="0"/>
              </a:rPr>
              <a:t>Exploratory data </a:t>
            </a:r>
            <a:r>
              <a:rPr lang="en-US" sz="2800" dirty="0" smtClean="0">
                <a:latin typeface="Perpetua" pitchFamily="18" charset="0"/>
              </a:rPr>
              <a:t>analysis</a:t>
            </a:r>
          </a:p>
          <a:p>
            <a:pPr lvl="1"/>
            <a:r>
              <a:rPr lang="en-US" sz="2400" dirty="0" smtClean="0">
                <a:latin typeface="Perpetua" pitchFamily="18" charset="0"/>
              </a:rPr>
              <a:t>Hypothesis: </a:t>
            </a:r>
          </a:p>
          <a:p>
            <a:pPr lvl="2"/>
            <a:r>
              <a:rPr lang="en-US" sz="2100" dirty="0" smtClean="0">
                <a:latin typeface="Perpetua" pitchFamily="18" charset="0"/>
              </a:rPr>
              <a:t>There is a change in species background concentrations because there was a change in meteorological conditions. If this is true, there will be a statistically significant change in concentrations of various groups of compounds and in the met data.</a:t>
            </a:r>
          </a:p>
          <a:p>
            <a:pPr lvl="1"/>
            <a:r>
              <a:rPr lang="en-US" sz="2400" dirty="0" smtClean="0">
                <a:latin typeface="Perpetua" pitchFamily="18" charset="0"/>
              </a:rPr>
              <a:t>Assumptions and support:</a:t>
            </a:r>
          </a:p>
          <a:p>
            <a:pPr lvl="2"/>
            <a:r>
              <a:rPr lang="en-US" sz="2100" dirty="0" smtClean="0">
                <a:latin typeface="Perpetua" pitchFamily="18" charset="0"/>
              </a:rPr>
              <a:t>The data sets are normal distributions: see histograms</a:t>
            </a:r>
          </a:p>
          <a:p>
            <a:pPr lvl="2"/>
            <a:endParaRPr lang="en-US" sz="2400" dirty="0">
              <a:latin typeface="Perpetu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Student’s t-test</a:t>
            </a:r>
            <a:endParaRPr lang="en-US" dirty="0"/>
          </a:p>
        </p:txBody>
      </p:sp>
      <p:graphicFrame>
        <p:nvGraphicFramePr>
          <p:cNvPr id="4" name="Content Placeholder 3"/>
          <p:cNvGraphicFramePr>
            <a:graphicFrameLocks noGrp="1"/>
          </p:cNvGraphicFramePr>
          <p:nvPr>
            <p:ph sz="quarter" idx="1"/>
          </p:nvPr>
        </p:nvGraphicFramePr>
        <p:xfrm>
          <a:off x="457200" y="2057400"/>
          <a:ext cx="3352801" cy="2265172"/>
        </p:xfrm>
        <a:graphic>
          <a:graphicData uri="http://schemas.openxmlformats.org/drawingml/2006/table">
            <a:tbl>
              <a:tblPr firstRow="1" bandRow="1">
                <a:tableStyleId>{B301B821-A1FF-4177-AEE7-76D212191A09}</a:tableStyleId>
              </a:tblPr>
              <a:tblGrid>
                <a:gridCol w="894080"/>
                <a:gridCol w="401320"/>
                <a:gridCol w="685800"/>
                <a:gridCol w="685800"/>
                <a:gridCol w="685801"/>
              </a:tblGrid>
              <a:tr h="275417">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h</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p</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err="1" smtClean="0"/>
                        <a:t>ci</a:t>
                      </a:r>
                      <a:r>
                        <a:rPr lang="en-US" sz="1400" u="none" strike="noStrike" dirty="0" smtClean="0"/>
                        <a:t>, lb</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err="1" smtClean="0"/>
                        <a:t>ci</a:t>
                      </a:r>
                      <a:r>
                        <a:rPr lang="en-US" sz="1400" u="none" strike="noStrike" dirty="0" smtClean="0"/>
                        <a:t>, </a:t>
                      </a:r>
                      <a:r>
                        <a:rPr lang="en-US" sz="1400" u="none" strike="noStrike" dirty="0" err="1" smtClean="0"/>
                        <a:t>ub</a:t>
                      </a:r>
                      <a:endParaRPr lang="en-US" sz="1400" b="0" i="0" u="none" strike="noStrike" dirty="0">
                        <a:solidFill>
                          <a:srgbClr val="000000"/>
                        </a:solidFill>
                        <a:latin typeface="Calibri"/>
                      </a:endParaRPr>
                    </a:p>
                  </a:txBody>
                  <a:tcPr marL="9525" marR="9525" marT="9525" marB="0" anchor="b"/>
                </a:tc>
              </a:tr>
              <a:tr h="269917">
                <a:tc>
                  <a:txBody>
                    <a:bodyPr/>
                    <a:lstStyle/>
                    <a:p>
                      <a:pPr algn="l" fontAlgn="b"/>
                      <a:r>
                        <a:rPr lang="en-US" sz="1100" b="0" i="0" u="none" strike="noStrike" dirty="0">
                          <a:solidFill>
                            <a:srgbClr val="000000"/>
                          </a:solidFill>
                          <a:latin typeface="Calibri"/>
                        </a:rPr>
                        <a:t>Isoprene                 </a:t>
                      </a:r>
                    </a:p>
                  </a:txBody>
                  <a:tcPr marL="9525" marR="9525" marT="9525" marB="0" anchor="b"/>
                </a:tc>
                <a:tc>
                  <a:txBody>
                    <a:bodyPr/>
                    <a:lstStyle/>
                    <a:p>
                      <a:pPr algn="r" fontAlgn="b"/>
                      <a:r>
                        <a:rPr lang="en-US" sz="1100" b="0" i="0" u="none" strike="noStrike" dirty="0">
                          <a:solidFill>
                            <a:srgbClr val="000000"/>
                          </a:solidFill>
                          <a:latin typeface="Calibri"/>
                        </a:rPr>
                        <a:t>1</a:t>
                      </a:r>
                    </a:p>
                  </a:txBody>
                  <a:tcPr marL="9525" marR="9525" marT="9525" marB="0" anchor="b"/>
                </a:tc>
                <a:tc>
                  <a:txBody>
                    <a:bodyPr/>
                    <a:lstStyle/>
                    <a:p>
                      <a:pPr algn="r" fontAlgn="b"/>
                      <a:r>
                        <a:rPr lang="en-US" sz="1100" b="0" i="0" u="none" strike="noStrike" dirty="0">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-0.35818</a:t>
                      </a:r>
                    </a:p>
                  </a:txBody>
                  <a:tcPr marL="9525" marR="9525" marT="9525" marB="0" anchor="b"/>
                </a:tc>
                <a:tc>
                  <a:txBody>
                    <a:bodyPr/>
                    <a:lstStyle/>
                    <a:p>
                      <a:pPr algn="r" fontAlgn="b"/>
                      <a:r>
                        <a:rPr lang="en-US" sz="1100" b="0" i="0" u="none" strike="noStrike">
                          <a:solidFill>
                            <a:srgbClr val="000000"/>
                          </a:solidFill>
                          <a:latin typeface="Calibri"/>
                        </a:rPr>
                        <a:t>-0.16781</a:t>
                      </a:r>
                    </a:p>
                  </a:txBody>
                  <a:tcPr marL="9525" marR="9525" marT="9525" marB="0" anchor="b"/>
                </a:tc>
              </a:tr>
              <a:tr h="295001">
                <a:tc>
                  <a:txBody>
                    <a:bodyPr/>
                    <a:lstStyle/>
                    <a:p>
                      <a:pPr algn="l" fontAlgn="b"/>
                      <a:r>
                        <a:rPr lang="en-US" sz="1100" b="0" i="0" u="none" strike="noStrike">
                          <a:solidFill>
                            <a:srgbClr val="000000"/>
                          </a:solidFill>
                          <a:latin typeface="Calibri"/>
                        </a:rPr>
                        <a:t>Methacrolein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dirty="0">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-0.06197</a:t>
                      </a:r>
                    </a:p>
                  </a:txBody>
                  <a:tcPr marL="9525" marR="9525" marT="9525" marB="0" anchor="b"/>
                </a:tc>
                <a:tc>
                  <a:txBody>
                    <a:bodyPr/>
                    <a:lstStyle/>
                    <a:p>
                      <a:pPr algn="r" fontAlgn="b"/>
                      <a:r>
                        <a:rPr lang="en-US" sz="1100" b="0" i="0" u="none" strike="noStrike">
                          <a:solidFill>
                            <a:srgbClr val="000000"/>
                          </a:solidFill>
                          <a:latin typeface="Calibri"/>
                        </a:rPr>
                        <a:t>-0.03117</a:t>
                      </a:r>
                    </a:p>
                  </a:txBody>
                  <a:tcPr marL="9525" marR="9525" marT="9525" marB="0" anchor="b"/>
                </a:tc>
              </a:tr>
              <a:tr h="269917">
                <a:tc>
                  <a:txBody>
                    <a:bodyPr/>
                    <a:lstStyle/>
                    <a:p>
                      <a:pPr algn="l" fontAlgn="b"/>
                      <a:r>
                        <a:rPr lang="en-US" sz="1100" b="0" i="0" u="none" strike="noStrike">
                          <a:solidFill>
                            <a:srgbClr val="000000"/>
                          </a:solidFill>
                          <a:latin typeface="Calibri"/>
                        </a:rPr>
                        <a:t>MVK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dirty="0">
                          <a:solidFill>
                            <a:srgbClr val="000000"/>
                          </a:solidFill>
                          <a:latin typeface="Calibri"/>
                        </a:rPr>
                        <a:t>0</a:t>
                      </a:r>
                    </a:p>
                  </a:txBody>
                  <a:tcPr marL="9525" marR="9525" marT="9525" marB="0" anchor="b"/>
                </a:tc>
                <a:tc>
                  <a:txBody>
                    <a:bodyPr/>
                    <a:lstStyle/>
                    <a:p>
                      <a:pPr algn="r" fontAlgn="b"/>
                      <a:r>
                        <a:rPr lang="en-US" sz="1100" b="0" i="0" u="none" strike="noStrike" dirty="0">
                          <a:solidFill>
                            <a:srgbClr val="000000"/>
                          </a:solidFill>
                          <a:latin typeface="Calibri"/>
                        </a:rPr>
                        <a:t>-0.17875</a:t>
                      </a:r>
                    </a:p>
                  </a:txBody>
                  <a:tcPr marL="9525" marR="9525" marT="9525" marB="0" anchor="b"/>
                </a:tc>
                <a:tc>
                  <a:txBody>
                    <a:bodyPr/>
                    <a:lstStyle/>
                    <a:p>
                      <a:pPr algn="r" fontAlgn="b"/>
                      <a:r>
                        <a:rPr lang="en-US" sz="1100" b="0" i="0" u="none" strike="noStrike">
                          <a:solidFill>
                            <a:srgbClr val="000000"/>
                          </a:solidFill>
                          <a:latin typeface="Calibri"/>
                        </a:rPr>
                        <a:t>-0.09344</a:t>
                      </a:r>
                    </a:p>
                  </a:txBody>
                  <a:tcPr marL="9525" marR="9525" marT="9525" marB="0" anchor="b"/>
                </a:tc>
              </a:tr>
              <a:tr h="269917">
                <a:tc>
                  <a:txBody>
                    <a:bodyPr/>
                    <a:lstStyle/>
                    <a:p>
                      <a:pPr algn="l" fontAlgn="b"/>
                      <a:r>
                        <a:rPr lang="en-US" sz="1100" b="0" i="0" u="none" strike="noStrike">
                          <a:solidFill>
                            <a:srgbClr val="000000"/>
                          </a:solidFill>
                          <a:latin typeface="Calibri"/>
                        </a:rPr>
                        <a:t>Limonene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2.08E-14</a:t>
                      </a:r>
                    </a:p>
                  </a:txBody>
                  <a:tcPr marL="9525" marR="9525" marT="9525" marB="0" anchor="b"/>
                </a:tc>
                <a:tc>
                  <a:txBody>
                    <a:bodyPr/>
                    <a:lstStyle/>
                    <a:p>
                      <a:pPr algn="r" fontAlgn="b"/>
                      <a:r>
                        <a:rPr lang="en-US" sz="1100" b="0" i="0" u="none" strike="noStrike" dirty="0">
                          <a:solidFill>
                            <a:srgbClr val="000000"/>
                          </a:solidFill>
                          <a:latin typeface="Calibri"/>
                        </a:rPr>
                        <a:t>0.008204</a:t>
                      </a:r>
                    </a:p>
                  </a:txBody>
                  <a:tcPr marL="9525" marR="9525" marT="9525" marB="0" anchor="b"/>
                </a:tc>
                <a:tc>
                  <a:txBody>
                    <a:bodyPr/>
                    <a:lstStyle/>
                    <a:p>
                      <a:pPr algn="r" fontAlgn="b"/>
                      <a:r>
                        <a:rPr lang="en-US" sz="1100" b="0" i="0" u="none" strike="noStrike">
                          <a:solidFill>
                            <a:srgbClr val="000000"/>
                          </a:solidFill>
                          <a:latin typeface="Calibri"/>
                        </a:rPr>
                        <a:t>0.020355</a:t>
                      </a:r>
                    </a:p>
                  </a:txBody>
                  <a:tcPr marL="9525" marR="9525" marT="9525" marB="0" anchor="b"/>
                </a:tc>
              </a:tr>
              <a:tr h="295001">
                <a:tc>
                  <a:txBody>
                    <a:bodyPr/>
                    <a:lstStyle/>
                    <a:p>
                      <a:pPr algn="l" fontAlgn="b"/>
                      <a:r>
                        <a:rPr lang="en-US" sz="1100" b="0" i="0" u="none" strike="noStrike">
                          <a:solidFill>
                            <a:srgbClr val="000000"/>
                          </a:solidFill>
                          <a:latin typeface="Calibri"/>
                        </a:rPr>
                        <a:t>HCOOH_ppb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dirty="0">
                          <a:solidFill>
                            <a:srgbClr val="000000"/>
                          </a:solidFill>
                          <a:latin typeface="Calibri"/>
                        </a:rPr>
                        <a:t>-1.10184</a:t>
                      </a:r>
                    </a:p>
                  </a:txBody>
                  <a:tcPr marL="9525" marR="9525" marT="9525" marB="0" anchor="b"/>
                </a:tc>
                <a:tc>
                  <a:txBody>
                    <a:bodyPr/>
                    <a:lstStyle/>
                    <a:p>
                      <a:pPr algn="r" fontAlgn="b"/>
                      <a:r>
                        <a:rPr lang="en-US" sz="1100" b="0" i="0" u="none" strike="noStrike">
                          <a:solidFill>
                            <a:srgbClr val="000000"/>
                          </a:solidFill>
                          <a:latin typeface="Calibri"/>
                        </a:rPr>
                        <a:t>-1.01542</a:t>
                      </a:r>
                    </a:p>
                  </a:txBody>
                  <a:tcPr marL="9525" marR="9525" marT="9525" marB="0" anchor="b"/>
                </a:tc>
              </a:tr>
              <a:tr h="295001">
                <a:tc>
                  <a:txBody>
                    <a:bodyPr/>
                    <a:lstStyle/>
                    <a:p>
                      <a:pPr algn="l" fontAlgn="b"/>
                      <a:r>
                        <a:rPr lang="en-US" sz="1100" b="0" i="0" u="none" strike="noStrike">
                          <a:solidFill>
                            <a:srgbClr val="000000"/>
                          </a:solidFill>
                          <a:latin typeface="Calibri"/>
                        </a:rPr>
                        <a:t>Pyruvic_ppb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dirty="0">
                          <a:solidFill>
                            <a:srgbClr val="000000"/>
                          </a:solidFill>
                          <a:latin typeface="Calibri"/>
                        </a:rPr>
                        <a:t>-0.01565</a:t>
                      </a:r>
                    </a:p>
                  </a:txBody>
                  <a:tcPr marL="9525" marR="9525" marT="9525" marB="0" anchor="b"/>
                </a:tc>
                <a:tc>
                  <a:txBody>
                    <a:bodyPr/>
                    <a:lstStyle/>
                    <a:p>
                      <a:pPr algn="r" fontAlgn="b"/>
                      <a:r>
                        <a:rPr lang="en-US" sz="1100" b="0" i="0" u="none" strike="noStrike">
                          <a:solidFill>
                            <a:srgbClr val="000000"/>
                          </a:solidFill>
                          <a:latin typeface="Calibri"/>
                        </a:rPr>
                        <a:t>-0.01248</a:t>
                      </a:r>
                    </a:p>
                  </a:txBody>
                  <a:tcPr marL="9525" marR="9525" marT="9525" marB="0" anchor="b"/>
                </a:tc>
              </a:tr>
              <a:tr h="295001">
                <a:tc>
                  <a:txBody>
                    <a:bodyPr/>
                    <a:lstStyle/>
                    <a:p>
                      <a:pPr algn="l" fontAlgn="b"/>
                      <a:r>
                        <a:rPr lang="en-US" sz="1100" b="0" i="0" u="none" strike="noStrike">
                          <a:solidFill>
                            <a:srgbClr val="000000"/>
                          </a:solidFill>
                          <a:latin typeface="Calibri"/>
                        </a:rPr>
                        <a:t>G28_gly_pptv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dirty="0">
                          <a:solidFill>
                            <a:srgbClr val="000000"/>
                          </a:solidFill>
                          <a:latin typeface="Calibri"/>
                        </a:rPr>
                        <a:t>-45.3043</a:t>
                      </a:r>
                    </a:p>
                  </a:txBody>
                  <a:tcPr marL="9525" marR="9525" marT="9525" marB="0" anchor="b"/>
                </a:tc>
                <a:tc>
                  <a:txBody>
                    <a:bodyPr/>
                    <a:lstStyle/>
                    <a:p>
                      <a:pPr algn="r" fontAlgn="b"/>
                      <a:r>
                        <a:rPr lang="en-US" sz="1100" b="0" i="0" u="none" strike="noStrike" dirty="0">
                          <a:solidFill>
                            <a:srgbClr val="000000"/>
                          </a:solidFill>
                          <a:latin typeface="Calibri"/>
                        </a:rPr>
                        <a:t>-39.0839</a:t>
                      </a:r>
                    </a:p>
                  </a:txBody>
                  <a:tcPr marL="9525" marR="9525" marT="9525" marB="0" anchor="b"/>
                </a:tc>
              </a:tr>
            </a:tbl>
          </a:graphicData>
        </a:graphic>
      </p:graphicFrame>
      <p:sp>
        <p:nvSpPr>
          <p:cNvPr id="5" name="TextBox 4"/>
          <p:cNvSpPr txBox="1"/>
          <p:nvPr/>
        </p:nvSpPr>
        <p:spPr>
          <a:xfrm>
            <a:off x="457200" y="1143000"/>
            <a:ext cx="6629400" cy="369332"/>
          </a:xfrm>
          <a:prstGeom prst="rect">
            <a:avLst/>
          </a:prstGeom>
          <a:noFill/>
        </p:spPr>
        <p:txBody>
          <a:bodyPr wrap="square" rtlCol="0">
            <a:spAutoFit/>
          </a:bodyPr>
          <a:lstStyle/>
          <a:p>
            <a:r>
              <a:rPr lang="en-US" dirty="0" smtClean="0"/>
              <a:t>At the 99.9% confidence level (</a:t>
            </a:r>
            <a:r>
              <a:rPr lang="el-GR" dirty="0" smtClean="0"/>
              <a:t>α</a:t>
            </a:r>
            <a:r>
              <a:rPr lang="en-US" dirty="0" smtClean="0"/>
              <a:t> = 0.001,   p = </a:t>
            </a:r>
            <a:r>
              <a:rPr lang="el-GR" dirty="0" smtClean="0"/>
              <a:t>α</a:t>
            </a:r>
            <a:r>
              <a:rPr lang="en-US" dirty="0" smtClean="0"/>
              <a:t> – 1 = 0.999)</a:t>
            </a:r>
            <a:endParaRPr lang="en-US" dirty="0"/>
          </a:p>
        </p:txBody>
      </p:sp>
      <p:graphicFrame>
        <p:nvGraphicFramePr>
          <p:cNvPr id="6" name="Content Placeholder 3"/>
          <p:cNvGraphicFramePr>
            <a:graphicFrameLocks/>
          </p:cNvGraphicFramePr>
          <p:nvPr/>
        </p:nvGraphicFramePr>
        <p:xfrm>
          <a:off x="2819400" y="4876800"/>
          <a:ext cx="3352801" cy="1380169"/>
        </p:xfrm>
        <a:graphic>
          <a:graphicData uri="http://schemas.openxmlformats.org/drawingml/2006/table">
            <a:tbl>
              <a:tblPr firstRow="1" bandRow="1">
                <a:tableStyleId>{B301B821-A1FF-4177-AEE7-76D212191A09}</a:tableStyleId>
              </a:tblPr>
              <a:tblGrid>
                <a:gridCol w="894080"/>
                <a:gridCol w="401320"/>
                <a:gridCol w="685800"/>
                <a:gridCol w="685800"/>
                <a:gridCol w="685801"/>
              </a:tblGrid>
              <a:tr h="275417">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h</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p</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err="1" smtClean="0"/>
                        <a:t>ci</a:t>
                      </a:r>
                      <a:r>
                        <a:rPr lang="en-US" sz="1400" u="none" strike="noStrike" dirty="0" smtClean="0"/>
                        <a:t>, lb</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err="1" smtClean="0"/>
                        <a:t>ci</a:t>
                      </a:r>
                      <a:r>
                        <a:rPr lang="en-US" sz="1400" u="none" strike="noStrike" dirty="0" smtClean="0"/>
                        <a:t>, </a:t>
                      </a:r>
                      <a:r>
                        <a:rPr lang="en-US" sz="1400" u="none" strike="noStrike" dirty="0" err="1" smtClean="0"/>
                        <a:t>ub</a:t>
                      </a:r>
                      <a:endParaRPr lang="en-US" sz="1400" b="0" i="0" u="none" strike="noStrike" dirty="0">
                        <a:solidFill>
                          <a:srgbClr val="000000"/>
                        </a:solidFill>
                        <a:latin typeface="Calibri"/>
                      </a:endParaRPr>
                    </a:p>
                  </a:txBody>
                  <a:tcPr marL="9525" marR="9525" marT="9525" marB="0" anchor="b"/>
                </a:tc>
              </a:tr>
              <a:tr h="269917">
                <a:tc>
                  <a:txBody>
                    <a:bodyPr/>
                    <a:lstStyle/>
                    <a:p>
                      <a:pPr algn="l" fontAlgn="b"/>
                      <a:r>
                        <a:rPr lang="en-US" sz="1100" b="0" i="0" u="none" strike="noStrike" dirty="0">
                          <a:solidFill>
                            <a:srgbClr val="000000"/>
                          </a:solidFill>
                          <a:latin typeface="Calibri"/>
                        </a:rPr>
                        <a:t>OOA_PM_A01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-2.89909</a:t>
                      </a:r>
                    </a:p>
                  </a:txBody>
                  <a:tcPr marL="9525" marR="9525" marT="9525" marB="0" anchor="b"/>
                </a:tc>
                <a:tc>
                  <a:txBody>
                    <a:bodyPr/>
                    <a:lstStyle/>
                    <a:p>
                      <a:pPr algn="r" fontAlgn="b"/>
                      <a:r>
                        <a:rPr lang="en-US" sz="1100" b="0" i="0" u="none" strike="noStrike">
                          <a:solidFill>
                            <a:srgbClr val="000000"/>
                          </a:solidFill>
                          <a:latin typeface="Calibri"/>
                        </a:rPr>
                        <a:t>-2.18116</a:t>
                      </a:r>
                    </a:p>
                  </a:txBody>
                  <a:tcPr marL="9525" marR="9525" marT="9525" marB="0" anchor="b"/>
                </a:tc>
              </a:tr>
              <a:tr h="295001">
                <a:tc>
                  <a:txBody>
                    <a:bodyPr/>
                    <a:lstStyle/>
                    <a:p>
                      <a:pPr algn="l" fontAlgn="b"/>
                      <a:r>
                        <a:rPr lang="en-US" sz="1100" b="0" i="0" u="none" strike="noStrike">
                          <a:solidFill>
                            <a:srgbClr val="000000"/>
                          </a:solidFill>
                          <a:latin typeface="Calibri"/>
                        </a:rPr>
                        <a:t>WSOC_gas</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0.001227</a:t>
                      </a:r>
                    </a:p>
                  </a:txBody>
                  <a:tcPr marL="9525" marR="9525" marT="9525" marB="0" anchor="b"/>
                </a:tc>
                <a:tc>
                  <a:txBody>
                    <a:bodyPr/>
                    <a:lstStyle/>
                    <a:p>
                      <a:pPr algn="r" fontAlgn="b"/>
                      <a:r>
                        <a:rPr lang="en-US" sz="1100" b="0" i="0" u="none" strike="noStrike">
                          <a:solidFill>
                            <a:srgbClr val="000000"/>
                          </a:solidFill>
                          <a:latin typeface="Calibri"/>
                        </a:rPr>
                        <a:t>-0.72547</a:t>
                      </a:r>
                    </a:p>
                  </a:txBody>
                  <a:tcPr marL="9525" marR="9525" marT="9525" marB="0" anchor="b"/>
                </a:tc>
                <a:tc>
                  <a:txBody>
                    <a:bodyPr/>
                    <a:lstStyle/>
                    <a:p>
                      <a:pPr algn="r" fontAlgn="b"/>
                      <a:r>
                        <a:rPr lang="en-US" sz="1100" b="0" i="0" u="none" strike="noStrike">
                          <a:solidFill>
                            <a:srgbClr val="000000"/>
                          </a:solidFill>
                          <a:latin typeface="Calibri"/>
                        </a:rPr>
                        <a:t>0.006448</a:t>
                      </a:r>
                    </a:p>
                  </a:txBody>
                  <a:tcPr marL="9525" marR="9525" marT="9525" marB="0" anchor="b"/>
                </a:tc>
              </a:tr>
              <a:tr h="269917">
                <a:tc>
                  <a:txBody>
                    <a:bodyPr/>
                    <a:lstStyle/>
                    <a:p>
                      <a:pPr algn="l" fontAlgn="b"/>
                      <a:r>
                        <a:rPr lang="en-US" sz="1100" b="0" i="0" u="none" strike="noStrike">
                          <a:solidFill>
                            <a:srgbClr val="000000"/>
                          </a:solidFill>
                          <a:latin typeface="Calibri"/>
                        </a:rPr>
                        <a:t>WSOC_PM2_5</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1.17E-09</a:t>
                      </a:r>
                    </a:p>
                  </a:txBody>
                  <a:tcPr marL="9525" marR="9525" marT="9525" marB="0" anchor="b"/>
                </a:tc>
                <a:tc>
                  <a:txBody>
                    <a:bodyPr/>
                    <a:lstStyle/>
                    <a:p>
                      <a:pPr algn="r" fontAlgn="b"/>
                      <a:r>
                        <a:rPr lang="en-US" sz="1100" b="0" i="0" u="none" strike="noStrike">
                          <a:solidFill>
                            <a:srgbClr val="000000"/>
                          </a:solidFill>
                          <a:latin typeface="Calibri"/>
                        </a:rPr>
                        <a:t>-0.23293</a:t>
                      </a:r>
                    </a:p>
                  </a:txBody>
                  <a:tcPr marL="9525" marR="9525" marT="9525" marB="0" anchor="b"/>
                </a:tc>
                <a:tc>
                  <a:txBody>
                    <a:bodyPr/>
                    <a:lstStyle/>
                    <a:p>
                      <a:pPr algn="r" fontAlgn="b"/>
                      <a:r>
                        <a:rPr lang="en-US" sz="1100" b="0" i="0" u="none" strike="noStrike">
                          <a:solidFill>
                            <a:srgbClr val="000000"/>
                          </a:solidFill>
                          <a:latin typeface="Calibri"/>
                        </a:rPr>
                        <a:t>-0.06963</a:t>
                      </a:r>
                    </a:p>
                  </a:txBody>
                  <a:tcPr marL="9525" marR="9525" marT="9525" marB="0" anchor="b"/>
                </a:tc>
              </a:tr>
              <a:tr h="269917">
                <a:tc>
                  <a:txBody>
                    <a:bodyPr/>
                    <a:lstStyle/>
                    <a:p>
                      <a:pPr algn="l" fontAlgn="b"/>
                      <a:r>
                        <a:rPr lang="en-US" sz="1100" b="0" i="0" u="none" strike="noStrike">
                          <a:solidFill>
                            <a:srgbClr val="000000"/>
                          </a:solidFill>
                          <a:latin typeface="Calibri"/>
                        </a:rPr>
                        <a:t>OC_PM2_5</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1.02E-07</a:t>
                      </a:r>
                    </a:p>
                  </a:txBody>
                  <a:tcPr marL="9525" marR="9525" marT="9525" marB="0" anchor="b"/>
                </a:tc>
                <a:tc>
                  <a:txBody>
                    <a:bodyPr/>
                    <a:lstStyle/>
                    <a:p>
                      <a:pPr algn="r" fontAlgn="b"/>
                      <a:r>
                        <a:rPr lang="en-US" sz="1100" b="0" i="0" u="none" strike="noStrike">
                          <a:solidFill>
                            <a:srgbClr val="000000"/>
                          </a:solidFill>
                          <a:latin typeface="Calibri"/>
                        </a:rPr>
                        <a:t>-0.83973</a:t>
                      </a:r>
                    </a:p>
                  </a:txBody>
                  <a:tcPr marL="9525" marR="9525" marT="9525" marB="0" anchor="b"/>
                </a:tc>
                <a:tc>
                  <a:txBody>
                    <a:bodyPr/>
                    <a:lstStyle/>
                    <a:p>
                      <a:pPr algn="r" fontAlgn="b"/>
                      <a:r>
                        <a:rPr lang="en-US" sz="1100" b="0" i="0" u="none" strike="noStrike" dirty="0">
                          <a:solidFill>
                            <a:srgbClr val="000000"/>
                          </a:solidFill>
                          <a:latin typeface="Calibri"/>
                        </a:rPr>
                        <a:t>-0.20078</a:t>
                      </a:r>
                    </a:p>
                  </a:txBody>
                  <a:tcPr marL="9525" marR="9525" marT="9525" marB="0" anchor="b"/>
                </a:tc>
              </a:tr>
            </a:tbl>
          </a:graphicData>
        </a:graphic>
      </p:graphicFrame>
      <p:graphicFrame>
        <p:nvGraphicFramePr>
          <p:cNvPr id="7" name="Content Placeholder 3"/>
          <p:cNvGraphicFramePr>
            <a:graphicFrameLocks/>
          </p:cNvGraphicFramePr>
          <p:nvPr/>
        </p:nvGraphicFramePr>
        <p:xfrm>
          <a:off x="4876800" y="2057400"/>
          <a:ext cx="3352801" cy="2265172"/>
        </p:xfrm>
        <a:graphic>
          <a:graphicData uri="http://schemas.openxmlformats.org/drawingml/2006/table">
            <a:tbl>
              <a:tblPr firstRow="1" bandRow="1">
                <a:tableStyleId>{B301B821-A1FF-4177-AEE7-76D212191A09}</a:tableStyleId>
              </a:tblPr>
              <a:tblGrid>
                <a:gridCol w="894080"/>
                <a:gridCol w="401320"/>
                <a:gridCol w="685800"/>
                <a:gridCol w="685800"/>
                <a:gridCol w="685801"/>
              </a:tblGrid>
              <a:tr h="275417">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h</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p</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err="1" smtClean="0"/>
                        <a:t>ci</a:t>
                      </a:r>
                      <a:r>
                        <a:rPr lang="en-US" sz="1400" u="none" strike="noStrike" dirty="0" smtClean="0"/>
                        <a:t>, lb</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err="1" smtClean="0"/>
                        <a:t>ci</a:t>
                      </a:r>
                      <a:r>
                        <a:rPr lang="en-US" sz="1400" u="none" strike="noStrike" dirty="0" smtClean="0"/>
                        <a:t>, </a:t>
                      </a:r>
                      <a:r>
                        <a:rPr lang="en-US" sz="1400" u="none" strike="noStrike" dirty="0" err="1" smtClean="0"/>
                        <a:t>ub</a:t>
                      </a:r>
                      <a:endParaRPr lang="en-US" sz="1400" b="0" i="0" u="none" strike="noStrike" dirty="0">
                        <a:solidFill>
                          <a:srgbClr val="000000"/>
                        </a:solidFill>
                        <a:latin typeface="Calibri"/>
                      </a:endParaRPr>
                    </a:p>
                  </a:txBody>
                  <a:tcPr marL="9525" marR="9525" marT="9525" marB="0" anchor="b"/>
                </a:tc>
              </a:tr>
              <a:tr h="269917">
                <a:tc>
                  <a:txBody>
                    <a:bodyPr/>
                    <a:lstStyle/>
                    <a:p>
                      <a:pPr algn="l" fontAlgn="b"/>
                      <a:r>
                        <a:rPr lang="en-US" sz="1100" b="0" i="0" u="none" strike="noStrike" dirty="0">
                          <a:solidFill>
                            <a:srgbClr val="000000"/>
                          </a:solidFill>
                          <a:latin typeface="Calibri"/>
                        </a:rPr>
                        <a:t>HOA_PM_A01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-0.3625</a:t>
                      </a:r>
                    </a:p>
                  </a:txBody>
                  <a:tcPr marL="9525" marR="9525" marT="9525" marB="0" anchor="b"/>
                </a:tc>
                <a:tc>
                  <a:txBody>
                    <a:bodyPr/>
                    <a:lstStyle/>
                    <a:p>
                      <a:pPr algn="r" fontAlgn="b"/>
                      <a:r>
                        <a:rPr lang="en-US" sz="1100" b="0" i="0" u="none" strike="noStrike">
                          <a:solidFill>
                            <a:srgbClr val="000000"/>
                          </a:solidFill>
                          <a:latin typeface="Calibri"/>
                        </a:rPr>
                        <a:t>-0.20928</a:t>
                      </a:r>
                    </a:p>
                  </a:txBody>
                  <a:tcPr marL="9525" marR="9525" marT="9525" marB="0" anchor="b"/>
                </a:tc>
              </a:tr>
              <a:tr h="295001">
                <a:tc>
                  <a:txBody>
                    <a:bodyPr/>
                    <a:lstStyle/>
                    <a:p>
                      <a:pPr algn="l" fontAlgn="b"/>
                      <a:r>
                        <a:rPr lang="en-US" sz="1100" b="0" i="0" u="none" strike="noStrike">
                          <a:solidFill>
                            <a:srgbClr val="000000"/>
                          </a:solidFill>
                          <a:latin typeface="Calibri"/>
                        </a:rPr>
                        <a:t>Benzene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1.11E-16</a:t>
                      </a:r>
                    </a:p>
                  </a:txBody>
                  <a:tcPr marL="9525" marR="9525" marT="9525" marB="0" anchor="b"/>
                </a:tc>
                <a:tc>
                  <a:txBody>
                    <a:bodyPr/>
                    <a:lstStyle/>
                    <a:p>
                      <a:pPr algn="r" fontAlgn="b"/>
                      <a:r>
                        <a:rPr lang="en-US" sz="1100" b="0" i="0" u="none" strike="noStrike">
                          <a:solidFill>
                            <a:srgbClr val="000000"/>
                          </a:solidFill>
                          <a:latin typeface="Calibri"/>
                        </a:rPr>
                        <a:t>-0.07766</a:t>
                      </a:r>
                    </a:p>
                  </a:txBody>
                  <a:tcPr marL="9525" marR="9525" marT="9525" marB="0" anchor="b"/>
                </a:tc>
                <a:tc>
                  <a:txBody>
                    <a:bodyPr/>
                    <a:lstStyle/>
                    <a:p>
                      <a:pPr algn="r" fontAlgn="b"/>
                      <a:r>
                        <a:rPr lang="en-US" sz="1100" b="0" i="0" u="none" strike="noStrike">
                          <a:solidFill>
                            <a:srgbClr val="000000"/>
                          </a:solidFill>
                          <a:latin typeface="Calibri"/>
                        </a:rPr>
                        <a:t>-0.03393</a:t>
                      </a:r>
                    </a:p>
                  </a:txBody>
                  <a:tcPr marL="9525" marR="9525" marT="9525" marB="0" anchor="b"/>
                </a:tc>
              </a:tr>
              <a:tr h="269917">
                <a:tc>
                  <a:txBody>
                    <a:bodyPr/>
                    <a:lstStyle/>
                    <a:p>
                      <a:pPr algn="l" fontAlgn="b"/>
                      <a:r>
                        <a:rPr lang="en-US" sz="1100" b="0" i="0" u="none" strike="noStrike">
                          <a:solidFill>
                            <a:srgbClr val="000000"/>
                          </a:solidFill>
                          <a:latin typeface="Calibri"/>
                        </a:rPr>
                        <a:t>Toluene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8.47E-10</a:t>
                      </a:r>
                    </a:p>
                  </a:txBody>
                  <a:tcPr marL="9525" marR="9525" marT="9525" marB="0" anchor="b"/>
                </a:tc>
                <a:tc>
                  <a:txBody>
                    <a:bodyPr/>
                    <a:lstStyle/>
                    <a:p>
                      <a:pPr algn="r" fontAlgn="b"/>
                      <a:r>
                        <a:rPr lang="en-US" sz="1100" b="0" i="0" u="none" strike="noStrike">
                          <a:solidFill>
                            <a:srgbClr val="000000"/>
                          </a:solidFill>
                          <a:latin typeface="Calibri"/>
                        </a:rPr>
                        <a:t>-0.16301</a:t>
                      </a:r>
                    </a:p>
                  </a:txBody>
                  <a:tcPr marL="9525" marR="9525" marT="9525" marB="0" anchor="b"/>
                </a:tc>
                <a:tc>
                  <a:txBody>
                    <a:bodyPr/>
                    <a:lstStyle/>
                    <a:p>
                      <a:pPr algn="r" fontAlgn="b"/>
                      <a:r>
                        <a:rPr lang="en-US" sz="1100" b="0" i="0" u="none" strike="noStrike">
                          <a:solidFill>
                            <a:srgbClr val="000000"/>
                          </a:solidFill>
                          <a:latin typeface="Calibri"/>
                        </a:rPr>
                        <a:t>-0.04968</a:t>
                      </a:r>
                    </a:p>
                  </a:txBody>
                  <a:tcPr marL="9525" marR="9525" marT="9525" marB="0" anchor="b"/>
                </a:tc>
              </a:tr>
              <a:tr h="269917">
                <a:tc>
                  <a:txBody>
                    <a:bodyPr/>
                    <a:lstStyle/>
                    <a:p>
                      <a:pPr algn="l" fontAlgn="b"/>
                      <a:r>
                        <a:rPr lang="en-US" sz="1100" b="0" i="0" u="none" strike="noStrike">
                          <a:solidFill>
                            <a:srgbClr val="000000"/>
                          </a:solidFill>
                          <a:latin typeface="Calibri"/>
                        </a:rPr>
                        <a:t>Xylene_o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2.48E-04</a:t>
                      </a:r>
                    </a:p>
                  </a:txBody>
                  <a:tcPr marL="9525" marR="9525" marT="9525" marB="0" anchor="b"/>
                </a:tc>
                <a:tc>
                  <a:txBody>
                    <a:bodyPr/>
                    <a:lstStyle/>
                    <a:p>
                      <a:pPr algn="r" fontAlgn="b"/>
                      <a:r>
                        <a:rPr lang="en-US" sz="1100" b="0" i="0" u="none" strike="noStrike">
                          <a:solidFill>
                            <a:srgbClr val="000000"/>
                          </a:solidFill>
                          <a:latin typeface="Calibri"/>
                        </a:rPr>
                        <a:t>-0.02293</a:t>
                      </a:r>
                    </a:p>
                  </a:txBody>
                  <a:tcPr marL="9525" marR="9525" marT="9525" marB="0" anchor="b"/>
                </a:tc>
                <a:tc>
                  <a:txBody>
                    <a:bodyPr/>
                    <a:lstStyle/>
                    <a:p>
                      <a:pPr algn="r" fontAlgn="b"/>
                      <a:r>
                        <a:rPr lang="en-US" sz="1100" b="0" i="0" u="none" strike="noStrike">
                          <a:solidFill>
                            <a:srgbClr val="000000"/>
                          </a:solidFill>
                          <a:latin typeface="Calibri"/>
                        </a:rPr>
                        <a:t>-0.00124</a:t>
                      </a:r>
                    </a:p>
                  </a:txBody>
                  <a:tcPr marL="9525" marR="9525" marT="9525" marB="0" anchor="b"/>
                </a:tc>
              </a:tr>
              <a:tr h="295001">
                <a:tc>
                  <a:txBody>
                    <a:bodyPr/>
                    <a:lstStyle/>
                    <a:p>
                      <a:pPr algn="l" fontAlgn="b"/>
                      <a:r>
                        <a:rPr lang="en-US" sz="1100" b="0" i="0" u="none" strike="noStrike">
                          <a:solidFill>
                            <a:srgbClr val="000000"/>
                          </a:solidFill>
                          <a:latin typeface="Calibri"/>
                        </a:rPr>
                        <a:t>G28_no2_ppbv             </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-2.19594</a:t>
                      </a:r>
                    </a:p>
                  </a:txBody>
                  <a:tcPr marL="9525" marR="9525" marT="9525" marB="0" anchor="b"/>
                </a:tc>
                <a:tc>
                  <a:txBody>
                    <a:bodyPr/>
                    <a:lstStyle/>
                    <a:p>
                      <a:pPr algn="r" fontAlgn="b"/>
                      <a:r>
                        <a:rPr lang="en-US" sz="1100" b="0" i="0" u="none" strike="noStrike">
                          <a:solidFill>
                            <a:srgbClr val="000000"/>
                          </a:solidFill>
                          <a:latin typeface="Calibri"/>
                        </a:rPr>
                        <a:t>-1.54619</a:t>
                      </a:r>
                    </a:p>
                  </a:txBody>
                  <a:tcPr marL="9525" marR="9525" marT="9525" marB="0" anchor="b"/>
                </a:tc>
              </a:tr>
              <a:tr h="295001">
                <a:tc>
                  <a:txBody>
                    <a:bodyPr/>
                    <a:lstStyle/>
                    <a:p>
                      <a:pPr algn="l" fontAlgn="b"/>
                      <a:r>
                        <a:rPr lang="en-US" sz="1100" b="0" i="0" u="none" strike="noStrike">
                          <a:solidFill>
                            <a:srgbClr val="000000"/>
                          </a:solidFill>
                          <a:latin typeface="Calibri"/>
                        </a:rPr>
                        <a:t>EC_PM2_5</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2.99E-10</a:t>
                      </a:r>
                    </a:p>
                  </a:txBody>
                  <a:tcPr marL="9525" marR="9525" marT="9525" marB="0" anchor="b"/>
                </a:tc>
                <a:tc>
                  <a:txBody>
                    <a:bodyPr/>
                    <a:lstStyle/>
                    <a:p>
                      <a:pPr algn="r" fontAlgn="b"/>
                      <a:r>
                        <a:rPr lang="en-US" sz="1100" b="0" i="0" u="none" strike="noStrike">
                          <a:solidFill>
                            <a:srgbClr val="000000"/>
                          </a:solidFill>
                          <a:latin typeface="Calibri"/>
                        </a:rPr>
                        <a:t>-0.22514</a:t>
                      </a:r>
                    </a:p>
                  </a:txBody>
                  <a:tcPr marL="9525" marR="9525" marT="9525" marB="0" anchor="b"/>
                </a:tc>
                <a:tc>
                  <a:txBody>
                    <a:bodyPr/>
                    <a:lstStyle/>
                    <a:p>
                      <a:pPr algn="r" fontAlgn="b"/>
                      <a:r>
                        <a:rPr lang="en-US" sz="1100" b="0" i="0" u="none" strike="noStrike">
                          <a:solidFill>
                            <a:srgbClr val="000000"/>
                          </a:solidFill>
                          <a:latin typeface="Calibri"/>
                        </a:rPr>
                        <a:t>-0.07177</a:t>
                      </a:r>
                    </a:p>
                  </a:txBody>
                  <a:tcPr marL="9525" marR="9525" marT="9525" marB="0" anchor="b"/>
                </a:tc>
              </a:tr>
              <a:tr h="295001">
                <a:tc>
                  <a:txBody>
                    <a:bodyPr/>
                    <a:lstStyle/>
                    <a:p>
                      <a:pPr algn="l" fontAlgn="b"/>
                      <a:r>
                        <a:rPr lang="en-US" sz="1100" b="0" i="0" u="none" strike="noStrike">
                          <a:solidFill>
                            <a:srgbClr val="000000"/>
                          </a:solidFill>
                          <a:latin typeface="Calibri"/>
                        </a:rPr>
                        <a:t>CO_UH_ppbv</a:t>
                      </a:r>
                    </a:p>
                  </a:txBody>
                  <a:tcPr marL="9525" marR="9525" marT="9525" marB="0" anchor="b"/>
                </a:tc>
                <a:tc>
                  <a:txBody>
                    <a:bodyPr/>
                    <a:lstStyle/>
                    <a:p>
                      <a:pPr algn="r" fontAlgn="b"/>
                      <a:r>
                        <a:rPr lang="en-US" sz="1100" b="0" i="0" u="none" strike="noStrike">
                          <a:solidFill>
                            <a:srgbClr val="000000"/>
                          </a:solidFill>
                          <a:latin typeface="Calibri"/>
                        </a:rPr>
                        <a:t>1</a:t>
                      </a:r>
                    </a:p>
                  </a:txBody>
                  <a:tcPr marL="9525" marR="9525" marT="9525" marB="0" anchor="b"/>
                </a:tc>
                <a:tc>
                  <a:txBody>
                    <a:bodyPr/>
                    <a:lstStyle/>
                    <a:p>
                      <a:pPr algn="r" fontAlgn="b"/>
                      <a:r>
                        <a:rPr lang="en-US" sz="1100" b="0" i="0" u="none" strike="noStrike">
                          <a:solidFill>
                            <a:srgbClr val="000000"/>
                          </a:solidFill>
                          <a:latin typeface="Calibri"/>
                        </a:rPr>
                        <a:t>0</a:t>
                      </a:r>
                    </a:p>
                  </a:txBody>
                  <a:tcPr marL="9525" marR="9525" marT="9525" marB="0" anchor="b"/>
                </a:tc>
                <a:tc>
                  <a:txBody>
                    <a:bodyPr/>
                    <a:lstStyle/>
                    <a:p>
                      <a:pPr algn="r" fontAlgn="b"/>
                      <a:r>
                        <a:rPr lang="en-US" sz="1100" b="0" i="0" u="none" strike="noStrike">
                          <a:solidFill>
                            <a:srgbClr val="000000"/>
                          </a:solidFill>
                          <a:latin typeface="Calibri"/>
                        </a:rPr>
                        <a:t>-40.1076</a:t>
                      </a:r>
                    </a:p>
                  </a:txBody>
                  <a:tcPr marL="9525" marR="9525" marT="9525" marB="0" anchor="b"/>
                </a:tc>
                <a:tc>
                  <a:txBody>
                    <a:bodyPr/>
                    <a:lstStyle/>
                    <a:p>
                      <a:pPr algn="r" fontAlgn="b"/>
                      <a:r>
                        <a:rPr lang="en-US" sz="1100" b="0" i="0" u="none" strike="noStrike" dirty="0">
                          <a:solidFill>
                            <a:srgbClr val="000000"/>
                          </a:solidFill>
                          <a:latin typeface="Calibri"/>
                        </a:rPr>
                        <a:t>-33.6857</a:t>
                      </a:r>
                    </a:p>
                  </a:txBody>
                  <a:tcPr marL="9525" marR="9525" marT="9525" marB="0" anchor="b"/>
                </a:tc>
              </a:tr>
            </a:tbl>
          </a:graphicData>
        </a:graphic>
      </p:graphicFrame>
      <p:sp>
        <p:nvSpPr>
          <p:cNvPr id="8" name="TextBox 7"/>
          <p:cNvSpPr txBox="1"/>
          <p:nvPr/>
        </p:nvSpPr>
        <p:spPr>
          <a:xfrm>
            <a:off x="3124200" y="4495800"/>
            <a:ext cx="2895600" cy="369332"/>
          </a:xfrm>
          <a:prstGeom prst="rect">
            <a:avLst/>
          </a:prstGeom>
          <a:noFill/>
        </p:spPr>
        <p:txBody>
          <a:bodyPr wrap="square" rtlCol="0">
            <a:spAutoFit/>
          </a:bodyPr>
          <a:lstStyle/>
          <a:p>
            <a:r>
              <a:rPr lang="en-US" dirty="0" smtClean="0"/>
              <a:t>Secondary Organics</a:t>
            </a:r>
            <a:endParaRPr lang="en-US" dirty="0"/>
          </a:p>
        </p:txBody>
      </p:sp>
      <p:sp>
        <p:nvSpPr>
          <p:cNvPr id="9" name="TextBox 8"/>
          <p:cNvSpPr txBox="1"/>
          <p:nvPr/>
        </p:nvSpPr>
        <p:spPr>
          <a:xfrm>
            <a:off x="609600" y="1676400"/>
            <a:ext cx="2971800" cy="369332"/>
          </a:xfrm>
          <a:prstGeom prst="rect">
            <a:avLst/>
          </a:prstGeom>
          <a:noFill/>
        </p:spPr>
        <p:txBody>
          <a:bodyPr wrap="square" rtlCol="0">
            <a:spAutoFit/>
          </a:bodyPr>
          <a:lstStyle/>
          <a:p>
            <a:r>
              <a:rPr lang="en-US" dirty="0" smtClean="0"/>
              <a:t>Precursors for Oxalate</a:t>
            </a:r>
            <a:endParaRPr lang="en-US" dirty="0"/>
          </a:p>
        </p:txBody>
      </p:sp>
      <p:sp>
        <p:nvSpPr>
          <p:cNvPr id="11" name="TextBox 10"/>
          <p:cNvSpPr txBox="1"/>
          <p:nvPr/>
        </p:nvSpPr>
        <p:spPr>
          <a:xfrm>
            <a:off x="5410200" y="1676400"/>
            <a:ext cx="2362200" cy="369332"/>
          </a:xfrm>
          <a:prstGeom prst="rect">
            <a:avLst/>
          </a:prstGeom>
          <a:noFill/>
        </p:spPr>
        <p:txBody>
          <a:bodyPr wrap="square" rtlCol="0">
            <a:spAutoFit/>
          </a:bodyPr>
          <a:lstStyle/>
          <a:p>
            <a:r>
              <a:rPr lang="en-US" dirty="0" smtClean="0"/>
              <a:t>Primary Pollutants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Summary</a:t>
            </a:r>
            <a:endParaRPr lang="en-US" dirty="0"/>
          </a:p>
        </p:txBody>
      </p:sp>
      <p:sp>
        <p:nvSpPr>
          <p:cNvPr id="3" name="Content Placeholder 2"/>
          <p:cNvSpPr>
            <a:spLocks noGrp="1"/>
          </p:cNvSpPr>
          <p:nvPr>
            <p:ph sz="quarter" idx="1"/>
          </p:nvPr>
        </p:nvSpPr>
        <p:spPr>
          <a:xfrm>
            <a:off x="457200" y="1371600"/>
            <a:ext cx="8229600" cy="4785360"/>
          </a:xfrm>
        </p:spPr>
        <p:txBody>
          <a:bodyPr numCol="1">
            <a:noAutofit/>
          </a:bodyPr>
          <a:lstStyle/>
          <a:p>
            <a:pPr>
              <a:spcBef>
                <a:spcPts val="100"/>
              </a:spcBef>
              <a:spcAft>
                <a:spcPts val="100"/>
              </a:spcAft>
            </a:pPr>
            <a:r>
              <a:rPr lang="en-US" sz="1600" dirty="0" smtClean="0"/>
              <a:t>Primary pollutants</a:t>
            </a:r>
          </a:p>
          <a:p>
            <a:pPr lvl="1">
              <a:spcBef>
                <a:spcPts val="100"/>
              </a:spcBef>
              <a:spcAft>
                <a:spcPts val="100"/>
              </a:spcAft>
            </a:pPr>
            <a:r>
              <a:rPr lang="en-US" sz="1400" dirty="0" smtClean="0"/>
              <a:t>Volatile</a:t>
            </a:r>
          </a:p>
          <a:p>
            <a:pPr lvl="2">
              <a:spcBef>
                <a:spcPts val="100"/>
              </a:spcBef>
              <a:spcAft>
                <a:spcPts val="100"/>
              </a:spcAft>
            </a:pPr>
            <a:r>
              <a:rPr lang="en-US" sz="1200" dirty="0" smtClean="0"/>
              <a:t>Carbon monoxide, CO</a:t>
            </a:r>
          </a:p>
          <a:p>
            <a:pPr lvl="2">
              <a:spcBef>
                <a:spcPts val="100"/>
              </a:spcBef>
              <a:spcAft>
                <a:spcPts val="100"/>
              </a:spcAft>
            </a:pPr>
            <a:r>
              <a:rPr lang="en-US" sz="1200" dirty="0" smtClean="0"/>
              <a:t>Nitrogen dioxide, NO</a:t>
            </a:r>
            <a:r>
              <a:rPr lang="en-US" sz="1200" baseline="-25000" dirty="0" smtClean="0"/>
              <a:t>2</a:t>
            </a:r>
          </a:p>
          <a:p>
            <a:pPr lvl="1">
              <a:spcBef>
                <a:spcPts val="100"/>
              </a:spcBef>
              <a:spcAft>
                <a:spcPts val="100"/>
              </a:spcAft>
            </a:pPr>
            <a:r>
              <a:rPr lang="en-US" sz="1400" dirty="0" smtClean="0"/>
              <a:t>P</a:t>
            </a:r>
            <a:r>
              <a:rPr lang="en-US" sz="1400" dirty="0" smtClean="0"/>
              <a:t>articulate</a:t>
            </a:r>
          </a:p>
          <a:p>
            <a:pPr lvl="2">
              <a:spcBef>
                <a:spcPts val="100"/>
              </a:spcBef>
              <a:spcAft>
                <a:spcPts val="100"/>
              </a:spcAft>
            </a:pPr>
            <a:r>
              <a:rPr lang="en-US" sz="1200" dirty="0" smtClean="0"/>
              <a:t>Elemental carbon, EC</a:t>
            </a:r>
          </a:p>
          <a:p>
            <a:pPr lvl="2">
              <a:spcBef>
                <a:spcPts val="100"/>
              </a:spcBef>
              <a:spcAft>
                <a:spcPts val="100"/>
              </a:spcAft>
            </a:pPr>
            <a:r>
              <a:rPr lang="en-US" sz="1200" dirty="0" smtClean="0"/>
              <a:t>Hydrocarbon-like </a:t>
            </a:r>
            <a:r>
              <a:rPr lang="en-US" sz="1200" dirty="0" smtClean="0"/>
              <a:t>organic </a:t>
            </a:r>
            <a:r>
              <a:rPr lang="en-US" sz="1200" dirty="0" smtClean="0"/>
              <a:t>aerosols, HOA </a:t>
            </a:r>
          </a:p>
          <a:p>
            <a:pPr>
              <a:spcBef>
                <a:spcPts val="100"/>
              </a:spcBef>
              <a:spcAft>
                <a:spcPts val="100"/>
              </a:spcAft>
            </a:pPr>
            <a:r>
              <a:rPr lang="en-US" sz="1600" dirty="0" smtClean="0"/>
              <a:t>Secondary organics</a:t>
            </a:r>
          </a:p>
          <a:p>
            <a:pPr lvl="1">
              <a:spcBef>
                <a:spcPts val="100"/>
              </a:spcBef>
              <a:spcAft>
                <a:spcPts val="100"/>
              </a:spcAft>
            </a:pPr>
            <a:r>
              <a:rPr lang="en-US" sz="1400" dirty="0" smtClean="0"/>
              <a:t>Organic Carbon, OC</a:t>
            </a:r>
          </a:p>
          <a:p>
            <a:pPr lvl="1">
              <a:spcBef>
                <a:spcPts val="100"/>
              </a:spcBef>
              <a:spcAft>
                <a:spcPts val="100"/>
              </a:spcAft>
            </a:pPr>
            <a:r>
              <a:rPr lang="en-US" sz="1400" dirty="0" smtClean="0"/>
              <a:t>Oxygenated </a:t>
            </a:r>
            <a:r>
              <a:rPr lang="en-US" sz="1400" dirty="0" smtClean="0"/>
              <a:t>organic </a:t>
            </a:r>
            <a:r>
              <a:rPr lang="en-US" sz="1400" dirty="0" smtClean="0"/>
              <a:t>aerosols, </a:t>
            </a:r>
            <a:r>
              <a:rPr lang="en-US" sz="1400" dirty="0" smtClean="0"/>
              <a:t>OOA</a:t>
            </a:r>
            <a:endParaRPr lang="en-US" sz="1400" dirty="0" smtClean="0"/>
          </a:p>
          <a:p>
            <a:pPr lvl="1">
              <a:spcBef>
                <a:spcPts val="100"/>
              </a:spcBef>
              <a:spcAft>
                <a:spcPts val="100"/>
              </a:spcAft>
            </a:pPr>
            <a:r>
              <a:rPr lang="en-US" sz="1400" dirty="0" smtClean="0"/>
              <a:t>Water soluble organic carbon in the particulate phase, </a:t>
            </a:r>
            <a:r>
              <a:rPr lang="en-US" sz="1400" dirty="0" err="1" smtClean="0"/>
              <a:t>WSOCp</a:t>
            </a:r>
            <a:endParaRPr lang="en-US" sz="1400" dirty="0" smtClean="0"/>
          </a:p>
          <a:p>
            <a:pPr>
              <a:spcBef>
                <a:spcPts val="100"/>
              </a:spcBef>
              <a:spcAft>
                <a:spcPts val="100"/>
              </a:spcAft>
            </a:pPr>
            <a:r>
              <a:rPr lang="en-US" sz="1600" dirty="0" smtClean="0"/>
              <a:t>O</a:t>
            </a:r>
            <a:r>
              <a:rPr lang="en-US" sz="1600" dirty="0" smtClean="0"/>
              <a:t>xalate precursors</a:t>
            </a:r>
          </a:p>
          <a:p>
            <a:pPr lvl="1">
              <a:spcBef>
                <a:spcPts val="100"/>
              </a:spcBef>
              <a:spcAft>
                <a:spcPts val="100"/>
              </a:spcAft>
            </a:pPr>
            <a:r>
              <a:rPr lang="en-US" sz="1400" dirty="0" err="1" smtClean="0"/>
              <a:t>Glyoxal</a:t>
            </a:r>
            <a:r>
              <a:rPr lang="en-US" sz="1400" dirty="0" smtClean="0"/>
              <a:t>, CHOCHO</a:t>
            </a:r>
          </a:p>
          <a:p>
            <a:pPr lvl="1">
              <a:spcBef>
                <a:spcPts val="100"/>
              </a:spcBef>
              <a:spcAft>
                <a:spcPts val="100"/>
              </a:spcAft>
            </a:pPr>
            <a:r>
              <a:rPr lang="en-US" sz="1400" dirty="0" smtClean="0"/>
              <a:t>Organic acids</a:t>
            </a:r>
          </a:p>
          <a:p>
            <a:pPr lvl="2">
              <a:spcBef>
                <a:spcPts val="100"/>
              </a:spcBef>
              <a:spcAft>
                <a:spcPts val="100"/>
              </a:spcAft>
            </a:pPr>
            <a:r>
              <a:rPr lang="en-US" sz="1200" dirty="0" err="1" smtClean="0"/>
              <a:t>Pyruvic</a:t>
            </a:r>
            <a:r>
              <a:rPr lang="en-US" sz="1200" dirty="0" smtClean="0"/>
              <a:t> acid</a:t>
            </a:r>
          </a:p>
          <a:p>
            <a:pPr lvl="2">
              <a:spcBef>
                <a:spcPts val="100"/>
              </a:spcBef>
              <a:spcAft>
                <a:spcPts val="100"/>
              </a:spcAft>
            </a:pPr>
            <a:r>
              <a:rPr lang="en-US" sz="1200" dirty="0" smtClean="0"/>
              <a:t>Formic acid, HCOOH</a:t>
            </a:r>
          </a:p>
          <a:p>
            <a:pPr lvl="1">
              <a:spcBef>
                <a:spcPts val="100"/>
              </a:spcBef>
              <a:spcAft>
                <a:spcPts val="100"/>
              </a:spcAft>
            </a:pPr>
            <a:r>
              <a:rPr lang="en-US" sz="1400" dirty="0" smtClean="0"/>
              <a:t>Biogenic </a:t>
            </a:r>
            <a:r>
              <a:rPr lang="en-US" sz="1400" dirty="0" smtClean="0"/>
              <a:t>v</a:t>
            </a:r>
            <a:r>
              <a:rPr lang="en-US" sz="1400" dirty="0" smtClean="0"/>
              <a:t>olatile </a:t>
            </a:r>
            <a:r>
              <a:rPr lang="en-US" sz="1400" dirty="0" smtClean="0"/>
              <a:t>o</a:t>
            </a:r>
            <a:r>
              <a:rPr lang="en-US" sz="1400" dirty="0" smtClean="0"/>
              <a:t>rganic compounds (VOCs)</a:t>
            </a:r>
          </a:p>
          <a:p>
            <a:pPr lvl="2">
              <a:spcBef>
                <a:spcPts val="100"/>
              </a:spcBef>
              <a:spcAft>
                <a:spcPts val="100"/>
              </a:spcAft>
            </a:pPr>
            <a:r>
              <a:rPr lang="en-US" sz="1200" dirty="0" smtClean="0"/>
              <a:t>Isoprene</a:t>
            </a:r>
          </a:p>
          <a:p>
            <a:pPr lvl="2">
              <a:spcBef>
                <a:spcPts val="100"/>
              </a:spcBef>
              <a:spcAft>
                <a:spcPts val="100"/>
              </a:spcAft>
            </a:pPr>
            <a:r>
              <a:rPr lang="en-US" sz="1200" dirty="0" err="1" smtClean="0"/>
              <a:t>Methacrolein</a:t>
            </a:r>
            <a:r>
              <a:rPr lang="en-US" sz="1200" dirty="0" smtClean="0"/>
              <a:t> (MCAR)</a:t>
            </a:r>
          </a:p>
          <a:p>
            <a:pPr lvl="2">
              <a:spcBef>
                <a:spcPts val="100"/>
              </a:spcBef>
              <a:spcAft>
                <a:spcPts val="100"/>
              </a:spcAft>
            </a:pPr>
            <a:r>
              <a:rPr lang="en-US" sz="1200" dirty="0" smtClean="0"/>
              <a:t>MVK</a:t>
            </a:r>
          </a:p>
          <a:p>
            <a:pPr lvl="2">
              <a:spcBef>
                <a:spcPts val="100"/>
              </a:spcBef>
              <a:spcAft>
                <a:spcPts val="100"/>
              </a:spcAft>
            </a:pPr>
            <a:r>
              <a:rPr lang="en-US" sz="1200" dirty="0" smtClean="0"/>
              <a:t>Limonene</a:t>
            </a:r>
          </a:p>
          <a:p>
            <a:pPr lvl="2">
              <a:spcBef>
                <a:spcPts val="100"/>
              </a:spcBef>
              <a:spcAft>
                <a:spcPts val="100"/>
              </a:spcAft>
            </a:pPr>
            <a:endParaRPr lang="en-US" sz="1200" dirty="0"/>
          </a:p>
        </p:txBody>
      </p:sp>
      <p:sp>
        <p:nvSpPr>
          <p:cNvPr id="4" name="TextBox 3"/>
          <p:cNvSpPr txBox="1"/>
          <p:nvPr/>
        </p:nvSpPr>
        <p:spPr>
          <a:xfrm>
            <a:off x="5105400" y="2133600"/>
            <a:ext cx="3352800" cy="1200329"/>
          </a:xfrm>
          <a:prstGeom prst="rect">
            <a:avLst/>
          </a:prstGeom>
          <a:noFill/>
        </p:spPr>
        <p:txBody>
          <a:bodyPr wrap="square" rtlCol="0">
            <a:spAutoFit/>
          </a:bodyPr>
          <a:lstStyle/>
          <a:p>
            <a:pPr algn="r"/>
            <a:r>
              <a:rPr lang="en-US" dirty="0" smtClean="0"/>
              <a:t>Statistically significant changes at the 99.9% confidence level in the means of species from many different groups</a:t>
            </a:r>
          </a:p>
          <a:p>
            <a:pPr algn="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Student’s t-test</a:t>
            </a:r>
            <a:endParaRPr lang="en-US" dirty="0"/>
          </a:p>
        </p:txBody>
      </p:sp>
      <p:graphicFrame>
        <p:nvGraphicFramePr>
          <p:cNvPr id="4" name="Content Placeholder 3"/>
          <p:cNvGraphicFramePr>
            <a:graphicFrameLocks noGrp="1"/>
          </p:cNvGraphicFramePr>
          <p:nvPr>
            <p:ph sz="quarter" idx="1"/>
          </p:nvPr>
        </p:nvGraphicFramePr>
        <p:xfrm>
          <a:off x="457200" y="2057400"/>
          <a:ext cx="8229600" cy="3402965"/>
        </p:xfrm>
        <a:graphic>
          <a:graphicData uri="http://schemas.openxmlformats.org/drawingml/2006/table">
            <a:tbl>
              <a:tblPr firstRow="1" bandRow="1">
                <a:tableStyleId>{B301B821-A1FF-4177-AEE7-76D212191A09}</a:tableStyleId>
              </a:tblPr>
              <a:tblGrid>
                <a:gridCol w="1645920"/>
                <a:gridCol w="1645920"/>
                <a:gridCol w="1645920"/>
                <a:gridCol w="1645920"/>
                <a:gridCol w="1645920"/>
              </a:tblGrid>
              <a:tr h="370840">
                <a:tc>
                  <a:txBody>
                    <a:bodyPr/>
                    <a:lstStyle/>
                    <a:p>
                      <a:pPr algn="l" fontAlgn="b"/>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h</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p</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Confidence interval, </a:t>
                      </a:r>
                    </a:p>
                    <a:p>
                      <a:pPr algn="r" fontAlgn="b"/>
                      <a:r>
                        <a:rPr lang="en-US" sz="1400" u="none" strike="noStrike" dirty="0" smtClean="0"/>
                        <a:t>lower bound</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smtClean="0"/>
                        <a:t>Confidence interval, </a:t>
                      </a:r>
                    </a:p>
                    <a:p>
                      <a:pPr algn="r" fontAlgn="b"/>
                      <a:r>
                        <a:rPr lang="en-US" sz="1400" u="none" strike="noStrike" dirty="0" smtClean="0"/>
                        <a:t>upper bound</a:t>
                      </a:r>
                      <a:endParaRPr lang="en-US" sz="1400" b="0" i="0" u="none" strike="noStrike" dirty="0">
                        <a:solidFill>
                          <a:srgbClr val="000000"/>
                        </a:solidFill>
                        <a:latin typeface="Calibri"/>
                      </a:endParaRPr>
                    </a:p>
                  </a:txBody>
                  <a:tcPr marL="9525" marR="9525" marT="9525" marB="0" anchor="b"/>
                </a:tc>
              </a:tr>
              <a:tr h="370840">
                <a:tc>
                  <a:txBody>
                    <a:bodyPr/>
                    <a:lstStyle/>
                    <a:p>
                      <a:pPr algn="l" fontAlgn="b"/>
                      <a:r>
                        <a:rPr lang="en-US" sz="1400" u="none" strike="noStrike" dirty="0"/>
                        <a:t>Temp_G31_C               </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a:t>1</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a:t>0</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a:t>-2.79372</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dirty="0"/>
                        <a:t>-1.95096</a:t>
                      </a:r>
                      <a:endParaRPr lang="en-US" sz="1400" b="0" i="0" u="none" strike="noStrike" dirty="0">
                        <a:solidFill>
                          <a:srgbClr val="000000"/>
                        </a:solidFill>
                        <a:latin typeface="Calibri"/>
                      </a:endParaRPr>
                    </a:p>
                  </a:txBody>
                  <a:tcPr marL="9525" marR="9525" marT="9525" marB="0" anchor="b"/>
                </a:tc>
              </a:tr>
              <a:tr h="370840">
                <a:tc>
                  <a:txBody>
                    <a:bodyPr/>
                    <a:lstStyle/>
                    <a:p>
                      <a:pPr algn="l" fontAlgn="b"/>
                      <a:r>
                        <a:rPr lang="en-US" sz="1400" u="none" strike="noStrike"/>
                        <a:t>RelHum_G31_pct           </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0.003352</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-3.06554</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0.176039</a:t>
                      </a:r>
                      <a:endParaRPr lang="en-US" sz="1400" b="0" i="0" u="none" strike="noStrike">
                        <a:solidFill>
                          <a:srgbClr val="000000"/>
                        </a:solidFill>
                        <a:latin typeface="Calibri"/>
                      </a:endParaRPr>
                    </a:p>
                  </a:txBody>
                  <a:tcPr marL="9525" marR="9525" marT="9525" marB="0" anchor="b"/>
                </a:tc>
              </a:tr>
              <a:tr h="370840">
                <a:tc>
                  <a:txBody>
                    <a:bodyPr/>
                    <a:lstStyle/>
                    <a:p>
                      <a:pPr algn="l" fontAlgn="b"/>
                      <a:r>
                        <a:rPr lang="en-US" sz="1400" u="none" strike="noStrike"/>
                        <a:t>DewPt_G31_C              </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-2.86045</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-2.33986</a:t>
                      </a:r>
                      <a:endParaRPr lang="en-US" sz="1400" b="0" i="0" u="none" strike="noStrike">
                        <a:solidFill>
                          <a:srgbClr val="000000"/>
                        </a:solidFill>
                        <a:latin typeface="Calibri"/>
                      </a:endParaRPr>
                    </a:p>
                  </a:txBody>
                  <a:tcPr marL="9525" marR="9525" marT="9525" marB="0" anchor="b"/>
                </a:tc>
              </a:tr>
              <a:tr h="370840">
                <a:tc>
                  <a:txBody>
                    <a:bodyPr/>
                    <a:lstStyle/>
                    <a:p>
                      <a:pPr algn="l" fontAlgn="b"/>
                      <a:r>
                        <a:rPr lang="en-US" sz="1400" u="none" strike="noStrike"/>
                        <a:t>WindSpeed_G31_m_s        </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dirty="0"/>
                        <a:t>0</a:t>
                      </a:r>
                      <a:endParaRPr lang="en-US" sz="1400" b="0" i="0" u="none" strike="noStrike" dirty="0">
                        <a:solidFill>
                          <a:srgbClr val="000000"/>
                        </a:solidFill>
                        <a:latin typeface="Calibri"/>
                      </a:endParaRPr>
                    </a:p>
                  </a:txBody>
                  <a:tcPr marL="9525" marR="9525" marT="9525" marB="0" anchor="b"/>
                </a:tc>
                <a:tc>
                  <a:txBody>
                    <a:bodyPr/>
                    <a:lstStyle/>
                    <a:p>
                      <a:pPr algn="r" fontAlgn="b"/>
                      <a:r>
                        <a:rPr lang="en-US" sz="1400" u="none" strike="noStrike"/>
                        <a:t>0.53875</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-0.08909</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0.061054</a:t>
                      </a:r>
                      <a:endParaRPr lang="en-US" sz="1400" b="0" i="0" u="none" strike="noStrike">
                        <a:solidFill>
                          <a:srgbClr val="000000"/>
                        </a:solidFill>
                        <a:latin typeface="Calibri"/>
                      </a:endParaRPr>
                    </a:p>
                  </a:txBody>
                  <a:tcPr marL="9525" marR="9525" marT="9525" marB="0" anchor="b"/>
                </a:tc>
              </a:tr>
              <a:tr h="370840">
                <a:tc>
                  <a:txBody>
                    <a:bodyPr/>
                    <a:lstStyle/>
                    <a:p>
                      <a:pPr algn="l" fontAlgn="b"/>
                      <a:r>
                        <a:rPr lang="en-US" sz="1400" u="none" strike="noStrike"/>
                        <a:t>WindDir_G31_deg          </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0.759961</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-5.5409</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6.674424</a:t>
                      </a:r>
                      <a:endParaRPr lang="en-US" sz="1400" b="0" i="0" u="none" strike="noStrike">
                        <a:solidFill>
                          <a:srgbClr val="000000"/>
                        </a:solidFill>
                        <a:latin typeface="Calibri"/>
                      </a:endParaRPr>
                    </a:p>
                  </a:txBody>
                  <a:tcPr marL="9525" marR="9525" marT="9525" marB="0" anchor="b"/>
                </a:tc>
              </a:tr>
              <a:tr h="370840">
                <a:tc>
                  <a:txBody>
                    <a:bodyPr/>
                    <a:lstStyle/>
                    <a:p>
                      <a:pPr algn="l" fontAlgn="b"/>
                      <a:r>
                        <a:rPr lang="en-US" sz="1400" u="none" strike="noStrike"/>
                        <a:t>Pressure_G31_mb          </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0.56393</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0.946005</a:t>
                      </a:r>
                      <a:endParaRPr lang="en-US" sz="1400" b="0" i="0" u="none" strike="noStrike">
                        <a:solidFill>
                          <a:srgbClr val="000000"/>
                        </a:solidFill>
                        <a:latin typeface="Calibri"/>
                      </a:endParaRPr>
                    </a:p>
                  </a:txBody>
                  <a:tcPr marL="9525" marR="9525" marT="9525" marB="0" anchor="b"/>
                </a:tc>
              </a:tr>
              <a:tr h="370840">
                <a:tc>
                  <a:txBody>
                    <a:bodyPr/>
                    <a:lstStyle/>
                    <a:p>
                      <a:pPr algn="l" fontAlgn="b"/>
                      <a:r>
                        <a:rPr lang="en-US" sz="1400" u="none" strike="noStrike"/>
                        <a:t>SolarRad_G31_W_m2  </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0.663442</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-30.4869</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39.77297</a:t>
                      </a:r>
                      <a:endParaRPr lang="en-US" sz="1400" b="0" i="0" u="none" strike="noStrike">
                        <a:solidFill>
                          <a:srgbClr val="000000"/>
                        </a:solidFill>
                        <a:latin typeface="Calibri"/>
                      </a:endParaRPr>
                    </a:p>
                  </a:txBody>
                  <a:tcPr marL="9525" marR="9525" marT="9525" marB="0" anchor="b"/>
                </a:tc>
              </a:tr>
              <a:tr h="370840">
                <a:tc>
                  <a:txBody>
                    <a:bodyPr/>
                    <a:lstStyle/>
                    <a:p>
                      <a:pPr algn="l" fontAlgn="b"/>
                      <a:r>
                        <a:rPr lang="en-US" sz="1400" u="none" strike="noStrike"/>
                        <a:t>h1</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1</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4.31E-11</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a:t>54.68938</a:t>
                      </a:r>
                      <a:endParaRPr lang="en-US" sz="1400" b="0" i="0" u="none" strike="noStrike">
                        <a:solidFill>
                          <a:srgbClr val="000000"/>
                        </a:solidFill>
                        <a:latin typeface="Calibri"/>
                      </a:endParaRPr>
                    </a:p>
                  </a:txBody>
                  <a:tcPr marL="9525" marR="9525" marT="9525" marB="0" anchor="b"/>
                </a:tc>
                <a:tc>
                  <a:txBody>
                    <a:bodyPr/>
                    <a:lstStyle/>
                    <a:p>
                      <a:pPr algn="r" fontAlgn="b"/>
                      <a:r>
                        <a:rPr lang="en-US" sz="1400" u="none" strike="noStrike" dirty="0"/>
                        <a:t>162.7789</a:t>
                      </a:r>
                      <a:endParaRPr lang="en-US" sz="1400" b="0" i="0" u="none" strike="noStrike" dirty="0">
                        <a:solidFill>
                          <a:srgbClr val="000000"/>
                        </a:solidFill>
                        <a:latin typeface="Calibri"/>
                      </a:endParaRPr>
                    </a:p>
                  </a:txBody>
                  <a:tcPr marL="9525" marR="9525" marT="9525" marB="0" anchor="b"/>
                </a:tc>
              </a:tr>
            </a:tbl>
          </a:graphicData>
        </a:graphic>
      </p:graphicFrame>
      <p:sp>
        <p:nvSpPr>
          <p:cNvPr id="5" name="TextBox 4"/>
          <p:cNvSpPr txBox="1"/>
          <p:nvPr/>
        </p:nvSpPr>
        <p:spPr>
          <a:xfrm>
            <a:off x="457200" y="1524000"/>
            <a:ext cx="6629400" cy="369332"/>
          </a:xfrm>
          <a:prstGeom prst="rect">
            <a:avLst/>
          </a:prstGeom>
          <a:noFill/>
        </p:spPr>
        <p:txBody>
          <a:bodyPr wrap="square" rtlCol="0">
            <a:spAutoFit/>
          </a:bodyPr>
          <a:lstStyle/>
          <a:p>
            <a:r>
              <a:rPr lang="en-US" dirty="0" smtClean="0"/>
              <a:t>At the 99.9% confidence level (</a:t>
            </a:r>
            <a:r>
              <a:rPr lang="el-GR" dirty="0" smtClean="0"/>
              <a:t>α</a:t>
            </a:r>
            <a:r>
              <a:rPr lang="en-US" dirty="0" smtClean="0"/>
              <a:t> = 0.001,   p = </a:t>
            </a:r>
            <a:r>
              <a:rPr lang="el-GR" dirty="0" smtClean="0"/>
              <a:t>α</a:t>
            </a:r>
            <a:r>
              <a:rPr lang="en-US" dirty="0" smtClean="0"/>
              <a:t> – 1 = 0.999)</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Summary</a:t>
            </a:r>
            <a:endParaRPr lang="en-US" dirty="0"/>
          </a:p>
        </p:txBody>
      </p:sp>
      <p:sp>
        <p:nvSpPr>
          <p:cNvPr id="3" name="Content Placeholder 2"/>
          <p:cNvSpPr>
            <a:spLocks noGrp="1"/>
          </p:cNvSpPr>
          <p:nvPr>
            <p:ph sz="quarter" idx="1"/>
          </p:nvPr>
        </p:nvSpPr>
        <p:spPr>
          <a:xfrm>
            <a:off x="457200" y="1371600"/>
            <a:ext cx="8229600" cy="4785360"/>
          </a:xfrm>
        </p:spPr>
        <p:txBody>
          <a:bodyPr>
            <a:normAutofit/>
          </a:bodyPr>
          <a:lstStyle/>
          <a:p>
            <a:r>
              <a:rPr lang="en-US" sz="2400" dirty="0" smtClean="0"/>
              <a:t>Not significant at 99.9% confidence level</a:t>
            </a:r>
          </a:p>
          <a:p>
            <a:pPr lvl="1"/>
            <a:r>
              <a:rPr lang="en-US" sz="2000" dirty="0" smtClean="0"/>
              <a:t>Relative Humility (%)</a:t>
            </a:r>
            <a:endParaRPr lang="en-US" sz="2000" dirty="0" smtClean="0"/>
          </a:p>
          <a:p>
            <a:pPr lvl="1"/>
            <a:r>
              <a:rPr lang="en-US" sz="2000" dirty="0" smtClean="0"/>
              <a:t>Wind Speed (m/s)</a:t>
            </a:r>
            <a:endParaRPr lang="en-US" sz="2000" dirty="0" smtClean="0"/>
          </a:p>
          <a:p>
            <a:pPr lvl="1"/>
            <a:r>
              <a:rPr lang="en-US" sz="2000" dirty="0" smtClean="0"/>
              <a:t>Wind Direction (</a:t>
            </a:r>
            <a:r>
              <a:rPr lang="en-US" sz="2000" dirty="0" smtClean="0">
                <a:ea typeface="Cambria Math"/>
              </a:rPr>
              <a:t>°)</a:t>
            </a:r>
            <a:endParaRPr lang="en-US" sz="2000" dirty="0" smtClean="0"/>
          </a:p>
          <a:p>
            <a:pPr lvl="1"/>
            <a:r>
              <a:rPr lang="en-US" sz="2000" dirty="0" smtClean="0"/>
              <a:t>Solar Radiation  (W/m</a:t>
            </a:r>
            <a:r>
              <a:rPr lang="en-US" sz="2000" baseline="30000" dirty="0" smtClean="0"/>
              <a:t>2</a:t>
            </a:r>
            <a:r>
              <a:rPr lang="en-US" sz="2000" dirty="0" smtClean="0"/>
              <a:t>)</a:t>
            </a:r>
          </a:p>
          <a:p>
            <a:r>
              <a:rPr lang="en-US" sz="2400" dirty="0" smtClean="0"/>
              <a:t>Significant at the 99.9% confidence level</a:t>
            </a:r>
          </a:p>
          <a:p>
            <a:pPr lvl="1"/>
            <a:r>
              <a:rPr lang="en-US" sz="2000" dirty="0" smtClean="0"/>
              <a:t>Temperature (</a:t>
            </a:r>
            <a:r>
              <a:rPr lang="en-US" sz="2000" dirty="0" smtClean="0">
                <a:ea typeface="Cambria Math"/>
              </a:rPr>
              <a:t>°</a:t>
            </a:r>
            <a:r>
              <a:rPr lang="en-US" sz="2000" dirty="0" smtClean="0"/>
              <a:t>C</a:t>
            </a:r>
            <a:r>
              <a:rPr lang="en-US" sz="2000" dirty="0" smtClean="0"/>
              <a:t>), with confidence interval </a:t>
            </a:r>
            <a:r>
              <a:rPr lang="en-US" sz="2000" dirty="0" smtClean="0"/>
              <a:t>[-</a:t>
            </a:r>
            <a:r>
              <a:rPr lang="en-US" sz="2000" dirty="0" smtClean="0"/>
              <a:t>2.7937, -1.9510]</a:t>
            </a:r>
          </a:p>
          <a:p>
            <a:pPr lvl="1"/>
            <a:r>
              <a:rPr lang="en-US" sz="2000" dirty="0" smtClean="0"/>
              <a:t>Dew Point (</a:t>
            </a:r>
            <a:r>
              <a:rPr lang="en-US" sz="2000" dirty="0" smtClean="0">
                <a:ea typeface="Cambria Math"/>
              </a:rPr>
              <a:t>°</a:t>
            </a:r>
            <a:r>
              <a:rPr lang="en-US" sz="2000" dirty="0" smtClean="0"/>
              <a:t>C</a:t>
            </a:r>
            <a:r>
              <a:rPr lang="en-US" sz="2000" dirty="0" smtClean="0"/>
              <a:t>), </a:t>
            </a:r>
            <a:r>
              <a:rPr lang="en-US" sz="2000" dirty="0" smtClean="0"/>
              <a:t>with confidence interval [-</a:t>
            </a:r>
            <a:r>
              <a:rPr lang="en-US" sz="2000" dirty="0" smtClean="0"/>
              <a:t>2.8605, -2.3400]</a:t>
            </a:r>
            <a:endParaRPr lang="en-US" sz="2000" dirty="0" smtClean="0"/>
          </a:p>
          <a:p>
            <a:pPr lvl="1"/>
            <a:r>
              <a:rPr lang="en-US" sz="2000" dirty="0" smtClean="0"/>
              <a:t>Pressure (</a:t>
            </a:r>
            <a:r>
              <a:rPr lang="en-US" sz="2000" dirty="0" err="1" smtClean="0"/>
              <a:t>mb</a:t>
            </a:r>
            <a:r>
              <a:rPr lang="en-US" sz="2000" dirty="0" smtClean="0"/>
              <a:t>), </a:t>
            </a:r>
            <a:r>
              <a:rPr lang="en-US" sz="2000" dirty="0" smtClean="0"/>
              <a:t>with confidence interval [</a:t>
            </a:r>
            <a:r>
              <a:rPr lang="en-US" sz="2000" dirty="0" smtClean="0"/>
              <a:t>0.5639, 0.9460]</a:t>
            </a:r>
          </a:p>
          <a:p>
            <a:pPr lvl="1"/>
            <a:r>
              <a:rPr lang="en-US" sz="2000" dirty="0" smtClean="0"/>
              <a:t>Boundary Layer Height (m), </a:t>
            </a:r>
            <a:r>
              <a:rPr lang="en-US" sz="2000" dirty="0" smtClean="0"/>
              <a:t>with confidence interval [</a:t>
            </a:r>
            <a:r>
              <a:rPr lang="en-US" sz="2000" dirty="0" smtClean="0"/>
              <a:t>54.6894, 162.7789]</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Time Series</a:t>
            </a:r>
            <a:endParaRPr lang="en-US" dirty="0"/>
          </a:p>
        </p:txBody>
      </p:sp>
      <p:pic>
        <p:nvPicPr>
          <p:cNvPr id="4" name="Content Placeholder 3" descr="untitled.bmp"/>
          <p:cNvPicPr>
            <a:picLocks noGrp="1" noChangeAspect="1"/>
          </p:cNvPicPr>
          <p:nvPr>
            <p:ph sz="quarter" idx="1"/>
          </p:nvPr>
        </p:nvPicPr>
        <p:blipFill>
          <a:blip r:embed="rId2" cstate="print"/>
          <a:stretch>
            <a:fillRect/>
          </a:stretch>
        </p:blipFill>
        <p:spPr>
          <a:xfrm>
            <a:off x="457200" y="1661557"/>
            <a:ext cx="8229599" cy="4204811"/>
          </a:xfrm>
        </p:spPr>
      </p:pic>
      <p:sp>
        <p:nvSpPr>
          <p:cNvPr id="5" name="TextBox 4"/>
          <p:cNvSpPr txBox="1"/>
          <p:nvPr/>
        </p:nvSpPr>
        <p:spPr>
          <a:xfrm flipH="1">
            <a:off x="838200" y="1828800"/>
            <a:ext cx="461665" cy="3733800"/>
          </a:xfrm>
          <a:prstGeom prst="rect">
            <a:avLst/>
          </a:prstGeom>
          <a:noFill/>
        </p:spPr>
        <p:txBody>
          <a:bodyPr vert="vert270" wrap="square" rtlCol="0">
            <a:spAutoFit/>
          </a:bodyPr>
          <a:lstStyle/>
          <a:p>
            <a:pPr algn="ctr"/>
            <a:r>
              <a:rPr lang="en-US" dirty="0" smtClean="0"/>
              <a:t>Relative units normalized to maximums</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RSTDUSTIN@8KF7IKPP198AHLCZ" val="325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MATLAB">
      <a:dk1>
        <a:sysClr val="windowText" lastClr="000000"/>
      </a:dk1>
      <a:lt1>
        <a:sysClr val="window" lastClr="FFFFFF"/>
      </a:lt1>
      <a:dk2>
        <a:srgbClr val="0B5394"/>
      </a:dk2>
      <a:lt2>
        <a:srgbClr val="85AEFF"/>
      </a:lt2>
      <a:accent1>
        <a:srgbClr val="0F6FC6"/>
      </a:accent1>
      <a:accent2>
        <a:srgbClr val="6699FF"/>
      </a:accent2>
      <a:accent3>
        <a:srgbClr val="666681"/>
      </a:accent3>
      <a:accent4>
        <a:srgbClr val="FF9900"/>
      </a:accent4>
      <a:accent5>
        <a:srgbClr val="009900"/>
      </a:accent5>
      <a:accent6>
        <a:srgbClr val="FF0000"/>
      </a:accent6>
      <a:hlink>
        <a:srgbClr val="0000FF"/>
      </a:hlink>
      <a:folHlink>
        <a:srgbClr val="660066"/>
      </a:folHlink>
    </a:clrScheme>
    <a:fontScheme name="MATLAB">
      <a:majorFont>
        <a:latin typeface="Consolas"/>
        <a:ea typeface=""/>
        <a:cs typeface=""/>
      </a:majorFont>
      <a:minorFont>
        <a:latin typeface="Perpetua"/>
        <a:ea typeface=""/>
        <a:cs typeface=""/>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805</TotalTime>
  <Words>783</Words>
  <Application>Microsoft Office PowerPoint</Application>
  <PresentationFormat>On-screen Show (4:3)</PresentationFormat>
  <Paragraphs>226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Origin</vt:lpstr>
      <vt:lpstr>Analysis of changing compound concentrations in air above  Pasadena, Summer 2010</vt:lpstr>
      <vt:lpstr>Scientific Problem</vt:lpstr>
      <vt:lpstr>The Data: CalNex 2010 Study</vt:lpstr>
      <vt:lpstr>Data Analysis Methods</vt:lpstr>
      <vt:lpstr>Results: Student’s t-test</vt:lpstr>
      <vt:lpstr>Results: Summary</vt:lpstr>
      <vt:lpstr>Results: Student’s t-test</vt:lpstr>
      <vt:lpstr>Results: Summary</vt:lpstr>
      <vt:lpstr>Results: Time Series</vt:lpstr>
      <vt:lpstr>Results: Histograms</vt:lpstr>
      <vt:lpstr>Results: Time Series</vt:lpstr>
      <vt:lpstr>Results: Histograms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Kayla</dc:creator>
  <cp:lastModifiedBy>Kayla</cp:lastModifiedBy>
  <cp:revision>16</cp:revision>
  <dcterms:created xsi:type="dcterms:W3CDTF">2011-04-26T03:47:20Z</dcterms:created>
  <dcterms:modified xsi:type="dcterms:W3CDTF">2011-04-26T17:12:49Z</dcterms:modified>
</cp:coreProperties>
</file>