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xlsx" ContentType="application/vnd.openxmlformats-officedocument.spreadsheetml.sheet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6" r:id="rId5"/>
    <p:sldId id="271" r:id="rId6"/>
    <p:sldId id="267" r:id="rId7"/>
    <p:sldId id="260" r:id="rId8"/>
    <p:sldId id="264" r:id="rId9"/>
    <p:sldId id="263" r:id="rId10"/>
    <p:sldId id="261" r:id="rId11"/>
    <p:sldId id="262" r:id="rId12"/>
    <p:sldId id="265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Heat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Georgia</c:v>
                </c:pt>
                <c:pt idx="1">
                  <c:v>Alabama</c:v>
                </c:pt>
                <c:pt idx="2">
                  <c:v>Florida</c:v>
                </c:pt>
                <c:pt idx="3">
                  <c:v>South Carolina</c:v>
                </c:pt>
                <c:pt idx="4">
                  <c:v>Tennessee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11.0</c:v>
                </c:pt>
                <c:pt idx="1">
                  <c:v>22.0</c:v>
                </c:pt>
                <c:pt idx="2">
                  <c:v>11.0</c:v>
                </c:pt>
                <c:pt idx="3">
                  <c:v>20.0</c:v>
                </c:pt>
                <c:pt idx="4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Cold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Sheet1!$A$2:$A$6</c:f>
              <c:strCache>
                <c:ptCount val="5"/>
                <c:pt idx="0">
                  <c:v>Georgia</c:v>
                </c:pt>
                <c:pt idx="1">
                  <c:v>Alabama</c:v>
                </c:pt>
                <c:pt idx="2">
                  <c:v>Florida</c:v>
                </c:pt>
                <c:pt idx="3">
                  <c:v>South Carolina</c:v>
                </c:pt>
                <c:pt idx="4">
                  <c:v>Tennessee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1.0</c:v>
                </c:pt>
                <c:pt idx="1">
                  <c:v>8.0</c:v>
                </c:pt>
                <c:pt idx="2">
                  <c:v>6.0</c:v>
                </c:pt>
                <c:pt idx="3">
                  <c:v>19.0</c:v>
                </c:pt>
                <c:pt idx="4">
                  <c:v>4.0</c:v>
                </c:pt>
              </c:numCache>
            </c:numRef>
          </c:val>
        </c:ser>
        <c:axId val="402987576"/>
        <c:axId val="402792696"/>
      </c:barChart>
      <c:catAx>
        <c:axId val="402987576"/>
        <c:scaling>
          <c:orientation val="minMax"/>
        </c:scaling>
        <c:axPos val="b"/>
        <c:tickLblPos val="nextTo"/>
        <c:crossAx val="402792696"/>
        <c:crosses val="autoZero"/>
        <c:auto val="1"/>
        <c:lblAlgn val="ctr"/>
        <c:lblOffset val="100"/>
      </c:catAx>
      <c:valAx>
        <c:axId val="402792696"/>
        <c:scaling>
          <c:orientation val="minMax"/>
        </c:scaling>
        <c:axPos val="l"/>
        <c:majorGridlines/>
        <c:numFmt formatCode="General" sourceLinked="1"/>
        <c:tickLblPos val="nextTo"/>
        <c:crossAx val="402987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EA29EB-F8AF-AA46-81CA-324A014C7D5A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554553E-07CA-784A-B86F-4268F77B9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4.ncdc.noaa.gov/cgi-win/wwcgi.dll?wwEvent~Storms" TargetMode="External"/><Relationship Id="rId3" Type="http://schemas.openxmlformats.org/officeDocument/2006/relationships/hyperlink" Target="http://lwf.ncdc.noaa.gov/oa/ncdc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7"/>
            <a:ext cx="4038600" cy="1396991"/>
          </a:xfrm>
        </p:spPr>
        <p:txBody>
          <a:bodyPr>
            <a:normAutofit/>
          </a:bodyPr>
          <a:lstStyle/>
          <a:p>
            <a:r>
              <a:rPr lang="en-US" dirty="0" smtClean="0"/>
              <a:t>Heat Mortality in the Southeast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726459"/>
            <a:ext cx="4038600" cy="74855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Lindsey Morgan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EAS 4480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April 28,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Index</a:t>
            </a:r>
            <a:endParaRPr lang="en-US" dirty="0"/>
          </a:p>
        </p:txBody>
      </p:sp>
      <p:pic>
        <p:nvPicPr>
          <p:cNvPr id="4" name="Content Placeholder 3" descr="heat index hi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18243"/>
          <a:stretch>
            <a:fillRect/>
          </a:stretch>
        </p:blipFill>
        <p:spPr>
          <a:xfrm>
            <a:off x="-402756" y="1119685"/>
            <a:ext cx="9699410" cy="532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(GA &amp; Southeast)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2186025"/>
          <a:ext cx="75565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Temp.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 Temp.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</a:t>
                      </a:r>
                      <a:r>
                        <a:rPr lang="en-US" baseline="0" dirty="0" smtClean="0"/>
                        <a:t> Humidity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</a:t>
                      </a:r>
                      <a:r>
                        <a:rPr lang="en-US" baseline="0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94.606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91.319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102.365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474" y="4956603"/>
            <a:ext cx="7556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NWS criteria for Excessive Heat Warning/Advisory: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Heat Index of 105 for Heat Advisory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Heat Index of 110 for Excessive Heat Warning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Temp</a:t>
            </a:r>
            <a:endParaRPr lang="en-US" dirty="0"/>
          </a:p>
        </p:txBody>
      </p:sp>
      <p:pic>
        <p:nvPicPr>
          <p:cNvPr id="4" name="Content Placeholder 3" descr="max temp li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18243"/>
          <a:stretch>
            <a:fillRect/>
          </a:stretch>
        </p:blipFill>
        <p:spPr>
          <a:xfrm>
            <a:off x="498474" y="1339415"/>
            <a:ext cx="7556313" cy="4144963"/>
          </a:xfrm>
        </p:spPr>
      </p:pic>
      <p:sp>
        <p:nvSpPr>
          <p:cNvPr id="5" name="TextBox 4"/>
          <p:cNvSpPr txBox="1"/>
          <p:nvPr/>
        </p:nvSpPr>
        <p:spPr>
          <a:xfrm>
            <a:off x="1119743" y="5707604"/>
            <a:ext cx="693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= 0.0088X + 0.2601</a:t>
            </a:r>
          </a:p>
          <a:p>
            <a:r>
              <a:rPr lang="en-US" dirty="0" smtClean="0"/>
              <a:t>R = 0.1467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 Temp</a:t>
            </a:r>
            <a:endParaRPr lang="en-US" dirty="0"/>
          </a:p>
        </p:txBody>
      </p:sp>
      <p:pic>
        <p:nvPicPr>
          <p:cNvPr id="4" name="Content Placeholder 3" descr="min temp li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18243"/>
          <a:stretch>
            <a:fillRect/>
          </a:stretch>
        </p:blipFill>
        <p:spPr>
          <a:xfrm>
            <a:off x="498474" y="1557895"/>
            <a:ext cx="7556313" cy="4144963"/>
          </a:xfrm>
        </p:spPr>
      </p:pic>
      <p:sp>
        <p:nvSpPr>
          <p:cNvPr id="5" name="TextBox 4"/>
          <p:cNvSpPr txBox="1"/>
          <p:nvPr/>
        </p:nvSpPr>
        <p:spPr>
          <a:xfrm>
            <a:off x="1119743" y="5707604"/>
            <a:ext cx="693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= 0.0141X + 0.0522</a:t>
            </a:r>
          </a:p>
          <a:p>
            <a:r>
              <a:rPr lang="en-US" dirty="0" smtClean="0"/>
              <a:t>R = 0.18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pic>
        <p:nvPicPr>
          <p:cNvPr id="4" name="Content Placeholder 3" descr="RH li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18243"/>
          <a:stretch>
            <a:fillRect/>
          </a:stretch>
        </p:blipFill>
        <p:spPr>
          <a:xfrm>
            <a:off x="498474" y="1544240"/>
            <a:ext cx="7556313" cy="4144963"/>
          </a:xfrm>
        </p:spPr>
      </p:pic>
      <p:sp>
        <p:nvSpPr>
          <p:cNvPr id="5" name="TextBox 4"/>
          <p:cNvSpPr txBox="1"/>
          <p:nvPr/>
        </p:nvSpPr>
        <p:spPr>
          <a:xfrm>
            <a:off x="1119743" y="5707604"/>
            <a:ext cx="693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= -0.0068X + 1.709</a:t>
            </a:r>
          </a:p>
          <a:p>
            <a:r>
              <a:rPr lang="en-US" dirty="0" smtClean="0"/>
              <a:t>R = -0.1808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Index</a:t>
            </a:r>
            <a:endParaRPr lang="en-US" dirty="0"/>
          </a:p>
        </p:txBody>
      </p:sp>
      <p:pic>
        <p:nvPicPr>
          <p:cNvPr id="4" name="Content Placeholder 3" descr="heat index li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18243"/>
          <a:stretch>
            <a:fillRect/>
          </a:stretch>
        </p:blipFill>
        <p:spPr>
          <a:xfrm>
            <a:off x="498474" y="1448655"/>
            <a:ext cx="7556313" cy="4144963"/>
          </a:xfrm>
        </p:spPr>
      </p:pic>
      <p:sp>
        <p:nvSpPr>
          <p:cNvPr id="5" name="TextBox 4"/>
          <p:cNvSpPr txBox="1"/>
          <p:nvPr/>
        </p:nvSpPr>
        <p:spPr>
          <a:xfrm>
            <a:off x="1119743" y="5707604"/>
            <a:ext cx="693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= 0.0044X + 0.6374</a:t>
            </a:r>
          </a:p>
          <a:p>
            <a:r>
              <a:rPr lang="en-US" dirty="0" smtClean="0"/>
              <a:t>R = 0.1071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NWS criteria may be too high</a:t>
            </a:r>
          </a:p>
          <a:p>
            <a:r>
              <a:rPr lang="en-US" dirty="0" smtClean="0"/>
              <a:t>Need larger data set to get better correlations</a:t>
            </a:r>
          </a:p>
          <a:p>
            <a:pPr lvl="1"/>
            <a:r>
              <a:rPr lang="en-US" dirty="0" smtClean="0"/>
              <a:t>More years</a:t>
            </a:r>
          </a:p>
          <a:p>
            <a:pPr lvl="1"/>
            <a:r>
              <a:rPr lang="en-US" dirty="0" smtClean="0"/>
              <a:t>Combine NCDC data with ME or CDC data</a:t>
            </a:r>
          </a:p>
          <a:p>
            <a:r>
              <a:rPr lang="en-US" dirty="0" smtClean="0"/>
              <a:t>May also get better correlations with mortality rates</a:t>
            </a:r>
          </a:p>
          <a:p>
            <a:pPr lvl="1"/>
            <a:r>
              <a:rPr lang="en-US" dirty="0" smtClean="0"/>
              <a:t>Use populations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593334"/>
            <a:ext cx="7556313" cy="1116106"/>
          </a:xfrm>
        </p:spPr>
        <p:txBody>
          <a:bodyPr/>
          <a:lstStyle/>
          <a:p>
            <a:r>
              <a:rPr lang="en-US" dirty="0" smtClean="0"/>
              <a:t>Deaths 1995 - 2010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593334"/>
            <a:ext cx="7556313" cy="1116106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08100"/>
            <a:ext cx="7556313" cy="4144963"/>
          </a:xfrm>
        </p:spPr>
        <p:txBody>
          <a:bodyPr/>
          <a:lstStyle/>
          <a:p>
            <a:r>
              <a:rPr lang="en-US" dirty="0" smtClean="0"/>
              <a:t>NCDC Storm Data</a:t>
            </a:r>
          </a:p>
          <a:p>
            <a:pPr lvl="1"/>
            <a:r>
              <a:rPr lang="en-US" dirty="0" smtClean="0">
                <a:hlinkClick r:id="rId2"/>
              </a:rPr>
              <a:t>http://www4.ncdc.noaa.gov/cgi-win/wwcgi.dll?wwEvent~Storms</a:t>
            </a:r>
            <a:endParaRPr lang="en-US" dirty="0" smtClean="0"/>
          </a:p>
          <a:p>
            <a:pPr lvl="1"/>
            <a:r>
              <a:rPr lang="en-US" dirty="0" smtClean="0"/>
              <a:t>Chose Temperature Extremes for Event Type</a:t>
            </a:r>
          </a:p>
          <a:p>
            <a:r>
              <a:rPr lang="en-US" dirty="0" smtClean="0"/>
              <a:t>NCDC Surface Data</a:t>
            </a:r>
          </a:p>
          <a:p>
            <a:pPr lvl="1"/>
            <a:r>
              <a:rPr lang="en-US" dirty="0" smtClean="0">
                <a:hlinkClick r:id="rId3"/>
              </a:rPr>
              <a:t>http://lwf.ncdc.noaa.gov/oa/ncdc.html</a:t>
            </a:r>
            <a:endParaRPr lang="en-US" dirty="0" smtClean="0"/>
          </a:p>
          <a:p>
            <a:pPr lvl="1"/>
            <a:r>
              <a:rPr lang="en-US" dirty="0" smtClean="0"/>
              <a:t>Chose hourly surface data from closest station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Deaths in Georgia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1625" y="2075492"/>
          <a:ext cx="8504237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91"/>
                <a:gridCol w="1327287"/>
                <a:gridCol w="1102495"/>
                <a:gridCol w="1214891"/>
                <a:gridCol w="1214891"/>
                <a:gridCol w="1214891"/>
                <a:gridCol w="12148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(County)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(EST)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(UTC)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Deaths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6/9/95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6/9/95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8/1/99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Coweta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8/1/99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8/8/99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7/31/06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Rockdale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8/11/07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7/23/10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Bleckley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90, 83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M,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7/26/10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Twiggs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NCDC Hourly Data</a:t>
            </a:r>
            <a:endParaRPr lang="en-US" dirty="0"/>
          </a:p>
        </p:txBody>
      </p:sp>
      <p:pic>
        <p:nvPicPr>
          <p:cNvPr id="4" name="Content Placeholder 3" descr="Screen shot 2011-04-27 at 4.28.3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71" r="-6971"/>
          <a:stretch>
            <a:fillRect/>
          </a:stretch>
        </p:blipFill>
        <p:spPr/>
      </p:pic>
      <p:pic>
        <p:nvPicPr>
          <p:cNvPr id="5" name="Picture 4" descr="Screen shot 2011-04-27 at 4.30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90" y="1982539"/>
            <a:ext cx="6636526" cy="414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 vs. Neighboring States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246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11300"/>
                <a:gridCol w="1511300"/>
                <a:gridCol w="1511300"/>
                <a:gridCol w="15113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 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Humidity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 Index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h=0</a:t>
                      </a:r>
                    </a:p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=0.1956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=0</a:t>
                      </a:r>
                    </a:p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=0.9479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=0</a:t>
                      </a:r>
                    </a:p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=0.2062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=0</a:t>
                      </a:r>
                    </a:p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=0.0770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=0</a:t>
                      </a:r>
                    </a:p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=0.2067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=0</a:t>
                      </a:r>
                    </a:p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=0.0974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=0</a:t>
                      </a:r>
                    </a:p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=0.1705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=0</a:t>
                      </a:r>
                    </a:p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=0.1906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Temp</a:t>
            </a:r>
            <a:endParaRPr lang="en-US" dirty="0"/>
          </a:p>
        </p:txBody>
      </p:sp>
      <p:pic>
        <p:nvPicPr>
          <p:cNvPr id="4" name="Content Placeholder 3" descr="max temp hi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18243"/>
          <a:stretch>
            <a:fillRect/>
          </a:stretch>
        </p:blipFill>
        <p:spPr>
          <a:xfrm>
            <a:off x="-498341" y="1201615"/>
            <a:ext cx="9798981" cy="537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 Temp</a:t>
            </a:r>
            <a:endParaRPr lang="en-US" dirty="0"/>
          </a:p>
        </p:txBody>
      </p:sp>
      <p:pic>
        <p:nvPicPr>
          <p:cNvPr id="4" name="Content Placeholder 3" descr="min temp hi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18243"/>
          <a:stretch>
            <a:fillRect/>
          </a:stretch>
        </p:blipFill>
        <p:spPr>
          <a:xfrm>
            <a:off x="-88691" y="1119677"/>
            <a:ext cx="9350918" cy="5129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pic>
        <p:nvPicPr>
          <p:cNvPr id="4" name="Content Placeholder 3" descr="RH hi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43" r="-18243"/>
          <a:stretch>
            <a:fillRect/>
          </a:stretch>
        </p:blipFill>
        <p:spPr>
          <a:xfrm>
            <a:off x="-607581" y="1078723"/>
            <a:ext cx="9873657" cy="5416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298</TotalTime>
  <Words>411</Words>
  <Application>Microsoft Macintosh PowerPoint</Application>
  <PresentationFormat>On-screen Show 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Advantage</vt:lpstr>
      <vt:lpstr>Heat Mortality in the Southeast</vt:lpstr>
      <vt:lpstr>Deaths 1995 - 2010</vt:lpstr>
      <vt:lpstr>Data</vt:lpstr>
      <vt:lpstr>Heat Deaths in Georgia</vt:lpstr>
      <vt:lpstr>NCDC Hourly Data</vt:lpstr>
      <vt:lpstr>GA vs. Neighboring States</vt:lpstr>
      <vt:lpstr>Max Temp</vt:lpstr>
      <vt:lpstr>Min Temp</vt:lpstr>
      <vt:lpstr>Relative Humidity</vt:lpstr>
      <vt:lpstr>Heat Index</vt:lpstr>
      <vt:lpstr>Summary (GA &amp; Southeast) </vt:lpstr>
      <vt:lpstr>Max Temp</vt:lpstr>
      <vt:lpstr>Min Temp</vt:lpstr>
      <vt:lpstr>Relative Humidity</vt:lpstr>
      <vt:lpstr>Heat Index</vt:lpstr>
      <vt:lpstr>Conclusions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Mortality in the Southeast</dc:title>
  <dc:creator>Lindsey Morgan</dc:creator>
  <cp:lastModifiedBy>Lindsey Morgan</cp:lastModifiedBy>
  <cp:revision>29</cp:revision>
  <dcterms:created xsi:type="dcterms:W3CDTF">2011-04-28T16:20:25Z</dcterms:created>
  <dcterms:modified xsi:type="dcterms:W3CDTF">2011-04-28T16:32:22Z</dcterms:modified>
</cp:coreProperties>
</file>