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9" r:id="rId2"/>
  </p:sldMasterIdLst>
  <p:notesMasterIdLst>
    <p:notesMasterId r:id="rId21"/>
  </p:notesMasterIdLst>
  <p:handoutMasterIdLst>
    <p:handoutMasterId r:id="rId22"/>
  </p:handoutMasterIdLst>
  <p:sldIdLst>
    <p:sldId id="256" r:id="rId3"/>
    <p:sldId id="436" r:id="rId4"/>
    <p:sldId id="474" r:id="rId5"/>
    <p:sldId id="457" r:id="rId6"/>
    <p:sldId id="470" r:id="rId7"/>
    <p:sldId id="458" r:id="rId8"/>
    <p:sldId id="459" r:id="rId9"/>
    <p:sldId id="460" r:id="rId10"/>
    <p:sldId id="461" r:id="rId11"/>
    <p:sldId id="463" r:id="rId12"/>
    <p:sldId id="471" r:id="rId13"/>
    <p:sldId id="464" r:id="rId14"/>
    <p:sldId id="476" r:id="rId15"/>
    <p:sldId id="462" r:id="rId16"/>
    <p:sldId id="469" r:id="rId17"/>
    <p:sldId id="465" r:id="rId18"/>
    <p:sldId id="466" r:id="rId19"/>
    <p:sldId id="467" r:id="rId20"/>
  </p:sldIdLst>
  <p:sldSz cx="9144000" cy="6858000" type="screen4x3"/>
  <p:notesSz cx="7315200" cy="96012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50" autoAdjust="0"/>
    <p:restoredTop sz="88452" autoAdjust="0"/>
  </p:normalViewPr>
  <p:slideViewPr>
    <p:cSldViewPr>
      <p:cViewPr>
        <p:scale>
          <a:sx n="90" d="100"/>
          <a:sy n="90" d="100"/>
        </p:scale>
        <p:origin x="-29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3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Georgia\wiki\Meeting%20&amp;%20Activity\Vs%20&amp;%20CPT%20data%20from%20Clyattville%20&amp;%20Lew%20and%20Compbell\Compiled%20Shear%20Wave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 b="1" i="0" u="none" strike="noStrike" baseline="0">
                <a:solidFill>
                  <a:srgbClr val="993366"/>
                </a:solidFill>
                <a:latin typeface="Arial"/>
                <a:ea typeface="Arial"/>
                <a:cs typeface="Arial"/>
              </a:defRPr>
            </a:pPr>
            <a:r>
              <a:rPr lang="en-US" altLang="en-US" sz="1800" i="0"/>
              <a:t>S-wave velocity</a:t>
            </a:r>
          </a:p>
        </c:rich>
      </c:tx>
      <c:layout>
        <c:manualLayout>
          <c:xMode val="edge"/>
          <c:yMode val="edge"/>
          <c:x val="0.34267519685039388"/>
          <c:y val="1.4579149266260921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489027364446331"/>
          <c:y val="0.16549012082086867"/>
          <c:w val="0.78769179467320982"/>
          <c:h val="0.73159620167509265"/>
        </c:manualLayout>
      </c:layout>
      <c:scatterChart>
        <c:scatterStyle val="lineMarker"/>
        <c:ser>
          <c:idx val="1"/>
          <c:order val="0"/>
          <c:tx>
            <c:strRef>
              <c:f>Sheet3!$B$48</c:f>
              <c:strCache>
                <c:ptCount val="1"/>
                <c:pt idx="0">
                  <c:v>Soft natural soils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Sheet3!$B$51:$B$78</c:f>
              <c:numCache>
                <c:formatCode>0.0_ </c:formatCode>
                <c:ptCount val="28"/>
                <c:pt idx="0">
                  <c:v>151.3536216</c:v>
                </c:pt>
                <c:pt idx="1">
                  <c:v>151.33502880000114</c:v>
                </c:pt>
                <c:pt idx="2">
                  <c:v>152.95138320000001</c:v>
                </c:pt>
                <c:pt idx="3">
                  <c:v>154.54731600000108</c:v>
                </c:pt>
                <c:pt idx="4">
                  <c:v>159.62406479999865</c:v>
                </c:pt>
                <c:pt idx="5">
                  <c:v>164.86052880000105</c:v>
                </c:pt>
                <c:pt idx="6">
                  <c:v>170.2896264</c:v>
                </c:pt>
                <c:pt idx="7">
                  <c:v>177.83434080000131</c:v>
                </c:pt>
                <c:pt idx="8">
                  <c:v>183.69808319999999</c:v>
                </c:pt>
                <c:pt idx="9">
                  <c:v>191.85209280000137</c:v>
                </c:pt>
                <c:pt idx="10">
                  <c:v>200.36028000000007</c:v>
                </c:pt>
                <c:pt idx="11">
                  <c:v>211.54918319999877</c:v>
                </c:pt>
                <c:pt idx="12">
                  <c:v>223.37207040000001</c:v>
                </c:pt>
                <c:pt idx="13">
                  <c:v>233.30611200000004</c:v>
                </c:pt>
                <c:pt idx="14">
                  <c:v>243.68211360000001</c:v>
                </c:pt>
                <c:pt idx="15">
                  <c:v>257.3005776</c:v>
                </c:pt>
                <c:pt idx="16">
                  <c:v>271.69140479999999</c:v>
                </c:pt>
                <c:pt idx="17">
                  <c:v>283.78617359999748</c:v>
                </c:pt>
                <c:pt idx="18">
                  <c:v>296.41921919999999</c:v>
                </c:pt>
                <c:pt idx="19">
                  <c:v>309.62803199999894</c:v>
                </c:pt>
                <c:pt idx="20">
                  <c:v>323.42327999999713</c:v>
                </c:pt>
                <c:pt idx="21">
                  <c:v>337.82203199999969</c:v>
                </c:pt>
                <c:pt idx="22">
                  <c:v>356.74401600000004</c:v>
                </c:pt>
                <c:pt idx="23">
                  <c:v>376.74194399999999</c:v>
                </c:pt>
                <c:pt idx="24">
                  <c:v>393.53032799999869</c:v>
                </c:pt>
                <c:pt idx="25">
                  <c:v>411.06547200000006</c:v>
                </c:pt>
                <c:pt idx="26">
                  <c:v>434.09006400000004</c:v>
                </c:pt>
                <c:pt idx="27">
                  <c:v>463.45449600000001</c:v>
                </c:pt>
              </c:numCache>
            </c:numRef>
          </c:xVal>
          <c:yVal>
            <c:numRef>
              <c:f>Sheet3!$C$51:$C$78</c:f>
              <c:numCache>
                <c:formatCode>0.0_ </c:formatCode>
                <c:ptCount val="28"/>
                <c:pt idx="0">
                  <c:v>0.59306459999999617</c:v>
                </c:pt>
                <c:pt idx="1">
                  <c:v>0.61622025600000641</c:v>
                </c:pt>
                <c:pt idx="2">
                  <c:v>0.69144489600000669</c:v>
                </c:pt>
                <c:pt idx="3">
                  <c:v>0.83762697600000491</c:v>
                </c:pt>
                <c:pt idx="4">
                  <c:v>1.0283129040000123</c:v>
                </c:pt>
                <c:pt idx="5">
                  <c:v>1.2786299040000002</c:v>
                </c:pt>
                <c:pt idx="6">
                  <c:v>1.5301356240000001</c:v>
                </c:pt>
                <c:pt idx="7">
                  <c:v>1.8551499600000001</c:v>
                </c:pt>
                <c:pt idx="8">
                  <c:v>2.1918930000000003</c:v>
                </c:pt>
                <c:pt idx="9">
                  <c:v>2.5904708160000003</c:v>
                </c:pt>
                <c:pt idx="10">
                  <c:v>3.1008523199999987</c:v>
                </c:pt>
                <c:pt idx="11">
                  <c:v>3.7605614400000213</c:v>
                </c:pt>
                <c:pt idx="12">
                  <c:v>4.5027189599999655</c:v>
                </c:pt>
                <c:pt idx="13">
                  <c:v>5.1873302399999446</c:v>
                </c:pt>
                <c:pt idx="14">
                  <c:v>5.9760612000000402</c:v>
                </c:pt>
                <c:pt idx="15">
                  <c:v>7.1554543199999436</c:v>
                </c:pt>
                <c:pt idx="16">
                  <c:v>8.4589315200000001</c:v>
                </c:pt>
                <c:pt idx="17">
                  <c:v>9.6214692000000017</c:v>
                </c:pt>
                <c:pt idx="18">
                  <c:v>10.94375256</c:v>
                </c:pt>
                <c:pt idx="19">
                  <c:v>12.289810320000001</c:v>
                </c:pt>
                <c:pt idx="20">
                  <c:v>13.801496400000024</c:v>
                </c:pt>
                <c:pt idx="21">
                  <c:v>15.698236320000001</c:v>
                </c:pt>
                <c:pt idx="22">
                  <c:v>18.090032399999846</c:v>
                </c:pt>
                <c:pt idx="23">
                  <c:v>20.581802879999838</c:v>
                </c:pt>
                <c:pt idx="24">
                  <c:v>23.113380240000001</c:v>
                </c:pt>
                <c:pt idx="25">
                  <c:v>25.956341279999787</c:v>
                </c:pt>
                <c:pt idx="26">
                  <c:v>29.9110908</c:v>
                </c:pt>
                <c:pt idx="27">
                  <c:v>34.920936000000012</c:v>
                </c:pt>
              </c:numCache>
            </c:numRef>
          </c:yVal>
        </c:ser>
        <c:ser>
          <c:idx val="2"/>
          <c:order val="1"/>
          <c:tx>
            <c:strRef>
              <c:f>Sheet3!$H$48</c:f>
              <c:strCache>
                <c:ptCount val="1"/>
                <c:pt idx="0">
                  <c:v>Intermediate natural soil</c:v>
                </c:pt>
              </c:strCache>
            </c:strRef>
          </c:tx>
          <c:spPr>
            <a:ln w="34925">
              <a:solidFill>
                <a:srgbClr val="00B050"/>
              </a:solidFill>
              <a:prstDash val="dashDot"/>
            </a:ln>
          </c:spPr>
          <c:marker>
            <c:symbol val="none"/>
          </c:marker>
          <c:xVal>
            <c:numRef>
              <c:f>Sheet3!$H$51:$H$85</c:f>
              <c:numCache>
                <c:formatCode>0.0_ </c:formatCode>
                <c:ptCount val="35"/>
                <c:pt idx="0">
                  <c:v>174.84608160000002</c:v>
                </c:pt>
                <c:pt idx="1">
                  <c:v>174.76896720000002</c:v>
                </c:pt>
                <c:pt idx="2">
                  <c:v>176.5999008</c:v>
                </c:pt>
                <c:pt idx="3">
                  <c:v>180.39831840000184</c:v>
                </c:pt>
                <c:pt idx="4">
                  <c:v>184.29335759999998</c:v>
                </c:pt>
                <c:pt idx="5">
                  <c:v>188.25728160000003</c:v>
                </c:pt>
                <c:pt idx="6">
                  <c:v>192.32971440000003</c:v>
                </c:pt>
                <c:pt idx="7">
                  <c:v>196.48230960000137</c:v>
                </c:pt>
                <c:pt idx="8">
                  <c:v>202.90017840000004</c:v>
                </c:pt>
                <c:pt idx="9">
                  <c:v>209.51098559999932</c:v>
                </c:pt>
                <c:pt idx="10">
                  <c:v>218.69918159999995</c:v>
                </c:pt>
                <c:pt idx="11">
                  <c:v>225.85192320000004</c:v>
                </c:pt>
                <c:pt idx="12">
                  <c:v>235.75700880000107</c:v>
                </c:pt>
                <c:pt idx="13">
                  <c:v>246.11624640000105</c:v>
                </c:pt>
                <c:pt idx="14">
                  <c:v>254.15534640000146</c:v>
                </c:pt>
                <c:pt idx="15">
                  <c:v>265.32321839999969</c:v>
                </c:pt>
                <c:pt idx="16">
                  <c:v>279.97251599999737</c:v>
                </c:pt>
                <c:pt idx="17">
                  <c:v>292.27454879999999</c:v>
                </c:pt>
                <c:pt idx="18">
                  <c:v>311.75553599999893</c:v>
                </c:pt>
                <c:pt idx="19">
                  <c:v>328.99502399999869</c:v>
                </c:pt>
                <c:pt idx="20">
                  <c:v>347.21596800000003</c:v>
                </c:pt>
                <c:pt idx="21">
                  <c:v>366.41531999999654</c:v>
                </c:pt>
                <c:pt idx="22">
                  <c:v>382.54533599999894</c:v>
                </c:pt>
                <c:pt idx="23">
                  <c:v>399.370296</c:v>
                </c:pt>
                <c:pt idx="24">
                  <c:v>426.058584</c:v>
                </c:pt>
                <c:pt idx="25">
                  <c:v>444.79768799999999</c:v>
                </c:pt>
                <c:pt idx="26">
                  <c:v>469.42857599999667</c:v>
                </c:pt>
                <c:pt idx="27">
                  <c:v>495.38839199999899</c:v>
                </c:pt>
                <c:pt idx="28">
                  <c:v>522.82344000000001</c:v>
                </c:pt>
                <c:pt idx="29">
                  <c:v>557.71389600000055</c:v>
                </c:pt>
                <c:pt idx="30">
                  <c:v>595.00617599999998</c:v>
                </c:pt>
                <c:pt idx="31">
                  <c:v>627.95810399999948</c:v>
                </c:pt>
                <c:pt idx="32">
                  <c:v>662.71140000000003</c:v>
                </c:pt>
                <c:pt idx="33">
                  <c:v>706.99274400000013</c:v>
                </c:pt>
                <c:pt idx="34">
                  <c:v>738.17683200000351</c:v>
                </c:pt>
              </c:numCache>
            </c:numRef>
          </c:xVal>
          <c:yVal>
            <c:numRef>
              <c:f>Sheet3!$I$51:$I$85</c:f>
              <c:numCache>
                <c:formatCode>0.0_ </c:formatCode>
                <c:ptCount val="35"/>
                <c:pt idx="0">
                  <c:v>0.54482085600000618</c:v>
                </c:pt>
                <c:pt idx="1">
                  <c:v>0.62664746400000526</c:v>
                </c:pt>
                <c:pt idx="2">
                  <c:v>0.720916008</c:v>
                </c:pt>
                <c:pt idx="3">
                  <c:v>0.82953758399999589</c:v>
                </c:pt>
                <c:pt idx="4">
                  <c:v>0.93055135200000005</c:v>
                </c:pt>
                <c:pt idx="5">
                  <c:v>1.0707593519999998</c:v>
                </c:pt>
                <c:pt idx="6">
                  <c:v>1.1859615600000002</c:v>
                </c:pt>
                <c:pt idx="7">
                  <c:v>1.3303758000000001</c:v>
                </c:pt>
                <c:pt idx="8">
                  <c:v>1.5311475600000084</c:v>
                </c:pt>
                <c:pt idx="9">
                  <c:v>1.8076316399999894</c:v>
                </c:pt>
                <c:pt idx="10">
                  <c:v>2.134486968</c:v>
                </c:pt>
                <c:pt idx="11">
                  <c:v>2.4255618240000003</c:v>
                </c:pt>
                <c:pt idx="12">
                  <c:v>2.864150736</c:v>
                </c:pt>
                <c:pt idx="13">
                  <c:v>3.2970825600000002</c:v>
                </c:pt>
                <c:pt idx="14">
                  <c:v>3.7946685600000003</c:v>
                </c:pt>
                <c:pt idx="15">
                  <c:v>4.3682716800000003</c:v>
                </c:pt>
                <c:pt idx="16">
                  <c:v>5.22524736</c:v>
                </c:pt>
                <c:pt idx="17">
                  <c:v>6.0151060800000007</c:v>
                </c:pt>
                <c:pt idx="18">
                  <c:v>7.3821340799999309</c:v>
                </c:pt>
                <c:pt idx="19">
                  <c:v>8.6085883199999991</c:v>
                </c:pt>
                <c:pt idx="20">
                  <c:v>9.7866403200000018</c:v>
                </c:pt>
                <c:pt idx="21">
                  <c:v>11.412595920000006</c:v>
                </c:pt>
                <c:pt idx="22">
                  <c:v>12.80766552</c:v>
                </c:pt>
                <c:pt idx="23">
                  <c:v>14.557278479999999</c:v>
                </c:pt>
                <c:pt idx="24">
                  <c:v>16.97937168</c:v>
                </c:pt>
                <c:pt idx="25">
                  <c:v>19.298869199999999</c:v>
                </c:pt>
                <c:pt idx="26">
                  <c:v>21.939808799999998</c:v>
                </c:pt>
                <c:pt idx="27">
                  <c:v>25.584881520000035</c:v>
                </c:pt>
                <c:pt idx="28">
                  <c:v>29.086027679999816</c:v>
                </c:pt>
                <c:pt idx="29">
                  <c:v>34.799625600000013</c:v>
                </c:pt>
                <c:pt idx="30">
                  <c:v>40.076628000000007</c:v>
                </c:pt>
                <c:pt idx="31">
                  <c:v>45.560894399999995</c:v>
                </c:pt>
                <c:pt idx="32">
                  <c:v>52.458823200000005</c:v>
                </c:pt>
                <c:pt idx="33">
                  <c:v>61.187380800000007</c:v>
                </c:pt>
                <c:pt idx="34">
                  <c:v>66.941700000000026</c:v>
                </c:pt>
              </c:numCache>
            </c:numRef>
          </c:yVal>
        </c:ser>
        <c:ser>
          <c:idx val="3"/>
          <c:order val="2"/>
          <c:tx>
            <c:strRef>
              <c:f>Sheet3!$N$48</c:f>
              <c:strCache>
                <c:ptCount val="1"/>
                <c:pt idx="0">
                  <c:v>Firm natural soils</c:v>
                </c:pt>
              </c:strCache>
            </c:strRef>
          </c:tx>
          <c:spPr>
            <a:ln w="44450">
              <a:prstDash val="sysDot"/>
            </a:ln>
          </c:spPr>
          <c:marker>
            <c:symbol val="none"/>
          </c:marker>
          <c:xVal>
            <c:numRef>
              <c:f>Sheet3!$N$51:$N$77</c:f>
              <c:numCache>
                <c:formatCode>0.0_ </c:formatCode>
                <c:ptCount val="27"/>
                <c:pt idx="0">
                  <c:v>208.14670079999891</c:v>
                </c:pt>
                <c:pt idx="1">
                  <c:v>217.38671280000108</c:v>
                </c:pt>
                <c:pt idx="2">
                  <c:v>224.58243120000108</c:v>
                </c:pt>
                <c:pt idx="3">
                  <c:v>232.01619840000001</c:v>
                </c:pt>
                <c:pt idx="4">
                  <c:v>239.70599760000002</c:v>
                </c:pt>
                <c:pt idx="5">
                  <c:v>250.35662400000001</c:v>
                </c:pt>
                <c:pt idx="6">
                  <c:v>258.64383120000002</c:v>
                </c:pt>
                <c:pt idx="7">
                  <c:v>270.12503759999993</c:v>
                </c:pt>
                <c:pt idx="8">
                  <c:v>282.10489680000262</c:v>
                </c:pt>
                <c:pt idx="9">
                  <c:v>291.4546368</c:v>
                </c:pt>
                <c:pt idx="10">
                  <c:v>301.11405360000032</c:v>
                </c:pt>
                <c:pt idx="11">
                  <c:v>317.91859199999863</c:v>
                </c:pt>
                <c:pt idx="12">
                  <c:v>335.64576000000238</c:v>
                </c:pt>
                <c:pt idx="13">
                  <c:v>346.75572000000005</c:v>
                </c:pt>
                <c:pt idx="14">
                  <c:v>362.14812000000006</c:v>
                </c:pt>
                <c:pt idx="15">
                  <c:v>374.15114399999999</c:v>
                </c:pt>
                <c:pt idx="16">
                  <c:v>390.74445600000001</c:v>
                </c:pt>
                <c:pt idx="17">
                  <c:v>403.69236000000001</c:v>
                </c:pt>
                <c:pt idx="18">
                  <c:v>417.05479200000002</c:v>
                </c:pt>
                <c:pt idx="19">
                  <c:v>435.56834399999963</c:v>
                </c:pt>
                <c:pt idx="20">
                  <c:v>459.87614399999899</c:v>
                </c:pt>
                <c:pt idx="21">
                  <c:v>475.09785600000004</c:v>
                </c:pt>
                <c:pt idx="22">
                  <c:v>496.18696800000004</c:v>
                </c:pt>
                <c:pt idx="23">
                  <c:v>512.61264000000006</c:v>
                </c:pt>
                <c:pt idx="24">
                  <c:v>535.36595999999747</c:v>
                </c:pt>
                <c:pt idx="25">
                  <c:v>559.10988000000054</c:v>
                </c:pt>
                <c:pt idx="26">
                  <c:v>577.64172000000008</c:v>
                </c:pt>
              </c:numCache>
            </c:numRef>
          </c:xVal>
          <c:yVal>
            <c:numRef>
              <c:f>Sheet3!$O$51:$O$77</c:f>
              <c:numCache>
                <c:formatCode>0.0_ </c:formatCode>
                <c:ptCount val="27"/>
                <c:pt idx="0">
                  <c:v>0.61376356799999998</c:v>
                </c:pt>
                <c:pt idx="1">
                  <c:v>0.72497594400000065</c:v>
                </c:pt>
                <c:pt idx="2">
                  <c:v>0.82403899199999997</c:v>
                </c:pt>
                <c:pt idx="3">
                  <c:v>0.93663820800000064</c:v>
                </c:pt>
                <c:pt idx="4">
                  <c:v>1.0511424240000096</c:v>
                </c:pt>
                <c:pt idx="5">
                  <c:v>1.2258812159999815</c:v>
                </c:pt>
                <c:pt idx="6">
                  <c:v>1.3933901519999998</c:v>
                </c:pt>
                <c:pt idx="7">
                  <c:v>1.645862087999991</c:v>
                </c:pt>
                <c:pt idx="8">
                  <c:v>1.9690171440000133</c:v>
                </c:pt>
                <c:pt idx="9">
                  <c:v>2.2097298960000002</c:v>
                </c:pt>
                <c:pt idx="10">
                  <c:v>2.4798710880000003</c:v>
                </c:pt>
                <c:pt idx="11">
                  <c:v>3.0440162640000001</c:v>
                </c:pt>
                <c:pt idx="12">
                  <c:v>3.7844272800000214</c:v>
                </c:pt>
                <c:pt idx="13">
                  <c:v>4.3015509599999655</c:v>
                </c:pt>
                <c:pt idx="14">
                  <c:v>5.0809550399999655</c:v>
                </c:pt>
                <c:pt idx="15">
                  <c:v>5.7021069599999645</c:v>
                </c:pt>
                <c:pt idx="16">
                  <c:v>6.8216678400000008</c:v>
                </c:pt>
                <c:pt idx="17">
                  <c:v>7.6556311200000007</c:v>
                </c:pt>
                <c:pt idx="18">
                  <c:v>8.7017352000000017</c:v>
                </c:pt>
                <c:pt idx="19">
                  <c:v>10.278404640000002</c:v>
                </c:pt>
                <c:pt idx="20">
                  <c:v>12.61664736</c:v>
                </c:pt>
                <c:pt idx="21">
                  <c:v>14.340657120000001</c:v>
                </c:pt>
                <c:pt idx="22">
                  <c:v>16.939077120000135</c:v>
                </c:pt>
                <c:pt idx="23">
                  <c:v>19.253697839999816</c:v>
                </c:pt>
                <c:pt idx="24">
                  <c:v>22.74234719999982</c:v>
                </c:pt>
                <c:pt idx="25">
                  <c:v>27.207667199999999</c:v>
                </c:pt>
                <c:pt idx="26">
                  <c:v>30.533949600000003</c:v>
                </c:pt>
              </c:numCache>
            </c:numRef>
          </c:yVal>
        </c:ser>
        <c:axId val="78520320"/>
        <c:axId val="78522240"/>
      </c:scatterChart>
      <c:valAx>
        <c:axId val="78520320"/>
        <c:scaling>
          <c:orientation val="minMax"/>
          <c:max val="1000"/>
        </c:scaling>
        <c:axPos val="t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 sz="1400" dirty="0" smtClean="0"/>
                  <a:t>Velocity (</a:t>
                </a:r>
                <a:r>
                  <a:rPr lang="en-US" altLang="en-US" sz="1400" dirty="0"/>
                  <a:t>m/sec)</a:t>
                </a:r>
              </a:p>
            </c:rich>
          </c:tx>
          <c:layout>
            <c:manualLayout>
              <c:xMode val="edge"/>
              <c:yMode val="edge"/>
              <c:x val="0.38464741907261751"/>
              <c:y val="5.5583985638188838E-2"/>
            </c:manualLayout>
          </c:layout>
          <c:spPr>
            <a:noFill/>
            <a:ln w="25400">
              <a:noFill/>
            </a:ln>
          </c:spPr>
        </c:title>
        <c:numFmt formatCode="0_ " sourceLinked="0"/>
        <c:majorTickMark val="cross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522240"/>
        <c:crosses val="autoZero"/>
        <c:crossBetween val="midCat"/>
        <c:majorUnit val="100"/>
        <c:minorUnit val="20"/>
      </c:valAx>
      <c:valAx>
        <c:axId val="78522240"/>
        <c:scaling>
          <c:orientation val="maxMin"/>
          <c:max val="4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altLang="en-US" sz="1400" b="1"/>
                  <a:t>Depth(m)</a:t>
                </a:r>
              </a:p>
            </c:rich>
          </c:tx>
          <c:layout/>
        </c:title>
        <c:numFmt formatCode="0_ 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520320"/>
        <c:crosses val="autoZero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133965836237682"/>
          <c:y val="0.77493711657729969"/>
          <c:w val="0.47011230153607847"/>
          <c:h val="0.16210977389842574"/>
        </c:manualLayout>
      </c:layout>
      <c:spPr>
        <a:solidFill>
          <a:srgbClr val="FFFFFF"/>
        </a:solidFill>
        <a:ln>
          <a:solidFill>
            <a:prstClr val="black"/>
          </a:solidFill>
        </a:ln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latinLnBrk="0">
              <a:defRPr sz="13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1ECA05AB-191D-4676-B86F-2A84770CB15F}" type="datetimeFigureOut">
              <a:rPr lang="en-US" altLang="ko-KR"/>
              <a:pPr>
                <a:defRPr/>
              </a:pPr>
              <a:t>4/27/2011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latinLnBrk="0">
              <a:defRPr sz="13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7A07FE20-8127-4991-B312-AF139DAF57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17876BCD-768C-4F00-A0D6-063254D16DF8}" type="datetimeFigureOut">
              <a:rPr lang="ko-KR" altLang="en-US"/>
              <a:pPr>
                <a:defRPr/>
              </a:pPr>
              <a:t>2011-04-27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  <a:endParaRPr lang="ko-KR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C6DC1666-2C56-479C-9255-BE6DA6DFEF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topic is “Post-processing of</a:t>
            </a:r>
            <a:r>
              <a:rPr lang="en-US" baseline="0" dirty="0" smtClean="0"/>
              <a:t> continuous shear wave signals”. I am from Civil engineering department. I tried to apply what I learned in this class to my research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calculation in frequency domain</a:t>
            </a:r>
            <a:r>
              <a:rPr lang="en-US" baseline="0" dirty="0" smtClean="0"/>
              <a:t> using cross-spectral analysis. From phase spectrum, time shift is calculated.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compared results. But, very sensitive</a:t>
            </a:r>
            <a:r>
              <a:rPr lang="en-US" baseline="0" dirty="0" smtClean="0"/>
              <a:t> because time shifts are very small. So, I tried to apply running mean filter for time interval.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had reasonable values after running mean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study from Lew and Campbell shows, Vs is increasing with depth as a power function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But, this is site-specific and depends on stress state of ground.</a:t>
            </a:r>
            <a:r>
              <a:rPr lang="en-US" altLang="ko-K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surveyed over 270 Vs including various types by regression analysis.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D598B-D0AE-4B99-94F7-27AB711418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tried to find a</a:t>
            </a:r>
            <a:r>
              <a:rPr lang="en-US" baseline="0" dirty="0" smtClean="0"/>
              <a:t> trend line. First, I transform the data to linear form.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order running mean filter in time </a:t>
            </a:r>
            <a:r>
              <a:rPr lang="en-US" baseline="0" dirty="0" err="1" smtClean="0"/>
              <a:t>domian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15</a:t>
            </a:r>
            <a:r>
              <a:rPr lang="en-US" baseline="30000" dirty="0" smtClean="0"/>
              <a:t>th</a:t>
            </a:r>
            <a:r>
              <a:rPr lang="en-US" baseline="0" dirty="0" smtClean="0"/>
              <a:t> order running mean filter in time </a:t>
            </a:r>
            <a:r>
              <a:rPr lang="en-US" baseline="0" dirty="0" err="1" smtClean="0"/>
              <a:t>domian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10</a:t>
            </a:r>
            <a:r>
              <a:rPr lang="en-US" baseline="30000" dirty="0" smtClean="0"/>
              <a:t>th</a:t>
            </a:r>
            <a:r>
              <a:rPr lang="en-US" baseline="0" dirty="0" smtClean="0"/>
              <a:t> order running mean filter in frequency </a:t>
            </a:r>
            <a:r>
              <a:rPr lang="en-US" baseline="0" dirty="0" err="1" smtClean="0"/>
              <a:t>domian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15</a:t>
            </a:r>
            <a:r>
              <a:rPr lang="en-US" baseline="30000" dirty="0" smtClean="0"/>
              <a:t>th</a:t>
            </a:r>
            <a:r>
              <a:rPr lang="en-US" baseline="0" dirty="0" smtClean="0"/>
              <a:t> order running mean filter in </a:t>
            </a:r>
            <a:r>
              <a:rPr lang="en-US" baseline="0" dirty="0" err="1" smtClean="0"/>
              <a:t>fq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domian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Vs is second</a:t>
            </a:r>
            <a:r>
              <a:rPr lang="en-US" baseline="0" dirty="0" smtClean="0"/>
              <a:t> fastest wave and has directional and polarized properties.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obtained the data from </a:t>
            </a:r>
            <a:r>
              <a:rPr lang="en-US" baseline="0" dirty="0" err="1" smtClean="0"/>
              <a:t>Contech</a:t>
            </a:r>
            <a:r>
              <a:rPr lang="en-US" baseline="0" dirty="0" smtClean="0"/>
              <a:t> which is a geotechnical company. They collected shear waves at every 10cm vertical interval up to 45 meter depth. Very short frequent interval.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briefly show how to generate</a:t>
            </a:r>
            <a:r>
              <a:rPr lang="en-US" baseline="0" dirty="0" smtClean="0"/>
              <a:t> and calculate shear wave. First, make borehole. Then set up receivers. Then, packing. Generate shear waves and record signals.  Finally, Vs is calculated the equation : depth interval divided by time interval.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plot all raw signals. Y-axis is depth measured waves. You can see the shear waves in the center. Then, attenuated. A lot of noise are captured together with shear waves.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reduce noise effect, I </a:t>
            </a:r>
            <a:r>
              <a:rPr lang="en-US" dirty="0" err="1" smtClean="0"/>
              <a:t>detrend</a:t>
            </a:r>
            <a:r>
              <a:rPr lang="en-US" baseline="0" dirty="0" smtClean="0"/>
              <a:t> and filtered the raw signals. I use </a:t>
            </a:r>
            <a:r>
              <a:rPr lang="en-US" baseline="0" dirty="0" err="1" smtClean="0"/>
              <a:t>bandpass</a:t>
            </a:r>
            <a:r>
              <a:rPr lang="en-US" baseline="0" dirty="0" smtClean="0"/>
              <a:t> filter. I applied this cutoff frequency values based on visual examination.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filtered signals. But, there is still boundary effect near surface.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not show all signals now. This is auto-covariance for one signal at 45.3 meter depth.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spectral density for same signals. I used FFT,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Periodogram</a:t>
            </a:r>
            <a:r>
              <a:rPr lang="en-US" baseline="0" dirty="0" smtClean="0"/>
              <a:t>, and least-squares spectral analysis. Estimates shows same result. Observed peak frequency is 37.5 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calculation method</a:t>
            </a:r>
            <a:r>
              <a:rPr lang="en-US" baseline="0" dirty="0" smtClean="0"/>
              <a:t> in time domain. I apply cross-correlation method between two continuous signals. If two signals have same shape, we have the largest cross-correlation value when two signals are overlapped. This is covariance plot for two signals at 45.2 and 45.3 meter depth.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C1666-2C56-479C-9255-BE6DA6DFEFA1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863" y="1077913"/>
            <a:ext cx="5653087" cy="1470025"/>
          </a:xfrm>
          <a:effectLst/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0338" y="3019425"/>
            <a:ext cx="4654550" cy="10160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23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23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40E35-1956-429A-9106-3449CB0A01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65DD2-3924-420E-913F-5D234B19D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949DE-7FB0-4DA7-A352-5E07800A73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92F3-A4B9-4DA5-8EB4-40E26B2B7E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C8D3D-967D-4FD1-B8D3-720F81E6CE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C0672-1F78-47BE-A14F-7DDEAAAE4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94FB3-9FC2-40BD-85F9-A4660A13B6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2640-87F1-48F8-B4E0-E049DBE921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803B4-D423-463C-852D-C2471D89F9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B1AD-F7A4-4AB6-8F8F-CE8F7FE0D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6971-F140-48C6-9706-F14EE8DBEB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98563"/>
            <a:ext cx="8763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463" y="6543675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fld id="{7BE9F76A-C95B-4710-AFBB-6E2482DB16E2}" type="slidenum">
              <a:rPr lang="en-US" altLang="ko-KR" sz="1000">
                <a:cs typeface="Arial" pitchFamily="34" charset="0"/>
              </a:rPr>
              <a:pPr algn="ct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000"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>
                <a:gamma/>
                <a:shade val="46275"/>
                <a:invGamma/>
              </a:srgbClr>
            </a:gs>
            <a:gs pos="50000">
              <a:srgbClr val="6699FF"/>
            </a:gs>
            <a:gs pos="100000">
              <a:srgbClr val="6699FF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latinLnBrk="0"/>
            <a:endParaRPr lang="en-US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latinLnBrk="0"/>
            <a:endParaRPr lang="en-US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latinLnBrk="0"/>
            <a:fld id="{6486749D-C68B-4141-BACD-32A19011C030}" type="slidenum">
              <a:rPr lang="en-US" b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pPr latinLnBrk="0"/>
              <a:t>‹#›</a:t>
            </a:fld>
            <a:endParaRPr lang="en-US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863" y="990600"/>
            <a:ext cx="5653087" cy="1470025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ko-KR" sz="4000" dirty="0" smtClean="0">
                <a:solidFill>
                  <a:srgbClr val="FFC000"/>
                </a:solidFill>
              </a:rPr>
              <a:t>Post-processing of Continuous Shear Wave Signals</a:t>
            </a:r>
            <a:endParaRPr lang="en-US" altLang="ko-KR" sz="4000" dirty="0" smtClean="0">
              <a:ea typeface="굴림" pitchFamily="50" charset="-127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0338" y="2895600"/>
            <a:ext cx="4654550" cy="1016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April  28,  2011</a:t>
            </a:r>
          </a:p>
        </p:txBody>
      </p:sp>
      <p:sp>
        <p:nvSpPr>
          <p:cNvPr id="4100" name="AutoShape 64"/>
          <p:cNvSpPr>
            <a:spLocks noChangeArrowheads="1"/>
          </p:cNvSpPr>
          <p:nvPr/>
        </p:nvSpPr>
        <p:spPr bwMode="auto">
          <a:xfrm>
            <a:off x="3352800" y="3810000"/>
            <a:ext cx="5791200" cy="2065347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latinLnBrk="0">
              <a:defRPr/>
            </a:pPr>
            <a:r>
              <a:rPr lang="en-US" altLang="ko-KR" sz="2500" dirty="0" err="1" smtClean="0">
                <a:solidFill>
                  <a:srgbClr val="002060"/>
                </a:solidFill>
                <a:latin typeface="+mj-lt"/>
                <a:ea typeface="HY견고딕" pitchFamily="18" charset="-127"/>
              </a:rPr>
              <a:t>Taeseo</a:t>
            </a:r>
            <a:r>
              <a:rPr lang="en-US" altLang="ko-KR" sz="2500" dirty="0" smtClean="0">
                <a:solidFill>
                  <a:srgbClr val="002060"/>
                </a:solidFill>
                <a:latin typeface="+mj-lt"/>
                <a:ea typeface="HY견고딕" pitchFamily="18" charset="-127"/>
              </a:rPr>
              <a:t> Ku</a:t>
            </a:r>
          </a:p>
          <a:p>
            <a:pPr algn="ctr" latinLnBrk="0">
              <a:defRPr/>
            </a:pPr>
            <a:r>
              <a:rPr lang="en-US" altLang="ko-KR" sz="2000" b="0" i="1" dirty="0" smtClean="0">
                <a:solidFill>
                  <a:srgbClr val="002060"/>
                </a:solidFill>
                <a:ea typeface="HY견고딕" pitchFamily="18" charset="-127"/>
              </a:rPr>
              <a:t>Civil &amp; Environmental Engineering</a:t>
            </a:r>
            <a:endParaRPr lang="ko-KR" altLang="en-US" sz="2000" b="0" i="1" dirty="0" smtClean="0">
              <a:solidFill>
                <a:srgbClr val="002060"/>
              </a:solidFill>
              <a:ea typeface="HY견고딕" pitchFamily="18" charset="-127"/>
            </a:endParaRPr>
          </a:p>
          <a:p>
            <a:pPr algn="ctr" latinLnBrk="0">
              <a:defRPr/>
            </a:pPr>
            <a:endParaRPr lang="en-US" altLang="ko-KR" sz="2500" dirty="0" smtClean="0">
              <a:solidFill>
                <a:srgbClr val="002060"/>
              </a:solidFill>
              <a:latin typeface="+mj-lt"/>
              <a:ea typeface="HY견고딕" pitchFamily="18" charset="-127"/>
            </a:endParaRPr>
          </a:p>
          <a:p>
            <a:pPr algn="ctr" latinLnBrk="0">
              <a:defRPr/>
            </a:pPr>
            <a:endParaRPr lang="ko-KR" altLang="en-US" sz="2500" dirty="0">
              <a:solidFill>
                <a:srgbClr val="002060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4101" name="AutoShape 64"/>
          <p:cNvSpPr>
            <a:spLocks noChangeArrowheads="1"/>
          </p:cNvSpPr>
          <p:nvPr/>
        </p:nvSpPr>
        <p:spPr bwMode="auto">
          <a:xfrm>
            <a:off x="3429000" y="3429000"/>
            <a:ext cx="5715000" cy="633919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latinLnBrk="0">
              <a:defRPr/>
            </a:pPr>
            <a:r>
              <a:rPr lang="en-US" altLang="ko-KR" sz="2500" dirty="0" smtClean="0">
                <a:solidFill>
                  <a:srgbClr val="002060"/>
                </a:solidFill>
                <a:latin typeface="+mj-lt"/>
                <a:ea typeface="HY견고딕" pitchFamily="18" charset="-127"/>
              </a:rPr>
              <a:t>EAS 4480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for V</a:t>
            </a:r>
            <a:r>
              <a:rPr lang="en-US" baseline="-25000" dirty="0" smtClean="0"/>
              <a:t>s</a:t>
            </a:r>
            <a:r>
              <a:rPr lang="en-US" dirty="0" smtClean="0"/>
              <a:t>  – Frequency domain</a:t>
            </a:r>
            <a:endParaRPr lang="en-US" dirty="0"/>
          </a:p>
        </p:txBody>
      </p:sp>
      <p:pic>
        <p:nvPicPr>
          <p:cNvPr id="4" name="Content Placeholder 3" descr="Cross ps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487680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5" descr="Phase spectrum-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129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Cross spectral analysis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[</a:t>
            </a:r>
            <a:r>
              <a:rPr lang="en-US" b="0" dirty="0" err="1" smtClean="0">
                <a:solidFill>
                  <a:schemeClr val="bg1"/>
                </a:solidFill>
              </a:rPr>
              <a:t>Pxy,F</a:t>
            </a:r>
            <a:r>
              <a:rPr lang="en-US" b="0" dirty="0" smtClean="0">
                <a:solidFill>
                  <a:schemeClr val="bg1"/>
                </a:solidFill>
              </a:rPr>
              <a:t>]=</a:t>
            </a:r>
            <a:r>
              <a:rPr lang="en-US" b="0" dirty="0" err="1" smtClean="0">
                <a:solidFill>
                  <a:schemeClr val="bg1"/>
                </a:solidFill>
              </a:rPr>
              <a:t>cpsd</a:t>
            </a: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 smtClean="0">
                <a:solidFill>
                  <a:schemeClr val="bg1"/>
                </a:solidFill>
              </a:rPr>
              <a:t>x,y,window,noverlap,nfft,fs</a:t>
            </a:r>
            <a:r>
              <a:rPr lang="en-US" b="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600" b="0" i="1" dirty="0" smtClean="0">
                <a:solidFill>
                  <a:schemeClr val="bg1"/>
                </a:solidFill>
              </a:rPr>
              <a:t>Signals at 45.2 &amp; 45.3 meter depth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Observed peak frequency = 37.5 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99246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Phase = angle(</a:t>
            </a:r>
            <a:r>
              <a:rPr lang="en-US" b="0" dirty="0" err="1" smtClean="0">
                <a:solidFill>
                  <a:schemeClr val="bg1"/>
                </a:solidFill>
              </a:rPr>
              <a:t>Pxy</a:t>
            </a:r>
            <a:r>
              <a:rPr lang="en-US" b="0" dirty="0" smtClean="0">
                <a:solidFill>
                  <a:schemeClr val="bg1"/>
                </a:solidFill>
              </a:rPr>
              <a:t>)/(2*pi)*360;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interp1(F, phase, 37.5)</a:t>
            </a:r>
          </a:p>
          <a:p>
            <a:r>
              <a:rPr lang="en-US" b="0" i="1" dirty="0" smtClean="0">
                <a:solidFill>
                  <a:schemeClr val="bg1"/>
                </a:solidFill>
              </a:rPr>
              <a:t>Lag: 8.924</a:t>
            </a:r>
          </a:p>
          <a:p>
            <a:r>
              <a:rPr lang="en-US" b="0" i="1" dirty="0" smtClean="0">
                <a:solidFill>
                  <a:schemeClr val="bg1"/>
                </a:solidFill>
              </a:rPr>
              <a:t>f = 37.5 Hz;  T= 0.0267 sec</a:t>
            </a:r>
          </a:p>
          <a:p>
            <a:r>
              <a:rPr lang="en-US" b="0" i="1" dirty="0" smtClean="0">
                <a:solidFill>
                  <a:schemeClr val="bg1"/>
                </a:solidFill>
              </a:rPr>
              <a:t>∆t = 8.924/360* 0.0267</a:t>
            </a:r>
          </a:p>
          <a:p>
            <a:r>
              <a:rPr lang="en-US" b="0" i="1" dirty="0" smtClean="0">
                <a:solidFill>
                  <a:schemeClr val="bg1"/>
                </a:solidFill>
              </a:rPr>
              <a:t>= 0.000661 sec</a:t>
            </a:r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33132" y="1415167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Calibri" pitchFamily="34" charset="0"/>
                <a:ea typeface="맑은 고딕"/>
                <a:cs typeface="Calibri" pitchFamily="34" charset="0"/>
              </a:rPr>
              <a:t>Signals at 45.2 &amp; 45.3 m depth</a:t>
            </a:r>
            <a:endParaRPr lang="ko-KR" altLang="en-US" dirty="0" smtClean="0">
              <a:solidFill>
                <a:schemeClr val="bg1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V</a:t>
            </a:r>
            <a:r>
              <a:rPr lang="en-US" baseline="-25000" dirty="0" smtClean="0"/>
              <a:t>s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410200" y="1600200"/>
            <a:ext cx="373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dirty="0" smtClean="0">
                <a:solidFill>
                  <a:srgbClr val="0070C0"/>
                </a:solidFill>
              </a:rPr>
              <a:t>• Sensitive</a:t>
            </a:r>
          </a:p>
          <a:p>
            <a:pPr marL="0" lvl="1">
              <a:buFontTx/>
              <a:buChar char="-"/>
            </a:pPr>
            <a:r>
              <a:rPr lang="en-US" altLang="ko-KR" b="0" dirty="0" smtClean="0">
                <a:solidFill>
                  <a:schemeClr val="bg1"/>
                </a:solidFill>
              </a:rPr>
              <a:t>Time lags are very small</a:t>
            </a:r>
          </a:p>
          <a:p>
            <a:pPr marL="0" lvl="1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Calibri" pitchFamily="34" charset="0"/>
              <a:ea typeface="맑은 고딕"/>
              <a:cs typeface="Calibri" pitchFamily="34" charset="0"/>
            </a:endParaRPr>
          </a:p>
          <a:p>
            <a:r>
              <a:rPr lang="en-US" altLang="ko-KR" dirty="0" smtClean="0">
                <a:solidFill>
                  <a:srgbClr val="0070C0"/>
                </a:solidFill>
              </a:rPr>
              <a:t>• Running-mean Filter for ∆t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Filter function: </a:t>
            </a:r>
            <a:r>
              <a:rPr lang="en-US" i="1" dirty="0" err="1" smtClean="0">
                <a:solidFill>
                  <a:schemeClr val="bg1"/>
                </a:solidFill>
              </a:rPr>
              <a:t>filtfilt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y = </a:t>
            </a:r>
            <a:r>
              <a:rPr lang="es-ES" i="1" dirty="0" err="1" smtClean="0">
                <a:solidFill>
                  <a:schemeClr val="bg1"/>
                </a:solidFill>
              </a:rPr>
              <a:t>filtfilt</a:t>
            </a:r>
            <a:r>
              <a:rPr lang="es-ES" i="1" dirty="0" smtClean="0">
                <a:solidFill>
                  <a:schemeClr val="bg1"/>
                </a:solidFill>
              </a:rPr>
              <a:t> (b, a, x)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describes filtering of vector x by</a:t>
            </a:r>
          </a:p>
          <a:p>
            <a:endParaRPr lang="pt-BR" sz="2000" b="0" dirty="0" smtClean="0">
              <a:solidFill>
                <a:schemeClr val="bg1"/>
              </a:solidFill>
            </a:endParaRPr>
          </a:p>
          <a:p>
            <a:r>
              <a:rPr lang="pt-BR" sz="2000" b="0" dirty="0" smtClean="0">
                <a:solidFill>
                  <a:schemeClr val="bg1"/>
                </a:solidFill>
              </a:rPr>
              <a:t>y(n) = b(1)*x(n) + b(2)*x(n-1) + ... + b(n</a:t>
            </a:r>
            <a:r>
              <a:rPr lang="pt-BR" sz="1400" b="0" dirty="0" smtClean="0">
                <a:solidFill>
                  <a:schemeClr val="bg1"/>
                </a:solidFill>
              </a:rPr>
              <a:t>b</a:t>
            </a:r>
            <a:r>
              <a:rPr lang="pt-BR" sz="2000" b="0" dirty="0" smtClean="0">
                <a:solidFill>
                  <a:schemeClr val="bg1"/>
                </a:solidFill>
              </a:rPr>
              <a:t>+1)*x(n-n</a:t>
            </a:r>
            <a:r>
              <a:rPr lang="pt-BR" sz="1400" b="0" dirty="0" smtClean="0">
                <a:solidFill>
                  <a:schemeClr val="bg1"/>
                </a:solidFill>
              </a:rPr>
              <a:t>b</a:t>
            </a:r>
            <a:r>
              <a:rPr lang="pt-BR" sz="2000" b="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b="0" dirty="0" smtClean="0">
                <a:solidFill>
                  <a:schemeClr val="bg1"/>
                </a:solidFill>
              </a:rPr>
              <a:t>-a(2)*y(n-1) -... -a(n</a:t>
            </a:r>
            <a:r>
              <a:rPr lang="en-US" sz="1400" b="0" dirty="0" smtClean="0">
                <a:solidFill>
                  <a:schemeClr val="bg1"/>
                </a:solidFill>
              </a:rPr>
              <a:t>a</a:t>
            </a:r>
            <a:r>
              <a:rPr lang="en-US" sz="2000" b="0" dirty="0" smtClean="0">
                <a:solidFill>
                  <a:schemeClr val="bg1"/>
                </a:solidFill>
              </a:rPr>
              <a:t>+1)*y(n-</a:t>
            </a:r>
            <a:r>
              <a:rPr lang="en-US" sz="2000" b="0" dirty="0" err="1" smtClean="0">
                <a:solidFill>
                  <a:schemeClr val="bg1"/>
                </a:solidFill>
              </a:rPr>
              <a:t>n</a:t>
            </a:r>
            <a:r>
              <a:rPr lang="en-US" sz="1400" b="0" dirty="0" err="1" smtClean="0">
                <a:solidFill>
                  <a:schemeClr val="bg1"/>
                </a:solidFill>
              </a:rPr>
              <a:t>a</a:t>
            </a:r>
            <a:r>
              <a:rPr lang="en-US" sz="2000" b="0" dirty="0" smtClean="0">
                <a:solidFill>
                  <a:schemeClr val="bg1"/>
                </a:solidFill>
              </a:rPr>
              <a:t>)</a:t>
            </a:r>
          </a:p>
          <a:p>
            <a:pPr marL="0" lvl="1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Calibri" pitchFamily="34" charset="0"/>
              <a:ea typeface="맑은 고딕"/>
              <a:cs typeface="Calibri" pitchFamily="34" charset="0"/>
            </a:endParaRPr>
          </a:p>
          <a:p>
            <a:pPr marL="0" lvl="1"/>
            <a:endParaRPr lang="en-US" altLang="ko-KR" dirty="0" smtClean="0">
              <a:solidFill>
                <a:schemeClr val="bg1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pic>
        <p:nvPicPr>
          <p:cNvPr id="9" name="Picture 8" descr="Raw comparison-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371600"/>
            <a:ext cx="5257800" cy="4000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09600" y="5715000"/>
            <a:ext cx="66607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Generate a n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order running mean filter coefficient vector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</a:rPr>
              <a:t>b=1/(n+1)*ones(1,n+1);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estimation using Running-mean filter</a:t>
            </a:r>
            <a:endParaRPr lang="en-US" dirty="0"/>
          </a:p>
        </p:txBody>
      </p:sp>
      <p:pic>
        <p:nvPicPr>
          <p:cNvPr id="6" name="Content Placeholder 5" descr="Vs comparison (X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487680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Picture 6" descr="Vs comparison (X) n=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1676400"/>
            <a:ext cx="33954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order running mean filter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588169"/>
            <a:ext cx="33954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order running mean filter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5029200" y="1828800"/>
            <a:ext cx="381000" cy="22860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 flipV="1">
            <a:off x="3733800" y="5791200"/>
            <a:ext cx="381000" cy="22860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 smtClean="0">
                <a:ea typeface="굴림" pitchFamily="50" charset="-127"/>
              </a:rPr>
              <a:t>Relationship between V</a:t>
            </a:r>
            <a:r>
              <a:rPr lang="en-US" altLang="ko-KR" sz="3200" baseline="-25000" dirty="0" smtClean="0">
                <a:ea typeface="굴림" pitchFamily="50" charset="-127"/>
              </a:rPr>
              <a:t>s</a:t>
            </a:r>
            <a:r>
              <a:rPr lang="en-US" altLang="ko-KR" sz="3200" dirty="0" smtClean="0">
                <a:ea typeface="굴림" pitchFamily="50" charset="-127"/>
              </a:rPr>
              <a:t> and depth of overburden</a:t>
            </a:r>
            <a:endParaRPr lang="ko-KR" altLang="en-US" sz="3200" dirty="0" smtClean="0">
              <a:ea typeface="굴림" pitchFamily="50" charset="-127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48200" y="1385358"/>
            <a:ext cx="4343400" cy="4939242"/>
          </a:xfrm>
        </p:spPr>
        <p:txBody>
          <a:bodyPr/>
          <a:lstStyle/>
          <a:p>
            <a:r>
              <a:rPr lang="en-US" altLang="ko-KR" sz="2400" dirty="0" smtClean="0">
                <a:ea typeface="굴림" pitchFamily="50" charset="-127"/>
              </a:rPr>
              <a:t>Empirical estimate from Lew &amp; Campbell (1985, </a:t>
            </a:r>
            <a:r>
              <a:rPr lang="en-US" altLang="ko-KR" sz="2400" dirty="0" err="1" smtClean="0">
                <a:ea typeface="굴림" pitchFamily="50" charset="-127"/>
              </a:rPr>
              <a:t>ASCE</a:t>
            </a:r>
            <a:r>
              <a:rPr lang="en-US" altLang="ko-KR" sz="2400" dirty="0" smtClean="0">
                <a:ea typeface="굴림" pitchFamily="50" charset="-127"/>
              </a:rPr>
              <a:t>)</a:t>
            </a:r>
          </a:p>
          <a:p>
            <a:r>
              <a:rPr lang="en-US" altLang="ko-KR" sz="2400" dirty="0" smtClean="0">
                <a:ea typeface="굴림" pitchFamily="50" charset="-127"/>
              </a:rPr>
              <a:t>Relationships are derived for various Quaternary age soils</a:t>
            </a:r>
          </a:p>
          <a:p>
            <a:r>
              <a:rPr lang="en-US" altLang="ko-KR" sz="2400" dirty="0" smtClean="0">
                <a:ea typeface="굴림" pitchFamily="50" charset="-127"/>
              </a:rPr>
              <a:t>Over 270 V</a:t>
            </a:r>
            <a:r>
              <a:rPr lang="en-US" altLang="ko-KR" sz="2400" baseline="-25000" dirty="0" smtClean="0">
                <a:ea typeface="굴림" pitchFamily="50" charset="-127"/>
              </a:rPr>
              <a:t>s</a:t>
            </a:r>
            <a:r>
              <a:rPr lang="en-US" altLang="ko-KR" sz="2400" dirty="0" smtClean="0">
                <a:ea typeface="굴림" pitchFamily="50" charset="-127"/>
              </a:rPr>
              <a:t> surveys including refraction, </a:t>
            </a:r>
            <a:r>
              <a:rPr lang="en-US" altLang="ko-KR" sz="2400" dirty="0" err="1" smtClean="0">
                <a:ea typeface="굴림" pitchFamily="50" charset="-127"/>
              </a:rPr>
              <a:t>downhole</a:t>
            </a:r>
            <a:r>
              <a:rPr lang="en-US" altLang="ko-KR" sz="2400" dirty="0" smtClean="0">
                <a:ea typeface="굴림" pitchFamily="50" charset="-127"/>
              </a:rPr>
              <a:t> , and </a:t>
            </a:r>
            <a:r>
              <a:rPr lang="en-US" altLang="ko-KR" sz="2400" dirty="0" err="1" smtClean="0">
                <a:ea typeface="굴림" pitchFamily="50" charset="-127"/>
              </a:rPr>
              <a:t>crosshole</a:t>
            </a:r>
            <a:r>
              <a:rPr lang="en-US" altLang="ko-KR" sz="2400" dirty="0" smtClean="0">
                <a:ea typeface="굴림" pitchFamily="50" charset="-127"/>
              </a:rPr>
              <a:t> </a:t>
            </a:r>
          </a:p>
          <a:p>
            <a:r>
              <a:rPr lang="en-US" altLang="ko-KR" sz="2400" dirty="0" smtClean="0">
                <a:ea typeface="굴림" pitchFamily="50" charset="-127"/>
              </a:rPr>
              <a:t>Regression analysis</a:t>
            </a:r>
          </a:p>
          <a:p>
            <a:pPr>
              <a:buFontTx/>
              <a:buNone/>
            </a:pPr>
            <a:r>
              <a:rPr lang="en-US" altLang="ko-KR" sz="2400" b="1" i="1" dirty="0" smtClean="0">
                <a:ea typeface="굴림" pitchFamily="50" charset="-127"/>
              </a:rPr>
              <a:t>     - V</a:t>
            </a:r>
            <a:r>
              <a:rPr lang="en-US" altLang="ko-KR" sz="2400" b="1" i="1" baseline="-25000" dirty="0" smtClean="0">
                <a:ea typeface="굴림" pitchFamily="50" charset="-127"/>
              </a:rPr>
              <a:t>s</a:t>
            </a:r>
            <a:r>
              <a:rPr lang="en-US" altLang="ko-KR" sz="2400" b="1" i="1" dirty="0" smtClean="0">
                <a:ea typeface="굴림" pitchFamily="50" charset="-127"/>
              </a:rPr>
              <a:t> =K(</a:t>
            </a:r>
            <a:r>
              <a:rPr lang="en-US" altLang="ko-KR" sz="2400" b="1" i="1" dirty="0" err="1" smtClean="0">
                <a:ea typeface="굴림" pitchFamily="50" charset="-127"/>
              </a:rPr>
              <a:t>d+c</a:t>
            </a:r>
            <a:r>
              <a:rPr lang="en-US" altLang="ko-KR" sz="2400" b="1" i="1" dirty="0" smtClean="0">
                <a:ea typeface="굴림" pitchFamily="50" charset="-127"/>
              </a:rPr>
              <a:t>)</a:t>
            </a:r>
            <a:r>
              <a:rPr lang="en-US" altLang="ko-KR" sz="2400" b="1" i="1" baseline="30000" dirty="0" smtClean="0">
                <a:ea typeface="굴림" pitchFamily="50" charset="-127"/>
              </a:rPr>
              <a:t>n</a:t>
            </a:r>
          </a:p>
          <a:p>
            <a:pPr>
              <a:buFontTx/>
              <a:buNone/>
            </a:pPr>
            <a:r>
              <a:rPr lang="en-US" altLang="ko-KR" sz="2000" dirty="0" smtClean="0">
                <a:ea typeface="굴림" pitchFamily="50" charset="-127"/>
              </a:rPr>
              <a:t>      d : depth</a:t>
            </a:r>
          </a:p>
          <a:p>
            <a:pPr>
              <a:buFontTx/>
              <a:buNone/>
            </a:pPr>
            <a:r>
              <a:rPr lang="en-US" altLang="ko-KR" sz="2000" dirty="0" smtClean="0">
                <a:ea typeface="굴림" pitchFamily="50" charset="-127"/>
              </a:rPr>
              <a:t>      </a:t>
            </a:r>
            <a:r>
              <a:rPr lang="en-US" altLang="ko-KR" sz="2000" dirty="0" err="1" smtClean="0">
                <a:ea typeface="굴림" pitchFamily="50" charset="-127"/>
              </a:rPr>
              <a:t>K,c</a:t>
            </a:r>
            <a:r>
              <a:rPr lang="en-US" altLang="ko-KR" sz="2000" dirty="0" smtClean="0">
                <a:ea typeface="굴림" pitchFamily="50" charset="-127"/>
              </a:rPr>
              <a:t>, and n : constants dependent on geotechnical classification </a:t>
            </a:r>
            <a:endParaRPr lang="en-US" altLang="ko-KR" sz="2400" dirty="0" smtClean="0">
              <a:ea typeface="굴림" pitchFamily="50" charset="-127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261533"/>
          <a:ext cx="4648200" cy="559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016000" y="6488112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Lew and </a:t>
            </a:r>
            <a:r>
              <a:rPr lang="en-US" altLang="ko-KR" dirty="0" err="1">
                <a:solidFill>
                  <a:srgbClr val="7030A0"/>
                </a:solidFill>
              </a:rPr>
              <a:t>Campbell,1985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209800"/>
            <a:ext cx="138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Average V</a:t>
            </a:r>
            <a:r>
              <a:rPr lang="en-US" baseline="-20000" dirty="0" smtClean="0">
                <a:solidFill>
                  <a:srgbClr val="0070C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Vs with interv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218176" cy="3913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(Time domain : n = 10) </a:t>
            </a:r>
            <a:endParaRPr lang="en-US" dirty="0"/>
          </a:p>
        </p:txBody>
      </p:sp>
      <p:pic>
        <p:nvPicPr>
          <p:cNvPr id="5" name="Picture 4" descr="residual (X-corr - time domain)-st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190308"/>
            <a:ext cx="3175869" cy="265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order running mean filter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Least-squares regression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120.86*(Depth)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0.1882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Reduced major axis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74.51*(Depth)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0.3539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Principal component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114.74*(Depth)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0.2060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endParaRPr lang="en-US" sz="1600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4183646" cy="201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Y = </a:t>
            </a:r>
            <a:r>
              <a:rPr lang="en-US" sz="1600" b="0" dirty="0" err="1" smtClean="0">
                <a:solidFill>
                  <a:schemeClr val="bg1"/>
                </a:solidFill>
              </a:rPr>
              <a:t>a∙X</a:t>
            </a:r>
            <a:r>
              <a:rPr lang="en-US" sz="1600" b="0" baseline="30000" dirty="0" err="1" smtClean="0">
                <a:solidFill>
                  <a:schemeClr val="bg1"/>
                </a:solidFill>
              </a:rPr>
              <a:t>c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     </a:t>
            </a:r>
            <a:r>
              <a:rPr lang="en-US" sz="1600" b="0" dirty="0" smtClean="0">
                <a:solidFill>
                  <a:schemeClr val="bg1"/>
                </a:solidFill>
              </a:rPr>
              <a:t>(Y = 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, X = depth)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Transform to linear form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 log(y) = </a:t>
            </a:r>
            <a:r>
              <a:rPr lang="en-US" sz="1600" i="1" dirty="0" err="1" smtClean="0">
                <a:solidFill>
                  <a:schemeClr val="bg1"/>
                </a:solidFill>
                <a:sym typeface="Wingdings" pitchFamily="2" charset="2"/>
              </a:rPr>
              <a:t>c∙log</a:t>
            </a: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(x) + log(a)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Correlation coefficient: r = 0.5317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Coefficient of determination :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 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=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 = 0.283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Vs with interval -n=1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143000"/>
            <a:ext cx="5181600" cy="388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(Time domain : n = 15) </a:t>
            </a:r>
            <a:endParaRPr lang="en-US" dirty="0"/>
          </a:p>
        </p:txBody>
      </p:sp>
      <p:pic>
        <p:nvPicPr>
          <p:cNvPr id="5" name="Picture 4" descr="residual n=15 - ste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190308"/>
            <a:ext cx="3175869" cy="265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15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order running mean filter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Least-squares regression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101.56*(Depth)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0.2419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Reduced major axis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77.37*(Depth)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0.3344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Principal component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97.82*(Depth)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0.2547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endParaRPr lang="en-US" sz="1600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4183646" cy="201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Y = </a:t>
            </a:r>
            <a:r>
              <a:rPr lang="en-US" sz="1600" b="0" dirty="0" err="1" smtClean="0">
                <a:solidFill>
                  <a:schemeClr val="bg1"/>
                </a:solidFill>
              </a:rPr>
              <a:t>a∙X</a:t>
            </a:r>
            <a:r>
              <a:rPr lang="en-US" sz="1600" b="0" baseline="30000" dirty="0" err="1" smtClean="0">
                <a:solidFill>
                  <a:schemeClr val="bg1"/>
                </a:solidFill>
              </a:rPr>
              <a:t>c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     </a:t>
            </a:r>
            <a:r>
              <a:rPr lang="en-US" sz="1600" b="0" dirty="0" smtClean="0">
                <a:solidFill>
                  <a:schemeClr val="bg1"/>
                </a:solidFill>
              </a:rPr>
              <a:t>(Y = 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, X = depth)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Transform to linear form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 log(y) = </a:t>
            </a:r>
            <a:r>
              <a:rPr lang="en-US" sz="1600" i="1" dirty="0" err="1" smtClean="0">
                <a:solidFill>
                  <a:schemeClr val="bg1"/>
                </a:solidFill>
                <a:sym typeface="Wingdings" pitchFamily="2" charset="2"/>
              </a:rPr>
              <a:t>c∙log</a:t>
            </a: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(x) + log(a)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Correlation coefficient: r = 0.7232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Coefficient of determination :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 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=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 = 0.523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egression (X - fq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218176" cy="3913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(Frequency domain : n = 10) </a:t>
            </a:r>
            <a:endParaRPr lang="en-US" dirty="0"/>
          </a:p>
        </p:txBody>
      </p:sp>
      <p:pic>
        <p:nvPicPr>
          <p:cNvPr id="5" name="Picture 4" descr="residual (X-corr - fq domain)-st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190308"/>
            <a:ext cx="3175869" cy="265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order running mean filter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Least-squares regression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64.75*(Depth)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0.3834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Reduced major axis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58.94*(Depth)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0.4156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Principal component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63.12*(Depth)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0.3922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endParaRPr lang="en-US" sz="1600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4183646" cy="201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Y = </a:t>
            </a:r>
            <a:r>
              <a:rPr lang="en-US" sz="1600" b="0" dirty="0" err="1" smtClean="0">
                <a:solidFill>
                  <a:schemeClr val="bg1"/>
                </a:solidFill>
              </a:rPr>
              <a:t>a∙X</a:t>
            </a:r>
            <a:r>
              <a:rPr lang="en-US" sz="1600" b="0" baseline="30000" dirty="0" err="1" smtClean="0">
                <a:solidFill>
                  <a:schemeClr val="bg1"/>
                </a:solidFill>
              </a:rPr>
              <a:t>c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     </a:t>
            </a:r>
            <a:r>
              <a:rPr lang="en-US" sz="1600" b="0" dirty="0" smtClean="0">
                <a:solidFill>
                  <a:schemeClr val="bg1"/>
                </a:solidFill>
              </a:rPr>
              <a:t>(Y = 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, X = depth)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Transform to linear form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 log(y) = </a:t>
            </a:r>
            <a:r>
              <a:rPr lang="en-US" sz="1600" i="1" dirty="0" err="1" smtClean="0">
                <a:solidFill>
                  <a:schemeClr val="bg1"/>
                </a:solidFill>
                <a:sym typeface="Wingdings" pitchFamily="2" charset="2"/>
              </a:rPr>
              <a:t>c∙log</a:t>
            </a: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(x) + log(a)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Correlation coefficient: r = 0.9225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Coefficient of determination :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 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=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 = 0.851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egression (X - fq) n=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218176" cy="3913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(Frequency domain : n = 15) </a:t>
            </a:r>
            <a:endParaRPr lang="en-US" dirty="0"/>
          </a:p>
        </p:txBody>
      </p:sp>
      <p:pic>
        <p:nvPicPr>
          <p:cNvPr id="5" name="Picture 4" descr="residual (n=15)-st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190308"/>
            <a:ext cx="3175869" cy="265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15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order running mean filter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Least-squares regression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61.96*(Depth)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0.3982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Reduced major axis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57.71*(Depth)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0.4224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Principal component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 = 60.71*(Depth)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0.4051</a:t>
            </a:r>
            <a:r>
              <a:rPr lang="en-US" sz="1600" b="0" dirty="0" smtClean="0">
                <a:solidFill>
                  <a:schemeClr val="bg1"/>
                </a:solidFill>
              </a:rPr>
              <a:t> (m/sec)</a:t>
            </a:r>
          </a:p>
          <a:p>
            <a:pPr>
              <a:lnSpc>
                <a:spcPct val="130000"/>
              </a:lnSpc>
            </a:pPr>
            <a:endParaRPr lang="en-US" sz="1600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4183646" cy="201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</a:rPr>
              <a:t>Y = </a:t>
            </a:r>
            <a:r>
              <a:rPr lang="en-US" sz="1600" b="0" dirty="0" err="1" smtClean="0">
                <a:solidFill>
                  <a:schemeClr val="bg1"/>
                </a:solidFill>
              </a:rPr>
              <a:t>a∙X</a:t>
            </a:r>
            <a:r>
              <a:rPr lang="en-US" sz="1600" b="0" baseline="30000" dirty="0" err="1" smtClean="0">
                <a:solidFill>
                  <a:schemeClr val="bg1"/>
                </a:solidFill>
              </a:rPr>
              <a:t>c</a:t>
            </a:r>
            <a:r>
              <a:rPr lang="en-US" sz="1600" b="0" baseline="30000" dirty="0" smtClean="0">
                <a:solidFill>
                  <a:schemeClr val="bg1"/>
                </a:solidFill>
              </a:rPr>
              <a:t>     </a:t>
            </a:r>
            <a:r>
              <a:rPr lang="en-US" sz="1600" b="0" dirty="0" smtClean="0">
                <a:solidFill>
                  <a:schemeClr val="bg1"/>
                </a:solidFill>
              </a:rPr>
              <a:t>(Y = V</a:t>
            </a:r>
            <a:r>
              <a:rPr lang="en-US" sz="1600" b="0" baseline="-25000" dirty="0" smtClean="0">
                <a:solidFill>
                  <a:schemeClr val="bg1"/>
                </a:solidFill>
              </a:rPr>
              <a:t>s</a:t>
            </a:r>
            <a:r>
              <a:rPr lang="en-US" sz="1600" b="0" dirty="0" smtClean="0">
                <a:solidFill>
                  <a:schemeClr val="bg1"/>
                </a:solidFill>
              </a:rPr>
              <a:t>, X = depth)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Transform to linear form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 log(y) = </a:t>
            </a:r>
            <a:r>
              <a:rPr lang="en-US" sz="1600" i="1" dirty="0" err="1" smtClean="0">
                <a:solidFill>
                  <a:schemeClr val="bg1"/>
                </a:solidFill>
                <a:sym typeface="Wingdings" pitchFamily="2" charset="2"/>
              </a:rPr>
              <a:t>c∙log</a:t>
            </a:r>
            <a:r>
              <a:rPr lang="en-US" sz="1600" i="1" dirty="0" smtClean="0">
                <a:solidFill>
                  <a:schemeClr val="bg1"/>
                </a:solidFill>
                <a:sym typeface="Wingdings" pitchFamily="2" charset="2"/>
              </a:rPr>
              <a:t>(x) + log(a)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Correlation coefficient: r = 0.9427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Coefficient of determination :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 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= r</a:t>
            </a:r>
            <a:r>
              <a:rPr lang="en-US" sz="1600" b="0" baseline="30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sym typeface="Wingdings" pitchFamily="2" charset="2"/>
              </a:rPr>
              <a:t> = 0.889</a:t>
            </a:r>
          </a:p>
          <a:p>
            <a:pPr>
              <a:lnSpc>
                <a:spcPct val="130000"/>
              </a:lnSpc>
              <a:buFont typeface="Wingdings"/>
              <a:buChar char="à"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8563"/>
            <a:ext cx="8763000" cy="5032375"/>
          </a:xfrm>
        </p:spPr>
        <p:txBody>
          <a:bodyPr/>
          <a:lstStyle/>
          <a:p>
            <a:r>
              <a:rPr lang="en-US" b="1" dirty="0" smtClean="0"/>
              <a:t>Post processing for continuous V</a:t>
            </a:r>
            <a:r>
              <a:rPr lang="en-US" b="1" baseline="-25000" dirty="0" smtClean="0"/>
              <a:t>s</a:t>
            </a:r>
            <a:r>
              <a:rPr lang="en-US" b="1" dirty="0" smtClean="0"/>
              <a:t> signals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</a:t>
            </a:r>
            <a:r>
              <a:rPr lang="en-US" sz="2600" dirty="0" err="1" smtClean="0"/>
              <a:t>Detrend</a:t>
            </a:r>
            <a:r>
              <a:rPr lang="en-US" sz="2600" dirty="0" smtClean="0"/>
              <a:t> data &amp; band pass filtering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Auto-covariance, PSD estimate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b="1" dirty="0" smtClean="0"/>
              <a:t>V</a:t>
            </a:r>
            <a:r>
              <a:rPr lang="en-US" b="1" baseline="-25000" dirty="0" smtClean="0"/>
              <a:t>s</a:t>
            </a:r>
            <a:r>
              <a:rPr lang="en-US" b="1" dirty="0" smtClean="0"/>
              <a:t> evaluated by ‘cross-correlation’ &amp; ‘cross-spectral analysis’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Time domain :  find max. covariance between signals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Frequency domain : cross spectral analysis – phase lags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Sensitive results : apply n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order running-mean filter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b="1" dirty="0" smtClean="0"/>
              <a:t>Regression analysis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Transform to linear form (V</a:t>
            </a:r>
            <a:r>
              <a:rPr lang="en-US" sz="2600" baseline="-25000" dirty="0" smtClean="0"/>
              <a:t>s</a:t>
            </a:r>
            <a:r>
              <a:rPr lang="en-US" sz="2600" dirty="0" smtClean="0"/>
              <a:t> </a:t>
            </a:r>
            <a:r>
              <a:rPr lang="en-US" sz="2600" dirty="0" err="1" smtClean="0"/>
              <a:t>vs</a:t>
            </a:r>
            <a:r>
              <a:rPr lang="en-US" sz="2600" dirty="0" smtClean="0"/>
              <a:t> depth)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맑은 고딕"/>
                <a:cs typeface="맑은 고딕"/>
              </a:rPr>
              <a:t>▪</a:t>
            </a:r>
            <a:r>
              <a:rPr lang="en-US" sz="2600" dirty="0" smtClean="0"/>
              <a:t> LS regression, RMA regression , PC regression 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 marL="457200" indent="-457200" eaLnBrk="1" hangingPunct="1">
              <a:lnSpc>
                <a:spcPct val="125000"/>
              </a:lnSpc>
              <a:buFontTx/>
              <a:buNone/>
            </a:pPr>
            <a:r>
              <a:rPr lang="en-US" altLang="ko-KR" b="1" dirty="0" smtClean="0">
                <a:solidFill>
                  <a:srgbClr val="0070C0"/>
                </a:solidFill>
                <a:ea typeface="HYGothic-Extra"/>
              </a:rPr>
              <a:t>1.  Shear wave velocity (V</a:t>
            </a:r>
            <a:r>
              <a:rPr lang="en-US" altLang="ko-KR" b="1" baseline="-25000" dirty="0" smtClean="0">
                <a:solidFill>
                  <a:srgbClr val="0070C0"/>
                </a:solidFill>
                <a:ea typeface="HYGothic-Extra"/>
              </a:rPr>
              <a:t>s</a:t>
            </a:r>
            <a:r>
              <a:rPr lang="en-US" altLang="ko-KR" b="1" dirty="0" smtClean="0">
                <a:solidFill>
                  <a:srgbClr val="0070C0"/>
                </a:solidFill>
                <a:ea typeface="HYGothic-Extra"/>
              </a:rPr>
              <a:t>)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r>
              <a:rPr lang="en-US" altLang="ko-KR" sz="2400" b="1" dirty="0" smtClean="0">
                <a:ea typeface="HYGothic-Extra"/>
              </a:rPr>
              <a:t>Second fastest wave &amp; Directional and </a:t>
            </a:r>
            <a:r>
              <a:rPr lang="en-US" altLang="ko-KR" sz="2400" b="1" dirty="0" smtClean="0">
                <a:ea typeface="HYGothic-Extra"/>
              </a:rPr>
              <a:t>polarized</a:t>
            </a:r>
            <a:endParaRPr lang="en-US" altLang="ko-KR" sz="2400" b="1" dirty="0" smtClean="0">
              <a:ea typeface="HYGothic-Extra"/>
            </a:endParaRP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r>
              <a:rPr lang="en-US" altLang="ko-KR" sz="2400" b="1" dirty="0" smtClean="0">
                <a:ea typeface="HYGothic-Extra"/>
              </a:rPr>
              <a:t>Most fundamental wave to geotechnical engineering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r>
              <a:rPr lang="en-US" altLang="ko-KR" sz="2400" b="1" dirty="0" smtClean="0">
                <a:ea typeface="HYGothic-Extra"/>
              </a:rPr>
              <a:t>Depends on site-specific geostatic stress state 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endParaRPr lang="en-US" altLang="ko-KR" sz="1000" b="1" dirty="0" smtClean="0">
              <a:ea typeface="HYGothic-Extra"/>
            </a:endParaRPr>
          </a:p>
          <a:p>
            <a:pPr marL="457200" indent="-457200" eaLnBrk="1" hangingPunct="1">
              <a:lnSpc>
                <a:spcPct val="125000"/>
              </a:lnSpc>
              <a:buFontTx/>
              <a:buNone/>
            </a:pPr>
            <a:r>
              <a:rPr lang="en-US" altLang="ko-KR" b="1" dirty="0" smtClean="0">
                <a:solidFill>
                  <a:srgbClr val="0070C0"/>
                </a:solidFill>
                <a:ea typeface="HYGothic-Extra"/>
              </a:rPr>
              <a:t>2.  Applied data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r>
              <a:rPr lang="en-US" altLang="ko-KR" sz="2400" b="1" dirty="0" smtClean="0">
                <a:ea typeface="HYGothic-Extra"/>
              </a:rPr>
              <a:t>‘</a:t>
            </a:r>
            <a:r>
              <a:rPr lang="en-US" altLang="ko-KR" sz="2400" b="1" dirty="0" err="1" smtClean="0">
                <a:ea typeface="HYGothic-Extra"/>
              </a:rPr>
              <a:t>ConeTec</a:t>
            </a:r>
            <a:r>
              <a:rPr lang="en-US" altLang="ko-KR" sz="2400" b="1" dirty="0" smtClean="0">
                <a:ea typeface="HYGothic-Extra"/>
              </a:rPr>
              <a:t>, Inc.’ produced continuous shear wave measurements with depth to 45m at Richmond, BC  (Seismic CPT)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r>
              <a:rPr lang="en-US" altLang="ko-KR" sz="2400" b="1" dirty="0" smtClean="0">
                <a:ea typeface="HYGothic-Extra"/>
              </a:rPr>
              <a:t>Shear waves are collected at every 10cm vertical interval 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None/>
            </a:pPr>
            <a:r>
              <a:rPr lang="en-US" altLang="ko-KR" sz="2400" b="1" dirty="0" smtClean="0">
                <a:ea typeface="HYGothic-Extra"/>
              </a:rPr>
              <a:t>       (Very short frequent interval !) </a:t>
            </a:r>
          </a:p>
          <a:p>
            <a:pPr marL="457200" indent="-457200">
              <a:lnSpc>
                <a:spcPct val="125000"/>
              </a:lnSpc>
              <a:buClr>
                <a:srgbClr val="FF33CC"/>
              </a:buClr>
              <a:buFont typeface="Arial" pitchFamily="34" charset="0"/>
              <a:buChar char="•"/>
            </a:pPr>
            <a:r>
              <a:rPr lang="en-US" altLang="ko-KR" sz="2400" b="1" dirty="0" smtClean="0">
                <a:ea typeface="HYGothic-Extra"/>
              </a:rPr>
              <a:t>Sampling time = 0.05 </a:t>
            </a:r>
            <a:r>
              <a:rPr lang="en-US" altLang="ko-KR" sz="2400" b="1" dirty="0" err="1" smtClean="0">
                <a:ea typeface="HYGothic-Extra"/>
              </a:rPr>
              <a:t>msec</a:t>
            </a:r>
            <a:r>
              <a:rPr lang="en-US" altLang="ko-KR" sz="2400" b="1" dirty="0" smtClean="0">
                <a:ea typeface="HYGothic-Extra"/>
              </a:rPr>
              <a:t> </a:t>
            </a:r>
            <a:r>
              <a:rPr lang="en-US" altLang="ko-KR" sz="2400" b="1" dirty="0" smtClean="0">
                <a:ea typeface="HYGothic-Extra"/>
                <a:sym typeface="Wingdings" pitchFamily="2" charset="2"/>
              </a:rPr>
              <a:t> </a:t>
            </a:r>
            <a:r>
              <a:rPr lang="en-US" altLang="ko-KR" sz="2400" b="1" dirty="0" err="1" smtClean="0">
                <a:ea typeface="HYGothic-Extra"/>
                <a:sym typeface="Wingdings" pitchFamily="2" charset="2"/>
              </a:rPr>
              <a:t>f</a:t>
            </a:r>
            <a:r>
              <a:rPr lang="en-US" altLang="ko-KR" sz="2400" b="1" baseline="-25000" dirty="0" err="1" smtClean="0">
                <a:ea typeface="HYGothic-Extra"/>
                <a:sym typeface="Wingdings" pitchFamily="2" charset="2"/>
              </a:rPr>
              <a:t>s</a:t>
            </a:r>
            <a:r>
              <a:rPr lang="en-US" altLang="ko-KR" sz="2400" b="1" dirty="0" smtClean="0">
                <a:ea typeface="HYGothic-Extra"/>
                <a:sym typeface="Wingdings" pitchFamily="2" charset="2"/>
              </a:rPr>
              <a:t> = 20 kHz</a:t>
            </a:r>
            <a:endParaRPr lang="en-US" altLang="ko-KR" sz="2400" b="1" dirty="0" smtClean="0">
              <a:ea typeface="HYGothic-Ext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3962400" cy="381000"/>
          </a:xfrm>
        </p:spPr>
        <p:txBody>
          <a:bodyPr/>
          <a:lstStyle/>
          <a:p>
            <a:r>
              <a:rPr lang="en-US" sz="3200" i="1">
                <a:solidFill>
                  <a:srgbClr val="FFFF00"/>
                </a:solidFill>
              </a:rPr>
              <a:t>Downhole Testing</a:t>
            </a:r>
          </a:p>
        </p:txBody>
      </p:sp>
      <p:sp>
        <p:nvSpPr>
          <p:cNvPr id="2051" name="Rectangle 3" descr="Papyrus"/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1600" i="1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6781800" y="1752600"/>
            <a:ext cx="533400" cy="4343400"/>
          </a:xfrm>
          <a:prstGeom prst="can">
            <a:avLst>
              <a:gd name="adj" fmla="val 78865"/>
            </a:avLst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52400" y="533400"/>
            <a:ext cx="2362200" cy="1371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" y="762000"/>
            <a:ext cx="1447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981200" y="762000"/>
            <a:ext cx="228600" cy="2286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981200" y="1066800"/>
            <a:ext cx="228600" cy="2286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981200" y="1371600"/>
            <a:ext cx="228600" cy="2286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990600" y="4038600"/>
            <a:ext cx="5791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78" name="Text Box 30" descr="Papyrus"/>
          <p:cNvSpPr txBox="1">
            <a:spLocks noChangeArrowheads="1"/>
          </p:cNvSpPr>
          <p:nvPr/>
        </p:nvSpPr>
        <p:spPr bwMode="auto">
          <a:xfrm>
            <a:off x="457200" y="152400"/>
            <a:ext cx="135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lang="en-US" sz="1600" smtClean="0">
                <a:solidFill>
                  <a:srgbClr val="FFFF00"/>
                </a:solidFill>
                <a:latin typeface="Comic Sans MS" pitchFamily="66" charset="0"/>
                <a:ea typeface="+mn-ea"/>
              </a:rPr>
              <a:t>Oscilloscope</a:t>
            </a:r>
          </a:p>
        </p:txBody>
      </p:sp>
      <p:sp>
        <p:nvSpPr>
          <p:cNvPr id="2087" name="Text Box 39" descr="Papyrus"/>
          <p:cNvSpPr txBox="1">
            <a:spLocks noChangeArrowheads="1"/>
          </p:cNvSpPr>
          <p:nvPr/>
        </p:nvSpPr>
        <p:spPr bwMode="auto">
          <a:xfrm>
            <a:off x="7391400" y="5791200"/>
            <a:ext cx="1130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/>
            <a:r>
              <a: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mtClean="0">
                <a:solidFill>
                  <a:srgbClr val="000000"/>
                </a:solidFill>
                <a:latin typeface="Comic Sans MS" pitchFamily="66" charset="0"/>
                <a:ea typeface="+mn-ea"/>
              </a:rPr>
              <a:t>Cased </a:t>
            </a:r>
          </a:p>
          <a:p>
            <a:pPr algn="ctr" latinLnBrk="0"/>
            <a:r>
              <a:rPr lang="en-US" smtClean="0">
                <a:solidFill>
                  <a:srgbClr val="000000"/>
                </a:solidFill>
                <a:latin typeface="Comic Sans MS" pitchFamily="66" charset="0"/>
                <a:ea typeface="+mn-ea"/>
              </a:rPr>
              <a:t>Borehole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44500" y="762000"/>
            <a:ext cx="1155700" cy="457200"/>
            <a:chOff x="280" y="480"/>
            <a:chExt cx="728" cy="288"/>
          </a:xfrm>
        </p:grpSpPr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>
              <a:off x="280" y="608"/>
              <a:ext cx="248" cy="1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36" name="Freeform 88" descr="Papyrus"/>
            <p:cNvSpPr>
              <a:spLocks/>
            </p:cNvSpPr>
            <p:nvPr/>
          </p:nvSpPr>
          <p:spPr bwMode="auto">
            <a:xfrm>
              <a:off x="528" y="480"/>
              <a:ext cx="480" cy="2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8" y="88"/>
                </a:cxn>
                <a:cxn ang="0">
                  <a:pos x="16" y="64"/>
                </a:cxn>
                <a:cxn ang="0">
                  <a:pos x="40" y="128"/>
                </a:cxn>
                <a:cxn ang="0">
                  <a:pos x="48" y="184"/>
                </a:cxn>
                <a:cxn ang="0">
                  <a:pos x="64" y="160"/>
                </a:cxn>
                <a:cxn ang="0">
                  <a:pos x="72" y="112"/>
                </a:cxn>
                <a:cxn ang="0">
                  <a:pos x="96" y="64"/>
                </a:cxn>
                <a:cxn ang="0">
                  <a:pos x="120" y="216"/>
                </a:cxn>
                <a:cxn ang="0">
                  <a:pos x="136" y="24"/>
                </a:cxn>
                <a:cxn ang="0">
                  <a:pos x="152" y="96"/>
                </a:cxn>
                <a:cxn ang="0">
                  <a:pos x="184" y="176"/>
                </a:cxn>
                <a:cxn ang="0">
                  <a:pos x="192" y="152"/>
                </a:cxn>
                <a:cxn ang="0">
                  <a:pos x="200" y="120"/>
                </a:cxn>
                <a:cxn ang="0">
                  <a:pos x="224" y="136"/>
                </a:cxn>
                <a:cxn ang="0">
                  <a:pos x="248" y="184"/>
                </a:cxn>
                <a:cxn ang="0">
                  <a:pos x="296" y="128"/>
                </a:cxn>
              </a:cxnLst>
              <a:rect l="0" t="0" r="r" b="b"/>
              <a:pathLst>
                <a:path w="296" h="247">
                  <a:moveTo>
                    <a:pt x="0" y="128"/>
                  </a:moveTo>
                  <a:cubicBezTo>
                    <a:pt x="3" y="115"/>
                    <a:pt x="5" y="101"/>
                    <a:pt x="8" y="88"/>
                  </a:cubicBezTo>
                  <a:cubicBezTo>
                    <a:pt x="10" y="80"/>
                    <a:pt x="9" y="59"/>
                    <a:pt x="16" y="64"/>
                  </a:cubicBezTo>
                  <a:cubicBezTo>
                    <a:pt x="20" y="67"/>
                    <a:pt x="36" y="117"/>
                    <a:pt x="40" y="128"/>
                  </a:cubicBezTo>
                  <a:cubicBezTo>
                    <a:pt x="43" y="147"/>
                    <a:pt x="37" y="169"/>
                    <a:pt x="48" y="184"/>
                  </a:cubicBezTo>
                  <a:cubicBezTo>
                    <a:pt x="54" y="192"/>
                    <a:pt x="61" y="169"/>
                    <a:pt x="64" y="160"/>
                  </a:cubicBezTo>
                  <a:cubicBezTo>
                    <a:pt x="69" y="145"/>
                    <a:pt x="67" y="127"/>
                    <a:pt x="72" y="112"/>
                  </a:cubicBezTo>
                  <a:cubicBezTo>
                    <a:pt x="78" y="95"/>
                    <a:pt x="90" y="81"/>
                    <a:pt x="96" y="64"/>
                  </a:cubicBezTo>
                  <a:cubicBezTo>
                    <a:pt x="102" y="131"/>
                    <a:pt x="106" y="159"/>
                    <a:pt x="120" y="216"/>
                  </a:cubicBezTo>
                  <a:cubicBezTo>
                    <a:pt x="136" y="154"/>
                    <a:pt x="119" y="86"/>
                    <a:pt x="136" y="24"/>
                  </a:cubicBezTo>
                  <a:cubicBezTo>
                    <a:pt x="142" y="0"/>
                    <a:pt x="145" y="73"/>
                    <a:pt x="152" y="96"/>
                  </a:cubicBezTo>
                  <a:cubicBezTo>
                    <a:pt x="161" y="123"/>
                    <a:pt x="184" y="176"/>
                    <a:pt x="184" y="176"/>
                  </a:cubicBezTo>
                  <a:cubicBezTo>
                    <a:pt x="187" y="168"/>
                    <a:pt x="190" y="160"/>
                    <a:pt x="192" y="152"/>
                  </a:cubicBezTo>
                  <a:cubicBezTo>
                    <a:pt x="195" y="141"/>
                    <a:pt x="190" y="125"/>
                    <a:pt x="200" y="120"/>
                  </a:cubicBezTo>
                  <a:cubicBezTo>
                    <a:pt x="209" y="116"/>
                    <a:pt x="216" y="131"/>
                    <a:pt x="224" y="136"/>
                  </a:cubicBezTo>
                  <a:cubicBezTo>
                    <a:pt x="227" y="152"/>
                    <a:pt x="227" y="247"/>
                    <a:pt x="248" y="184"/>
                  </a:cubicBezTo>
                  <a:cubicBezTo>
                    <a:pt x="257" y="104"/>
                    <a:pt x="242" y="101"/>
                    <a:pt x="296" y="128"/>
                  </a:cubicBezTo>
                </a:path>
              </a:pathLst>
            </a:custGeom>
            <a:noFill/>
            <a:ln w="254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3124200" y="678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>
            <a:off x="7239000" y="6858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44" name="Text Box 96" descr="Papyrus"/>
          <p:cNvSpPr txBox="1">
            <a:spLocks noChangeArrowheads="1"/>
          </p:cNvSpPr>
          <p:nvPr/>
        </p:nvSpPr>
        <p:spPr bwMode="auto">
          <a:xfrm>
            <a:off x="4876800" y="6781800"/>
            <a:ext cx="60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/>
            <a:r>
              <a:rPr lang="en-US" sz="2800" smtClean="0">
                <a:solidFill>
                  <a:srgbClr val="000000"/>
                </a:solidFill>
                <a:latin typeface="Arial" charset="0"/>
                <a:ea typeface="+mn-ea"/>
                <a:sym typeface="Symbol" pitchFamily="18" charset="2"/>
              </a:rPr>
              <a:t>x</a:t>
            </a:r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5486400" y="7086600"/>
            <a:ext cx="1752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>
            <a:off x="3124200" y="7086600"/>
            <a:ext cx="1752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53" name="Text Box 105" descr="Papyrus"/>
          <p:cNvSpPr txBox="1">
            <a:spLocks noChangeArrowheads="1"/>
          </p:cNvSpPr>
          <p:nvPr/>
        </p:nvSpPr>
        <p:spPr bwMode="auto">
          <a:xfrm>
            <a:off x="838200" y="4114800"/>
            <a:ext cx="1098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lang="en-US" sz="1600" i="1" smtClean="0">
                <a:solidFill>
                  <a:srgbClr val="000000"/>
                </a:solidFill>
                <a:latin typeface="Arial" charset="0"/>
                <a:ea typeface="+mn-ea"/>
              </a:rPr>
              <a:t>Test</a:t>
            </a:r>
          </a:p>
          <a:p>
            <a:pPr algn="ctr" latinLnBrk="0"/>
            <a:r>
              <a:rPr lang="en-US" sz="1600" i="1" smtClean="0">
                <a:solidFill>
                  <a:srgbClr val="000000"/>
                </a:solidFill>
                <a:latin typeface="Arial" charset="0"/>
                <a:ea typeface="+mn-ea"/>
              </a:rPr>
              <a:t>Depth</a:t>
            </a:r>
          </a:p>
          <a:p>
            <a:pPr algn="ctr" latinLnBrk="0"/>
            <a:r>
              <a:rPr lang="en-US" sz="1600" i="1" smtClean="0">
                <a:solidFill>
                  <a:srgbClr val="000000"/>
                </a:solidFill>
                <a:latin typeface="Arial" charset="0"/>
                <a:ea typeface="+mn-ea"/>
              </a:rPr>
              <a:t>Interval</a:t>
            </a:r>
          </a:p>
        </p:txBody>
      </p: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457200" y="1143000"/>
            <a:ext cx="1447800" cy="457200"/>
            <a:chOff x="288" y="720"/>
            <a:chExt cx="912" cy="288"/>
          </a:xfrm>
        </p:grpSpPr>
        <p:sp>
          <p:nvSpPr>
            <p:cNvPr id="2160" name="Line 112"/>
            <p:cNvSpPr>
              <a:spLocks noChangeShapeType="1"/>
            </p:cNvSpPr>
            <p:nvPr/>
          </p:nvSpPr>
          <p:spPr bwMode="auto">
            <a:xfrm>
              <a:off x="288" y="864"/>
              <a:ext cx="43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61" name="Freeform 113" descr="Papyrus"/>
            <p:cNvSpPr>
              <a:spLocks/>
            </p:cNvSpPr>
            <p:nvPr/>
          </p:nvSpPr>
          <p:spPr bwMode="auto">
            <a:xfrm>
              <a:off x="720" y="720"/>
              <a:ext cx="480" cy="2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8" y="88"/>
                </a:cxn>
                <a:cxn ang="0">
                  <a:pos x="16" y="64"/>
                </a:cxn>
                <a:cxn ang="0">
                  <a:pos x="40" y="128"/>
                </a:cxn>
                <a:cxn ang="0">
                  <a:pos x="48" y="184"/>
                </a:cxn>
                <a:cxn ang="0">
                  <a:pos x="64" y="160"/>
                </a:cxn>
                <a:cxn ang="0">
                  <a:pos x="72" y="112"/>
                </a:cxn>
                <a:cxn ang="0">
                  <a:pos x="96" y="64"/>
                </a:cxn>
                <a:cxn ang="0">
                  <a:pos x="120" y="216"/>
                </a:cxn>
                <a:cxn ang="0">
                  <a:pos x="136" y="24"/>
                </a:cxn>
                <a:cxn ang="0">
                  <a:pos x="152" y="96"/>
                </a:cxn>
                <a:cxn ang="0">
                  <a:pos x="184" y="176"/>
                </a:cxn>
                <a:cxn ang="0">
                  <a:pos x="192" y="152"/>
                </a:cxn>
                <a:cxn ang="0">
                  <a:pos x="200" y="120"/>
                </a:cxn>
                <a:cxn ang="0">
                  <a:pos x="224" y="136"/>
                </a:cxn>
                <a:cxn ang="0">
                  <a:pos x="248" y="184"/>
                </a:cxn>
                <a:cxn ang="0">
                  <a:pos x="296" y="128"/>
                </a:cxn>
              </a:cxnLst>
              <a:rect l="0" t="0" r="r" b="b"/>
              <a:pathLst>
                <a:path w="296" h="247">
                  <a:moveTo>
                    <a:pt x="0" y="128"/>
                  </a:moveTo>
                  <a:cubicBezTo>
                    <a:pt x="3" y="115"/>
                    <a:pt x="5" y="101"/>
                    <a:pt x="8" y="88"/>
                  </a:cubicBezTo>
                  <a:cubicBezTo>
                    <a:pt x="10" y="80"/>
                    <a:pt x="9" y="59"/>
                    <a:pt x="16" y="64"/>
                  </a:cubicBezTo>
                  <a:cubicBezTo>
                    <a:pt x="20" y="67"/>
                    <a:pt x="36" y="117"/>
                    <a:pt x="40" y="128"/>
                  </a:cubicBezTo>
                  <a:cubicBezTo>
                    <a:pt x="43" y="147"/>
                    <a:pt x="37" y="169"/>
                    <a:pt x="48" y="184"/>
                  </a:cubicBezTo>
                  <a:cubicBezTo>
                    <a:pt x="54" y="192"/>
                    <a:pt x="61" y="169"/>
                    <a:pt x="64" y="160"/>
                  </a:cubicBezTo>
                  <a:cubicBezTo>
                    <a:pt x="69" y="145"/>
                    <a:pt x="67" y="127"/>
                    <a:pt x="72" y="112"/>
                  </a:cubicBezTo>
                  <a:cubicBezTo>
                    <a:pt x="78" y="95"/>
                    <a:pt x="90" y="81"/>
                    <a:pt x="96" y="64"/>
                  </a:cubicBezTo>
                  <a:cubicBezTo>
                    <a:pt x="102" y="131"/>
                    <a:pt x="106" y="159"/>
                    <a:pt x="120" y="216"/>
                  </a:cubicBezTo>
                  <a:cubicBezTo>
                    <a:pt x="136" y="154"/>
                    <a:pt x="119" y="86"/>
                    <a:pt x="136" y="24"/>
                  </a:cubicBezTo>
                  <a:cubicBezTo>
                    <a:pt x="142" y="0"/>
                    <a:pt x="145" y="73"/>
                    <a:pt x="152" y="96"/>
                  </a:cubicBezTo>
                  <a:cubicBezTo>
                    <a:pt x="161" y="123"/>
                    <a:pt x="184" y="176"/>
                    <a:pt x="184" y="176"/>
                  </a:cubicBezTo>
                  <a:cubicBezTo>
                    <a:pt x="187" y="168"/>
                    <a:pt x="190" y="160"/>
                    <a:pt x="192" y="152"/>
                  </a:cubicBezTo>
                  <a:cubicBezTo>
                    <a:pt x="195" y="141"/>
                    <a:pt x="190" y="125"/>
                    <a:pt x="200" y="120"/>
                  </a:cubicBezTo>
                  <a:cubicBezTo>
                    <a:pt x="209" y="116"/>
                    <a:pt x="216" y="131"/>
                    <a:pt x="224" y="136"/>
                  </a:cubicBezTo>
                  <a:cubicBezTo>
                    <a:pt x="227" y="152"/>
                    <a:pt x="227" y="247"/>
                    <a:pt x="248" y="184"/>
                  </a:cubicBezTo>
                  <a:cubicBezTo>
                    <a:pt x="257" y="104"/>
                    <a:pt x="242" y="101"/>
                    <a:pt x="296" y="128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514600" y="952500"/>
            <a:ext cx="6483350" cy="4475163"/>
            <a:chOff x="1584" y="600"/>
            <a:chExt cx="4084" cy="2819"/>
          </a:xfrm>
        </p:grpSpPr>
        <p:sp>
          <p:nvSpPr>
            <p:cNvPr id="2096" name="Text Box 48" descr="Papyrus"/>
            <p:cNvSpPr txBox="1">
              <a:spLocks noChangeArrowheads="1"/>
            </p:cNvSpPr>
            <p:nvPr/>
          </p:nvSpPr>
          <p:spPr bwMode="auto">
            <a:xfrm>
              <a:off x="4704" y="2496"/>
              <a:ext cx="96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mtClean="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Horizontal</a:t>
              </a:r>
            </a:p>
            <a:p>
              <a:pPr algn="ctr" latinLnBrk="0"/>
              <a:r>
                <a:rPr lang="en-US" smtClean="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Velocity </a:t>
              </a:r>
            </a:p>
            <a:p>
              <a:pPr algn="ctr" latinLnBrk="0"/>
              <a:r>
                <a:rPr lang="en-US" smtClean="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Transducers</a:t>
              </a:r>
            </a:p>
            <a:p>
              <a:pPr algn="ctr" latinLnBrk="0"/>
              <a:r>
                <a:rPr lang="en-US" smtClean="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 (Geophone</a:t>
              </a:r>
            </a:p>
            <a:p>
              <a:pPr algn="ctr" latinLnBrk="0"/>
              <a:r>
                <a:rPr lang="en-US" smtClean="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Receivers)</a:t>
              </a:r>
            </a:p>
          </p:txBody>
        </p:sp>
        <p:grpSp>
          <p:nvGrpSpPr>
            <p:cNvPr id="5" name="Group 138"/>
            <p:cNvGrpSpPr>
              <a:grpSpLocks/>
            </p:cNvGrpSpPr>
            <p:nvPr/>
          </p:nvGrpSpPr>
          <p:grpSpPr bwMode="auto">
            <a:xfrm>
              <a:off x="1584" y="600"/>
              <a:ext cx="2983" cy="2544"/>
              <a:chOff x="1584" y="600"/>
              <a:chExt cx="2983" cy="2544"/>
            </a:xfrm>
          </p:grpSpPr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 rot="14580000">
                <a:off x="4309" y="2891"/>
                <a:ext cx="168" cy="337"/>
              </a:xfrm>
              <a:prstGeom prst="can">
                <a:avLst>
                  <a:gd name="adj" fmla="val 100298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/>
                <a:endParaRPr lang="en-US" sz="2400" b="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2156" name="Line 108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432"/>
              </a:xfrm>
              <a:prstGeom prst="line">
                <a:avLst/>
              </a:prstGeom>
              <a:noFill/>
              <a:ln w="76200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/>
                <a:endParaRPr lang="en-US" sz="2400" b="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2162" name="Freeform 114" descr="Papyrus"/>
              <p:cNvSpPr>
                <a:spLocks/>
              </p:cNvSpPr>
              <p:nvPr/>
            </p:nvSpPr>
            <p:spPr bwMode="auto">
              <a:xfrm>
                <a:off x="1584" y="600"/>
                <a:ext cx="2832" cy="512"/>
              </a:xfrm>
              <a:custGeom>
                <a:avLst/>
                <a:gdLst/>
                <a:ahLst/>
                <a:cxnLst>
                  <a:cxn ang="0">
                    <a:pos x="2832" y="360"/>
                  </a:cxn>
                  <a:cxn ang="0">
                    <a:pos x="2640" y="168"/>
                  </a:cxn>
                  <a:cxn ang="0">
                    <a:pos x="2112" y="168"/>
                  </a:cxn>
                  <a:cxn ang="0">
                    <a:pos x="1488" y="360"/>
                  </a:cxn>
                  <a:cxn ang="0">
                    <a:pos x="1056" y="504"/>
                  </a:cxn>
                  <a:cxn ang="0">
                    <a:pos x="240" y="408"/>
                  </a:cxn>
                  <a:cxn ang="0">
                    <a:pos x="336" y="168"/>
                  </a:cxn>
                  <a:cxn ang="0">
                    <a:pos x="240" y="24"/>
                  </a:cxn>
                  <a:cxn ang="0">
                    <a:pos x="48" y="24"/>
                  </a:cxn>
                  <a:cxn ang="0">
                    <a:pos x="0" y="72"/>
                  </a:cxn>
                </a:cxnLst>
                <a:rect l="0" t="0" r="r" b="b"/>
                <a:pathLst>
                  <a:path w="2832" h="512">
                    <a:moveTo>
                      <a:pt x="2832" y="360"/>
                    </a:moveTo>
                    <a:cubicBezTo>
                      <a:pt x="2796" y="280"/>
                      <a:pt x="2760" y="200"/>
                      <a:pt x="2640" y="168"/>
                    </a:cubicBezTo>
                    <a:cubicBezTo>
                      <a:pt x="2520" y="136"/>
                      <a:pt x="2304" y="136"/>
                      <a:pt x="2112" y="168"/>
                    </a:cubicBezTo>
                    <a:cubicBezTo>
                      <a:pt x="1920" y="200"/>
                      <a:pt x="1664" y="304"/>
                      <a:pt x="1488" y="360"/>
                    </a:cubicBezTo>
                    <a:cubicBezTo>
                      <a:pt x="1312" y="416"/>
                      <a:pt x="1264" y="496"/>
                      <a:pt x="1056" y="504"/>
                    </a:cubicBezTo>
                    <a:cubicBezTo>
                      <a:pt x="848" y="512"/>
                      <a:pt x="360" y="464"/>
                      <a:pt x="240" y="408"/>
                    </a:cubicBezTo>
                    <a:cubicBezTo>
                      <a:pt x="120" y="352"/>
                      <a:pt x="336" y="232"/>
                      <a:pt x="336" y="168"/>
                    </a:cubicBezTo>
                    <a:cubicBezTo>
                      <a:pt x="336" y="104"/>
                      <a:pt x="288" y="48"/>
                      <a:pt x="240" y="24"/>
                    </a:cubicBezTo>
                    <a:cubicBezTo>
                      <a:pt x="192" y="0"/>
                      <a:pt x="88" y="16"/>
                      <a:pt x="48" y="24"/>
                    </a:cubicBezTo>
                    <a:cubicBezTo>
                      <a:pt x="8" y="32"/>
                      <a:pt x="4" y="52"/>
                      <a:pt x="0" y="72"/>
                    </a:cubicBezTo>
                  </a:path>
                </a:pathLst>
              </a:custGeom>
              <a:noFill/>
              <a:ln w="66675" cap="flat" cmpd="sng">
                <a:solidFill>
                  <a:srgbClr val="9933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/>
                <a:endParaRPr lang="en-US" sz="2400" b="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4580000">
                <a:off x="4315" y="2336"/>
                <a:ext cx="168" cy="337"/>
              </a:xfrm>
              <a:prstGeom prst="can">
                <a:avLst>
                  <a:gd name="adj" fmla="val 100298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/>
                <a:endParaRPr lang="en-US" sz="2400" b="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V="1">
                <a:off x="4416" y="960"/>
                <a:ext cx="0" cy="1488"/>
              </a:xfrm>
              <a:prstGeom prst="line">
                <a:avLst/>
              </a:prstGeom>
              <a:noFill/>
              <a:ln w="82550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/>
                <a:endParaRPr lang="en-US" sz="2400" b="0" smtClean="0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2173" name="Line 125"/>
          <p:cNvSpPr>
            <a:spLocks noChangeShapeType="1"/>
          </p:cNvSpPr>
          <p:nvPr/>
        </p:nvSpPr>
        <p:spPr bwMode="auto">
          <a:xfrm flipV="1">
            <a:off x="609600" y="4953000"/>
            <a:ext cx="6172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3048000" y="533400"/>
            <a:ext cx="5334000" cy="4419600"/>
            <a:chOff x="1920" y="336"/>
            <a:chExt cx="3360" cy="2784"/>
          </a:xfrm>
        </p:grpSpPr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4752" y="201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1600" i="1" smtClean="0">
                  <a:solidFill>
                    <a:srgbClr val="000000"/>
                  </a:solidFill>
                  <a:latin typeface="Arial" charset="0"/>
                  <a:ea typeface="+mn-ea"/>
                </a:rPr>
                <a:t>packer</a:t>
              </a:r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 flipH="1" flipV="1">
              <a:off x="4512" y="816"/>
              <a:ext cx="0" cy="2208"/>
            </a:xfrm>
            <a:prstGeom prst="line">
              <a:avLst/>
            </a:prstGeom>
            <a:noFill/>
            <a:ln w="349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 rot="5400000">
              <a:off x="2520" y="264"/>
              <a:ext cx="96" cy="624"/>
            </a:xfrm>
            <a:prstGeom prst="can">
              <a:avLst>
                <a:gd name="adj" fmla="val 1625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832" y="576"/>
              <a:ext cx="216" cy="1"/>
            </a:xfrm>
            <a:prstGeom prst="line">
              <a:avLst/>
            </a:prstGeom>
            <a:noFill/>
            <a:ln w="635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 rot="5400000">
              <a:off x="3060" y="396"/>
              <a:ext cx="96" cy="360"/>
            </a:xfrm>
            <a:prstGeom prst="can">
              <a:avLst>
                <a:gd name="adj" fmla="val 9375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083" name="Text Box 35" descr="Papyrus"/>
            <p:cNvSpPr txBox="1">
              <a:spLocks noChangeArrowheads="1"/>
            </p:cNvSpPr>
            <p:nvPr/>
          </p:nvSpPr>
          <p:spPr bwMode="auto">
            <a:xfrm>
              <a:off x="1920" y="336"/>
              <a:ext cx="4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mtClean="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Pump</a:t>
              </a:r>
            </a:p>
          </p:txBody>
        </p:sp>
        <p:cxnSp>
          <p:nvCxnSpPr>
            <p:cNvPr id="2095" name="AutoShape 47"/>
            <p:cNvCxnSpPr>
              <a:cxnSpLocks noChangeShapeType="1"/>
              <a:stCxn id="2094" idx="1"/>
              <a:endCxn id="2080" idx="1"/>
            </p:cNvCxnSpPr>
            <p:nvPr/>
          </p:nvCxnSpPr>
          <p:spPr bwMode="auto">
            <a:xfrm rot="5400000" flipH="1">
              <a:off x="3785" y="77"/>
              <a:ext cx="230" cy="1225"/>
            </a:xfrm>
            <a:prstGeom prst="curvedConnector2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/>
            </a:ln>
            <a:effectLst/>
          </p:spPr>
        </p:cxnSp>
        <p:sp>
          <p:nvSpPr>
            <p:cNvPr id="2164" name="Oval 116"/>
            <p:cNvSpPr>
              <a:spLocks noChangeArrowheads="1"/>
            </p:cNvSpPr>
            <p:nvPr/>
          </p:nvSpPr>
          <p:spPr bwMode="auto">
            <a:xfrm>
              <a:off x="4464" y="2928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63" name="Oval 115"/>
            <p:cNvSpPr>
              <a:spLocks noChangeArrowheads="1"/>
            </p:cNvSpPr>
            <p:nvPr/>
          </p:nvSpPr>
          <p:spPr bwMode="auto">
            <a:xfrm>
              <a:off x="4464" y="2400"/>
              <a:ext cx="144" cy="192"/>
            </a:xfrm>
            <a:prstGeom prst="ellipse">
              <a:avLst/>
            </a:prstGeom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 flipH="1">
              <a:off x="4560" y="216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7" name="Group 137"/>
          <p:cNvGrpSpPr>
            <a:grpSpLocks/>
          </p:cNvGrpSpPr>
          <p:nvPr/>
        </p:nvGrpSpPr>
        <p:grpSpPr bwMode="auto">
          <a:xfrm>
            <a:off x="5105400" y="2133600"/>
            <a:ext cx="1673225" cy="3124200"/>
            <a:chOff x="3216" y="1292"/>
            <a:chExt cx="1054" cy="1968"/>
          </a:xfrm>
        </p:grpSpPr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 rot="20580000">
              <a:off x="4023" y="2926"/>
              <a:ext cx="63" cy="334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 rot="20580000" flipV="1">
              <a:off x="3708" y="2054"/>
              <a:ext cx="384" cy="246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 rot="2160000" flipV="1">
              <a:off x="3736" y="1292"/>
              <a:ext cx="140" cy="59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 rot="2160000" flipV="1">
              <a:off x="3698" y="1915"/>
              <a:ext cx="288" cy="281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24" name="AutoShape 76"/>
            <p:cNvSpPr>
              <a:spLocks noChangeArrowheads="1"/>
            </p:cNvSpPr>
            <p:nvPr/>
          </p:nvSpPr>
          <p:spPr bwMode="auto">
            <a:xfrm rot="2460000">
              <a:off x="3216" y="1824"/>
              <a:ext cx="144" cy="288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77" name="Line 129"/>
            <p:cNvSpPr>
              <a:spLocks noChangeShapeType="1"/>
            </p:cNvSpPr>
            <p:nvPr/>
          </p:nvSpPr>
          <p:spPr bwMode="auto">
            <a:xfrm rot="2160000" flipV="1">
              <a:off x="3805" y="2158"/>
              <a:ext cx="262" cy="297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78" name="Line 130"/>
            <p:cNvSpPr>
              <a:spLocks noChangeShapeType="1"/>
            </p:cNvSpPr>
            <p:nvPr/>
          </p:nvSpPr>
          <p:spPr bwMode="auto">
            <a:xfrm rot="20580000" flipV="1">
              <a:off x="3840" y="2304"/>
              <a:ext cx="331" cy="302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79" name="Line 131"/>
            <p:cNvSpPr>
              <a:spLocks noChangeShapeType="1"/>
            </p:cNvSpPr>
            <p:nvPr/>
          </p:nvSpPr>
          <p:spPr bwMode="auto">
            <a:xfrm rot="20580000" flipV="1">
              <a:off x="3933" y="2632"/>
              <a:ext cx="337" cy="288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80" name="Line 132"/>
            <p:cNvSpPr>
              <a:spLocks noChangeShapeType="1"/>
            </p:cNvSpPr>
            <p:nvPr/>
          </p:nvSpPr>
          <p:spPr bwMode="auto">
            <a:xfrm rot="20580000">
              <a:off x="3874" y="2594"/>
              <a:ext cx="345" cy="48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81" name="Line 133"/>
            <p:cNvSpPr>
              <a:spLocks noChangeShapeType="1"/>
            </p:cNvSpPr>
            <p:nvPr/>
          </p:nvSpPr>
          <p:spPr bwMode="auto">
            <a:xfrm rot="20580000">
              <a:off x="3661" y="1340"/>
              <a:ext cx="90" cy="148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82" name="Line 134"/>
            <p:cNvSpPr>
              <a:spLocks noChangeShapeType="1"/>
            </p:cNvSpPr>
            <p:nvPr/>
          </p:nvSpPr>
          <p:spPr bwMode="auto">
            <a:xfrm rot="2160000" flipV="1">
              <a:off x="3788" y="1587"/>
              <a:ext cx="118" cy="579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83" name="Line 135"/>
            <p:cNvSpPr>
              <a:spLocks noChangeShapeType="1"/>
            </p:cNvSpPr>
            <p:nvPr/>
          </p:nvSpPr>
          <p:spPr bwMode="auto">
            <a:xfrm rot="2160000" flipV="1">
              <a:off x="3636" y="1544"/>
              <a:ext cx="339" cy="37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84" name="Line 136"/>
            <p:cNvSpPr>
              <a:spLocks noChangeShapeType="1"/>
            </p:cNvSpPr>
            <p:nvPr/>
          </p:nvSpPr>
          <p:spPr bwMode="auto">
            <a:xfrm rot="2160000" flipV="1">
              <a:off x="3792" y="1296"/>
              <a:ext cx="186" cy="239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2209" name="Line 161"/>
          <p:cNvSpPr>
            <a:spLocks noChangeShapeType="1"/>
          </p:cNvSpPr>
          <p:nvPr/>
        </p:nvSpPr>
        <p:spPr bwMode="auto">
          <a:xfrm>
            <a:off x="0" y="1981200"/>
            <a:ext cx="6781800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5105400" y="762000"/>
            <a:ext cx="3849688" cy="1524000"/>
            <a:chOff x="3216" y="480"/>
            <a:chExt cx="2425" cy="960"/>
          </a:xfrm>
        </p:grpSpPr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216" y="1248"/>
              <a:ext cx="33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69" name="AutoShape 121"/>
            <p:cNvSpPr>
              <a:spLocks noChangeArrowheads="1"/>
            </p:cNvSpPr>
            <p:nvPr/>
          </p:nvSpPr>
          <p:spPr bwMode="auto">
            <a:xfrm>
              <a:off x="3648" y="528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212" name="Text Box 164"/>
            <p:cNvSpPr txBox="1">
              <a:spLocks noChangeArrowheads="1"/>
            </p:cNvSpPr>
            <p:nvPr/>
          </p:nvSpPr>
          <p:spPr bwMode="auto">
            <a:xfrm>
              <a:off x="4002" y="480"/>
              <a:ext cx="16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1600" smtClean="0">
                  <a:solidFill>
                    <a:srgbClr val="000000"/>
                  </a:solidFill>
                  <a:latin typeface="Arial" charset="0"/>
                  <a:ea typeface="+mn-ea"/>
                </a:rPr>
                <a:t>Horizontal Plank</a:t>
              </a:r>
            </a:p>
            <a:p>
              <a:pPr algn="ctr" latinLnBrk="0"/>
              <a:r>
                <a:rPr lang="en-US" sz="1600" smtClean="0">
                  <a:solidFill>
                    <a:srgbClr val="000000"/>
                  </a:solidFill>
                  <a:latin typeface="Arial" charset="0"/>
                  <a:ea typeface="+mn-ea"/>
                </a:rPr>
                <a:t>              with normal load</a:t>
              </a:r>
            </a:p>
          </p:txBody>
        </p:sp>
      </p:grp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7315200" y="1981200"/>
            <a:ext cx="1828800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en-US" sz="2400" b="0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9" name="Group 168"/>
          <p:cNvGrpSpPr>
            <a:grpSpLocks/>
          </p:cNvGrpSpPr>
          <p:nvPr/>
        </p:nvGrpSpPr>
        <p:grpSpPr bwMode="auto">
          <a:xfrm>
            <a:off x="104775" y="1066800"/>
            <a:ext cx="6829425" cy="5322888"/>
            <a:chOff x="66" y="672"/>
            <a:chExt cx="4302" cy="3353"/>
          </a:xfrm>
        </p:grpSpPr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>
              <a:off x="192" y="1632"/>
              <a:ext cx="288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>
              <a:off x="720" y="1632"/>
              <a:ext cx="288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triangle" w="med" len="lg"/>
              <a:tailEnd type="none" w="med" len="lg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49" name="Text Box 101" descr="Papyrus"/>
            <p:cNvSpPr txBox="1">
              <a:spLocks noChangeArrowheads="1"/>
            </p:cNvSpPr>
            <p:nvPr/>
          </p:nvSpPr>
          <p:spPr bwMode="auto">
            <a:xfrm>
              <a:off x="66" y="3429"/>
              <a:ext cx="250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2800" smtClean="0">
                  <a:solidFill>
                    <a:srgbClr val="CC0000"/>
                  </a:solidFill>
                  <a:latin typeface="Comic Sans MS" pitchFamily="66" charset="0"/>
                  <a:ea typeface="+mn-ea"/>
                </a:rPr>
                <a:t>Shear Wave Velocity:</a:t>
              </a:r>
            </a:p>
            <a:p>
              <a:pPr algn="ctr" latinLnBrk="0"/>
              <a:r>
                <a:rPr lang="en-US" sz="2800" smtClean="0">
                  <a:solidFill>
                    <a:srgbClr val="CC0000"/>
                  </a:solidFill>
                  <a:latin typeface="Comic Sans MS" pitchFamily="66" charset="0"/>
                  <a:ea typeface="+mn-ea"/>
                </a:rPr>
                <a:t>V</a:t>
              </a:r>
              <a:r>
                <a:rPr lang="en-US" sz="2800" baseline="-20000" smtClean="0">
                  <a:solidFill>
                    <a:srgbClr val="CC0000"/>
                  </a:solidFill>
                  <a:latin typeface="Comic Sans MS" pitchFamily="66" charset="0"/>
                  <a:ea typeface="+mn-ea"/>
                </a:rPr>
                <a:t>s</a:t>
              </a:r>
              <a:r>
                <a:rPr lang="en-US" sz="2800" smtClean="0">
                  <a:solidFill>
                    <a:srgbClr val="CC0000"/>
                  </a:solidFill>
                  <a:latin typeface="Comic Sans MS" pitchFamily="66" charset="0"/>
                  <a:ea typeface="+mn-ea"/>
                </a:rPr>
                <a:t> = </a:t>
              </a:r>
              <a:r>
                <a:rPr lang="en-US" sz="2800" smtClean="0">
                  <a:solidFill>
                    <a:srgbClr val="CC0000"/>
                  </a:solidFill>
                  <a:latin typeface="Comic Sans MS" pitchFamily="66" charset="0"/>
                  <a:ea typeface="+mn-ea"/>
                  <a:sym typeface="Symbol" pitchFamily="18" charset="2"/>
                </a:rPr>
                <a:t>R/t</a:t>
              </a:r>
              <a:endParaRPr lang="en-US" sz="2800" smtClean="0">
                <a:solidFill>
                  <a:srgbClr val="CC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196" name="Line 148"/>
            <p:cNvSpPr>
              <a:spLocks noChangeShapeType="1"/>
            </p:cNvSpPr>
            <p:nvPr/>
          </p:nvSpPr>
          <p:spPr bwMode="auto">
            <a:xfrm>
              <a:off x="2832" y="1248"/>
              <a:ext cx="0" cy="18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97" name="Line 149"/>
            <p:cNvSpPr>
              <a:spLocks noChangeShapeType="1"/>
            </p:cNvSpPr>
            <p:nvPr/>
          </p:nvSpPr>
          <p:spPr bwMode="auto">
            <a:xfrm>
              <a:off x="2544" y="1248"/>
              <a:ext cx="0" cy="1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98" name="Text Box 150"/>
            <p:cNvSpPr txBox="1">
              <a:spLocks noChangeArrowheads="1"/>
            </p:cNvSpPr>
            <p:nvPr/>
          </p:nvSpPr>
          <p:spPr bwMode="auto">
            <a:xfrm>
              <a:off x="2160" y="1632"/>
              <a:ext cx="3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2800" smtClean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z</a:t>
              </a:r>
              <a:r>
                <a:rPr lang="en-US" sz="2800" baseline="-20000" smtClean="0">
                  <a:solidFill>
                    <a:srgbClr val="000000"/>
                  </a:solidFill>
                  <a:latin typeface="Arial" charset="0"/>
                  <a:ea typeface="+mn-ea"/>
                </a:rPr>
                <a:t>1</a:t>
              </a:r>
            </a:p>
          </p:txBody>
        </p:sp>
        <p:sp>
          <p:nvSpPr>
            <p:cNvPr id="2199" name="Text Box 151"/>
            <p:cNvSpPr txBox="1">
              <a:spLocks noChangeArrowheads="1"/>
            </p:cNvSpPr>
            <p:nvPr/>
          </p:nvSpPr>
          <p:spPr bwMode="auto">
            <a:xfrm>
              <a:off x="2544" y="1824"/>
              <a:ext cx="3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2800" smtClean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z</a:t>
              </a:r>
              <a:r>
                <a:rPr lang="en-US" sz="2800" baseline="-20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</a:p>
          </p:txBody>
        </p:sp>
        <p:sp>
          <p:nvSpPr>
            <p:cNvPr id="2201" name="Line 153"/>
            <p:cNvSpPr>
              <a:spLocks noChangeShapeType="1"/>
            </p:cNvSpPr>
            <p:nvPr/>
          </p:nvSpPr>
          <p:spPr bwMode="auto">
            <a:xfrm flipH="1">
              <a:off x="4368" y="1008"/>
              <a:ext cx="0" cy="576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202" name="Line 154"/>
            <p:cNvSpPr>
              <a:spLocks noChangeShapeType="1"/>
            </p:cNvSpPr>
            <p:nvPr/>
          </p:nvSpPr>
          <p:spPr bwMode="auto">
            <a:xfrm>
              <a:off x="3936" y="1344"/>
              <a:ext cx="432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206" name="Text Box 158" descr="Papyrus"/>
            <p:cNvSpPr txBox="1">
              <a:spLocks noChangeArrowheads="1"/>
            </p:cNvSpPr>
            <p:nvPr/>
          </p:nvSpPr>
          <p:spPr bwMode="auto">
            <a:xfrm>
              <a:off x="432" y="14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/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  <a:sym typeface="Symbol" pitchFamily="18" charset="2"/>
                </a:rPr>
                <a:t>t</a:t>
              </a:r>
            </a:p>
          </p:txBody>
        </p:sp>
        <p:sp>
          <p:nvSpPr>
            <p:cNvPr id="2207" name="Text Box 159"/>
            <p:cNvSpPr txBox="1">
              <a:spLocks noChangeArrowheads="1"/>
            </p:cNvSpPr>
            <p:nvPr/>
          </p:nvSpPr>
          <p:spPr bwMode="auto">
            <a:xfrm>
              <a:off x="2928" y="3360"/>
              <a:ext cx="124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</a:rPr>
                <a:t>R</a:t>
              </a:r>
              <a:r>
                <a:rPr lang="en-US" sz="2400" baseline="-20000" smtClean="0">
                  <a:solidFill>
                    <a:srgbClr val="000000"/>
                  </a:solidFill>
                  <a:latin typeface="Arial" charset="0"/>
                  <a:ea typeface="+mn-ea"/>
                </a:rPr>
                <a:t>1</a:t>
              </a:r>
              <a:r>
                <a:rPr lang="en-US" sz="2400" baseline="24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</a:rPr>
                <a:t> = z</a:t>
              </a:r>
              <a:r>
                <a:rPr lang="en-US" sz="2400" baseline="-20000" smtClean="0">
                  <a:solidFill>
                    <a:srgbClr val="000000"/>
                  </a:solidFill>
                  <a:latin typeface="Arial" charset="0"/>
                  <a:ea typeface="+mn-ea"/>
                </a:rPr>
                <a:t>1</a:t>
              </a:r>
              <a:r>
                <a:rPr lang="en-US" sz="2400" baseline="24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</a:rPr>
                <a:t> + x</a:t>
              </a:r>
              <a:r>
                <a:rPr lang="en-US" sz="2400" baseline="24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</a:p>
            <a:p>
              <a:pPr algn="ctr" latinLnBrk="0"/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</a:rPr>
                <a:t>R</a:t>
              </a:r>
              <a:r>
                <a:rPr lang="en-US" sz="2400" baseline="-20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r>
                <a:rPr lang="en-US" sz="2400" baseline="24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</a:rPr>
                <a:t> = z</a:t>
              </a:r>
              <a:r>
                <a:rPr lang="en-US" sz="2400" baseline="-20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r>
                <a:rPr lang="en-US" sz="2400" baseline="24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</a:rPr>
                <a:t> + x</a:t>
              </a:r>
              <a:r>
                <a:rPr lang="en-US" sz="2400" baseline="24000" smtClean="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>
              <a:off x="480" y="672"/>
              <a:ext cx="0" cy="1056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42" name="Line 94"/>
            <p:cNvSpPr>
              <a:spLocks noChangeShapeType="1"/>
            </p:cNvSpPr>
            <p:nvPr/>
          </p:nvSpPr>
          <p:spPr bwMode="auto">
            <a:xfrm>
              <a:off x="720" y="912"/>
              <a:ext cx="0" cy="816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43" name="Text Box 95" descr="Papyrus"/>
            <p:cNvSpPr txBox="1">
              <a:spLocks noChangeArrowheads="1"/>
            </p:cNvSpPr>
            <p:nvPr/>
          </p:nvSpPr>
          <p:spPr bwMode="auto">
            <a:xfrm>
              <a:off x="3648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/>
              <a:r>
                <a:rPr lang="en-US" sz="2400" smtClean="0">
                  <a:solidFill>
                    <a:srgbClr val="000000"/>
                  </a:solidFill>
                  <a:latin typeface="Arial" charset="0"/>
                  <a:ea typeface="+mn-ea"/>
                  <a:sym typeface="Symbol" pitchFamily="18" charset="2"/>
                </a:rPr>
                <a:t>x</a:t>
              </a:r>
            </a:p>
          </p:txBody>
        </p:sp>
        <p:sp>
          <p:nvSpPr>
            <p:cNvPr id="2200" name="Line 152"/>
            <p:cNvSpPr>
              <a:spLocks noChangeShapeType="1"/>
            </p:cNvSpPr>
            <p:nvPr/>
          </p:nvSpPr>
          <p:spPr bwMode="auto">
            <a:xfrm>
              <a:off x="3408" y="960"/>
              <a:ext cx="0" cy="720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203" name="Line 155"/>
            <p:cNvSpPr>
              <a:spLocks noChangeShapeType="1"/>
            </p:cNvSpPr>
            <p:nvPr/>
          </p:nvSpPr>
          <p:spPr bwMode="auto">
            <a:xfrm>
              <a:off x="3408" y="1344"/>
              <a:ext cx="336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triangle" w="med" len="lg"/>
              <a:tailEnd type="none" w="med" len="lg"/>
            </a:ln>
            <a:effectLst/>
          </p:spPr>
          <p:txBody>
            <a:bodyPr wrap="none" anchor="ctr"/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10" name="Group 170"/>
          <p:cNvGrpSpPr>
            <a:grpSpLocks/>
          </p:cNvGrpSpPr>
          <p:nvPr/>
        </p:nvGrpSpPr>
        <p:grpSpPr bwMode="auto">
          <a:xfrm>
            <a:off x="4495800" y="2286000"/>
            <a:ext cx="896938" cy="609600"/>
            <a:chOff x="2880" y="1440"/>
            <a:chExt cx="565" cy="384"/>
          </a:xfrm>
        </p:grpSpPr>
        <p:sp>
          <p:nvSpPr>
            <p:cNvPr id="2213" name="Text Box 165"/>
            <p:cNvSpPr txBox="1">
              <a:spLocks noChangeArrowheads="1"/>
            </p:cNvSpPr>
            <p:nvPr/>
          </p:nvSpPr>
          <p:spPr bwMode="auto">
            <a:xfrm>
              <a:off x="2880" y="1632"/>
              <a:ext cx="5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+mn-ea"/>
                </a:rPr>
                <a:t>Hammer</a:t>
              </a:r>
              <a:endParaRPr lang="en-US" sz="1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2976" y="1440"/>
              <a:ext cx="384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0"/>
              <a:endParaRPr lang="en-US" sz="2400" b="0" smtClean="0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gnal_ra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 for continuous V</a:t>
            </a:r>
            <a:r>
              <a:rPr lang="en-US" baseline="-25000" dirty="0" smtClean="0"/>
              <a:t>s</a:t>
            </a:r>
            <a:r>
              <a:rPr lang="en-US" dirty="0" smtClean="0"/>
              <a:t>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Signals are normalized by max. signal </a:t>
            </a:r>
          </a:p>
          <a:p>
            <a:r>
              <a:rPr lang="en-US" dirty="0" smtClean="0"/>
              <a:t>Signal process : de-trend and filter the raw signals (low/high cutoff frequency pass) </a:t>
            </a:r>
          </a:p>
          <a:p>
            <a:r>
              <a:rPr lang="en-US" dirty="0" smtClean="0"/>
              <a:t>A total of 418 data analyzed – bad signals are deleted</a:t>
            </a:r>
          </a:p>
          <a:p>
            <a:r>
              <a:rPr lang="en-US" dirty="0" smtClean="0"/>
              <a:t>Butterworth filter - </a:t>
            </a:r>
            <a:r>
              <a:rPr lang="en-US" b="1" i="1" dirty="0" smtClean="0">
                <a:solidFill>
                  <a:srgbClr val="FF0000"/>
                </a:solidFill>
              </a:rPr>
              <a:t>[</a:t>
            </a:r>
            <a:r>
              <a:rPr lang="en-US" b="1" i="1" dirty="0" err="1" smtClean="0">
                <a:solidFill>
                  <a:srgbClr val="FF0000"/>
                </a:solidFill>
              </a:rPr>
              <a:t>b,a</a:t>
            </a:r>
            <a:r>
              <a:rPr lang="en-US" b="1" i="1" dirty="0" smtClean="0">
                <a:solidFill>
                  <a:srgbClr val="FF0000"/>
                </a:solidFill>
              </a:rPr>
              <a:t>] = butter(n, </a:t>
            </a:r>
            <a:r>
              <a:rPr lang="en-US" b="1" i="1" dirty="0" err="1" smtClean="0">
                <a:solidFill>
                  <a:srgbClr val="FF0000"/>
                </a:solidFill>
              </a:rPr>
              <a:t>W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, 'type')</a:t>
            </a:r>
          </a:p>
          <a:p>
            <a:r>
              <a:rPr lang="en-US" b="1" i="1" dirty="0" smtClean="0"/>
              <a:t>Input</a:t>
            </a:r>
          </a:p>
          <a:p>
            <a:pPr>
              <a:buNone/>
            </a:pPr>
            <a:r>
              <a:rPr lang="en-US" altLang="ko-KR" sz="2400" dirty="0" smtClean="0">
                <a:latin typeface="Verdana" pitchFamily="34" charset="0"/>
                <a:ea typeface="맑은 고딕"/>
                <a:cs typeface="맑은 고딕"/>
              </a:rPr>
              <a:t>▪ </a:t>
            </a:r>
            <a:r>
              <a:rPr lang="en-US" sz="2400" dirty="0" smtClean="0"/>
              <a:t>n: order of filter </a:t>
            </a:r>
            <a:r>
              <a:rPr lang="en-US" sz="2400" dirty="0" smtClean="0">
                <a:sym typeface="Wingdings" pitchFamily="2" charset="2"/>
              </a:rPr>
              <a:t> n = 4</a:t>
            </a:r>
            <a:endParaRPr lang="en-US" sz="2400" dirty="0" smtClean="0"/>
          </a:p>
          <a:p>
            <a:pPr>
              <a:buNone/>
            </a:pPr>
            <a:r>
              <a:rPr lang="en-US" altLang="ko-KR" sz="2400" dirty="0" smtClean="0">
                <a:latin typeface="Verdana" pitchFamily="34" charset="0"/>
                <a:ea typeface="맑은 고딕"/>
                <a:cs typeface="맑은 고딕"/>
              </a:rPr>
              <a:t>▪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: Cutoff frequency - use </a:t>
            </a:r>
            <a:r>
              <a:rPr lang="en-US" sz="2400" dirty="0" err="1" smtClean="0"/>
              <a:t>Nyquist</a:t>
            </a:r>
            <a:r>
              <a:rPr lang="en-US" sz="2400" dirty="0" smtClean="0"/>
              <a:t> frequency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to normalize the input  (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½*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10 kHz)</a:t>
            </a:r>
          </a:p>
          <a:p>
            <a:pPr>
              <a:buNone/>
            </a:pPr>
            <a:r>
              <a:rPr lang="en-US" altLang="ko-KR" sz="2400" dirty="0" smtClean="0">
                <a:latin typeface="Verdana" pitchFamily="34" charset="0"/>
                <a:ea typeface="맑은 고딕"/>
                <a:cs typeface="맑은 고딕"/>
              </a:rPr>
              <a:t>▪ </a:t>
            </a:r>
            <a:r>
              <a:rPr lang="pl-PL" sz="2400" dirty="0" smtClean="0"/>
              <a:t>W</a:t>
            </a:r>
            <a:r>
              <a:rPr lang="pl-PL" sz="2400" baseline="-25000" dirty="0" smtClean="0"/>
              <a:t>n</a:t>
            </a:r>
            <a:r>
              <a:rPr lang="pl-PL" sz="2400" dirty="0" smtClean="0"/>
              <a:t>=[w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, w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]/f</a:t>
            </a:r>
            <a:r>
              <a:rPr lang="pl-PL" sz="2400" baseline="-25000" dirty="0" smtClean="0"/>
              <a:t>N</a:t>
            </a:r>
            <a:r>
              <a:rPr lang="pl-PL" sz="2400" dirty="0" smtClean="0"/>
              <a:t>, band filter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[18Hz, 300Hz]</a:t>
            </a:r>
            <a:r>
              <a:rPr lang="pl-PL" sz="2400" dirty="0" smtClean="0"/>
              <a:t>/f</a:t>
            </a:r>
            <a:r>
              <a:rPr lang="pl-PL" sz="2400" baseline="-25000" dirty="0" smtClean="0"/>
              <a:t>N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 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gnal_filter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Auto-covariance</a:t>
            </a:r>
            <a:endParaRPr lang="en-US" dirty="0"/>
          </a:p>
        </p:txBody>
      </p:sp>
      <p:pic>
        <p:nvPicPr>
          <p:cNvPr id="4" name="Content Placeholder 3" descr="Auto covaria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790700"/>
            <a:ext cx="5334000" cy="4000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28600" y="1261646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3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Calibri"/>
                <a:ea typeface="+mn-ea"/>
                <a:cs typeface="Calibri"/>
              </a:rPr>
              <a:t>• </a:t>
            </a:r>
            <a:r>
              <a:rPr lang="en-US" sz="2000" dirty="0" smtClean="0">
                <a:solidFill>
                  <a:srgbClr val="7030A0"/>
                </a:solidFill>
                <a:latin typeface="맑은 고딕"/>
                <a:ea typeface="+mn-ea"/>
              </a:rPr>
              <a:t>Auto-covariance for signal at 45.3 meter depth</a:t>
            </a:r>
            <a:endParaRPr lang="ko-KR" altLang="en-US" sz="2000" dirty="0" smtClean="0">
              <a:solidFill>
                <a:srgbClr val="7030A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3314700" cy="1085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38800" y="31242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</a:rPr>
              <a:t>x = [x</a:t>
            </a:r>
            <a:r>
              <a:rPr lang="en-US" b="0" i="1" baseline="-25000" dirty="0" smtClean="0">
                <a:solidFill>
                  <a:schemeClr val="bg1"/>
                </a:solidFill>
              </a:rPr>
              <a:t>1</a:t>
            </a:r>
            <a:r>
              <a:rPr lang="en-US" b="0" i="1" dirty="0" smtClean="0">
                <a:solidFill>
                  <a:schemeClr val="bg1"/>
                </a:solidFill>
              </a:rPr>
              <a:t>, x</a:t>
            </a:r>
            <a:r>
              <a:rPr lang="en-US" b="0" i="1" baseline="-25000" dirty="0" smtClean="0">
                <a:solidFill>
                  <a:schemeClr val="bg1"/>
                </a:solidFill>
              </a:rPr>
              <a:t>2</a:t>
            </a:r>
            <a:r>
              <a:rPr lang="en-US" b="0" i="1" dirty="0" smtClean="0">
                <a:solidFill>
                  <a:schemeClr val="bg1"/>
                </a:solidFill>
              </a:rPr>
              <a:t>, …, </a:t>
            </a:r>
            <a:r>
              <a:rPr lang="en-US" b="0" i="1" dirty="0" err="1" smtClean="0">
                <a:solidFill>
                  <a:schemeClr val="bg1"/>
                </a:solidFill>
              </a:rPr>
              <a:t>x</a:t>
            </a:r>
            <a:r>
              <a:rPr lang="en-US" b="0" i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b="0" i="1" dirty="0" smtClean="0">
                <a:solidFill>
                  <a:schemeClr val="bg1"/>
                </a:solidFill>
              </a:rPr>
              <a:t>] where x</a:t>
            </a:r>
            <a:r>
              <a:rPr lang="en-US" b="0" i="1" baseline="-25000" dirty="0" smtClean="0">
                <a:solidFill>
                  <a:schemeClr val="bg1"/>
                </a:solidFill>
              </a:rPr>
              <a:t>i</a:t>
            </a:r>
            <a:r>
              <a:rPr lang="en-US" b="0" i="1" dirty="0" smtClean="0">
                <a:solidFill>
                  <a:schemeClr val="bg1"/>
                </a:solidFill>
              </a:rPr>
              <a:t> is </a:t>
            </a:r>
          </a:p>
          <a:p>
            <a:r>
              <a:rPr lang="en-US" b="0" i="1" dirty="0" smtClean="0">
                <a:solidFill>
                  <a:schemeClr val="bg1"/>
                </a:solidFill>
              </a:rPr>
              <a:t>equally spaced in time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spectral density</a:t>
            </a:r>
            <a:endParaRPr lang="en-US" dirty="0"/>
          </a:p>
        </p:txBody>
      </p:sp>
      <p:pic>
        <p:nvPicPr>
          <p:cNvPr id="4" name="Content Placeholder 3" descr="PSD comparis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790700"/>
            <a:ext cx="5334000" cy="4000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28600" y="1261646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3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Calibri"/>
                <a:ea typeface="+mn-ea"/>
                <a:cs typeface="Calibri"/>
              </a:rPr>
              <a:t>• </a:t>
            </a:r>
            <a:r>
              <a:rPr lang="en-US" sz="2000" dirty="0" smtClean="0">
                <a:solidFill>
                  <a:srgbClr val="7030A0"/>
                </a:solidFill>
                <a:latin typeface="맑은 고딕"/>
                <a:ea typeface="+mn-ea"/>
              </a:rPr>
              <a:t>Power Spectral Density Estimate (signal at 45.3 meter depth)</a:t>
            </a:r>
            <a:endParaRPr lang="ko-KR" altLang="en-US" sz="2000" dirty="0" smtClean="0">
              <a:solidFill>
                <a:srgbClr val="7030A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981200"/>
            <a:ext cx="340990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FFT</a:t>
            </a:r>
          </a:p>
          <a:p>
            <a:r>
              <a:rPr lang="en-US" b="0" dirty="0" err="1" smtClean="0">
                <a:solidFill>
                  <a:schemeClr val="bg1"/>
                </a:solidFill>
              </a:rPr>
              <a:t>fy</a:t>
            </a:r>
            <a:r>
              <a:rPr lang="en-US" b="0" dirty="0" smtClean="0">
                <a:solidFill>
                  <a:schemeClr val="bg1"/>
                </a:solidFill>
              </a:rPr>
              <a:t> = </a:t>
            </a:r>
            <a:r>
              <a:rPr lang="en-US" b="0" dirty="0" err="1" smtClean="0">
                <a:solidFill>
                  <a:schemeClr val="bg1"/>
                </a:solidFill>
              </a:rPr>
              <a:t>fft</a:t>
            </a: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 smtClean="0">
                <a:solidFill>
                  <a:schemeClr val="bg1"/>
                </a:solidFill>
              </a:rPr>
              <a:t>y,nfft</a:t>
            </a:r>
            <a:r>
              <a:rPr lang="en-US" b="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f = 1/2*</a:t>
            </a:r>
            <a:r>
              <a:rPr lang="en-US" b="0" dirty="0" err="1" smtClean="0">
                <a:solidFill>
                  <a:schemeClr val="bg1"/>
                </a:solidFill>
              </a:rPr>
              <a:t>fs</a:t>
            </a:r>
            <a:r>
              <a:rPr lang="en-US" b="0" dirty="0" smtClean="0">
                <a:solidFill>
                  <a:schemeClr val="bg1"/>
                </a:solidFill>
              </a:rPr>
              <a:t>*</a:t>
            </a:r>
            <a:r>
              <a:rPr lang="en-US" b="0" dirty="0" err="1" smtClean="0">
                <a:solidFill>
                  <a:schemeClr val="bg1"/>
                </a:solidFill>
              </a:rPr>
              <a:t>linspace</a:t>
            </a:r>
            <a:r>
              <a:rPr lang="en-US" b="0" dirty="0" smtClean="0">
                <a:solidFill>
                  <a:schemeClr val="bg1"/>
                </a:solidFill>
              </a:rPr>
              <a:t>(0,1,n/2)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Periodogram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lang="en-US" b="0" dirty="0" err="1" smtClean="0">
                <a:solidFill>
                  <a:srgbClr val="000000"/>
                </a:solidFill>
                <a:latin typeface="Arial"/>
              </a:rPr>
              <a:t>Pxx,f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] 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/>
              </a:rPr>
              <a:t>= </a:t>
            </a:r>
            <a:r>
              <a:rPr lang="en-US" b="0" dirty="0" err="1" smtClean="0">
                <a:solidFill>
                  <a:srgbClr val="000000"/>
                </a:solidFill>
                <a:latin typeface="Arial"/>
              </a:rPr>
              <a:t>periodogram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b="0" dirty="0" err="1" smtClean="0">
                <a:solidFill>
                  <a:srgbClr val="000000"/>
                </a:solidFill>
                <a:latin typeface="Arial"/>
              </a:rPr>
              <a:t>x,window,nfft,fs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/>
              </a:rPr>
              <a:t>LSSA : Lomb method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lang="en-US" b="0" dirty="0" err="1" smtClean="0">
                <a:solidFill>
                  <a:srgbClr val="000000"/>
                </a:solidFill>
                <a:latin typeface="Arial"/>
              </a:rPr>
              <a:t>xp,xf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]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"/>
              </a:rPr>
              <a:t>=lombscargle2(</a:t>
            </a:r>
            <a:r>
              <a:rPr lang="en-US" b="0" dirty="0" err="1" smtClean="0">
                <a:solidFill>
                  <a:srgbClr val="000000"/>
                </a:solidFill>
                <a:latin typeface="Arial"/>
              </a:rPr>
              <a:t>data,hifac,ofac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60960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/>
                <a:cs typeface="Calibri" pitchFamily="34" charset="0"/>
              </a:rPr>
              <a:t>Observed  Peak Frequency = 37.5 Hz </a:t>
            </a:r>
            <a:endParaRPr lang="ko-KR" altLang="en-US" sz="2000" dirty="0" smtClean="0">
              <a:solidFill>
                <a:srgbClr val="FF000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6200" y="1876425"/>
            <a:ext cx="5934075" cy="4600575"/>
            <a:chOff x="76200" y="1876425"/>
            <a:chExt cx="5934075" cy="4600575"/>
          </a:xfrm>
        </p:grpSpPr>
        <p:grpSp>
          <p:nvGrpSpPr>
            <p:cNvPr id="23" name="Group 22"/>
            <p:cNvGrpSpPr/>
            <p:nvPr/>
          </p:nvGrpSpPr>
          <p:grpSpPr>
            <a:xfrm>
              <a:off x="76200" y="1876425"/>
              <a:ext cx="5934075" cy="4600575"/>
              <a:chOff x="76200" y="1876425"/>
              <a:chExt cx="5934075" cy="46005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" y="1876425"/>
                <a:ext cx="5934075" cy="46005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3276600" y="3886200"/>
                <a:ext cx="2438400" cy="9144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962400" y="4191000"/>
                <a:ext cx="2029968" cy="1143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4572000" y="1905000"/>
              <a:ext cx="1420368" cy="3276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Content Placeholder 3" descr="Covariance -r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24025"/>
            <a:ext cx="4445000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for V</a:t>
            </a:r>
            <a:r>
              <a:rPr lang="en-US" baseline="-25000" dirty="0" smtClean="0"/>
              <a:t>s</a:t>
            </a:r>
            <a:r>
              <a:rPr lang="en-US" dirty="0" smtClean="0"/>
              <a:t>  – Time domain</a:t>
            </a:r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8600" y="1261646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3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Calibri"/>
                <a:ea typeface="+mn-ea"/>
                <a:cs typeface="Calibri"/>
              </a:rPr>
              <a:t>• </a:t>
            </a:r>
            <a:r>
              <a:rPr lang="en-US" sz="2000" dirty="0" smtClean="0">
                <a:solidFill>
                  <a:srgbClr val="7030A0"/>
                </a:solidFill>
                <a:latin typeface="맑은 고딕"/>
                <a:ea typeface="+mn-ea"/>
              </a:rPr>
              <a:t>Example : cross-correlation method in time domain</a:t>
            </a:r>
            <a:endParaRPr lang="ko-KR" altLang="en-US" sz="2000" dirty="0" smtClean="0">
              <a:solidFill>
                <a:srgbClr val="7030A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07266" y="2087530"/>
            <a:ext cx="274320" cy="207334"/>
            <a:chOff x="2307266" y="2087530"/>
            <a:chExt cx="274320" cy="207334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2249493" y="2203424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 flipH="1" flipV="1">
              <a:off x="2444425" y="2203424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2307266" y="2087530"/>
              <a:ext cx="27432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67000" y="19050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/>
                <a:cs typeface="Calibri" pitchFamily="34" charset="0"/>
              </a:rPr>
              <a:t>Time shift</a:t>
            </a:r>
            <a:endParaRPr lang="ko-KR" altLang="en-US" sz="2000" dirty="0" smtClean="0">
              <a:solidFill>
                <a:srgbClr val="FF000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0" y="5334000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/>
                <a:cs typeface="Calibri" pitchFamily="34" charset="0"/>
              </a:rPr>
              <a:t>Maximum covariance gives the time shift between two signals !</a:t>
            </a:r>
            <a:endParaRPr lang="ko-KR" altLang="en-US" sz="2000" dirty="0" smtClean="0">
              <a:solidFill>
                <a:srgbClr val="FF000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57800" y="2057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  <a:ea typeface="맑은 고딕"/>
                <a:cs typeface="Calibri" pitchFamily="34" charset="0"/>
              </a:rPr>
              <a:t>45.2 &amp; 45.3 meters </a:t>
            </a:r>
            <a:endParaRPr lang="ko-KR" altLang="en-US" dirty="0" smtClean="0">
              <a:solidFill>
                <a:srgbClr val="FF000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21798" y="1782730"/>
            <a:ext cx="182880" cy="207334"/>
            <a:chOff x="2307266" y="2087530"/>
            <a:chExt cx="274320" cy="207334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2249493" y="2203424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 flipH="1" flipV="1">
              <a:off x="2444425" y="2203424"/>
              <a:ext cx="1828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307266" y="2087530"/>
              <a:ext cx="27432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39239" y="1642732"/>
            <a:ext cx="16285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/>
                <a:cs typeface="Calibri" pitchFamily="34" charset="0"/>
              </a:rPr>
              <a:t>Time shift</a:t>
            </a:r>
          </a:p>
          <a:p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  <a:ea typeface="맑은 고딕"/>
                <a:cs typeface="Calibri" pitchFamily="34" charset="0"/>
              </a:rPr>
              <a:t>0.0003 sec</a:t>
            </a:r>
          </a:p>
          <a:p>
            <a:endParaRPr lang="ko-KR" altLang="en-US" sz="2000" dirty="0" smtClean="0">
              <a:solidFill>
                <a:srgbClr val="FF0000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EECD74"/>
      </a:lt2>
      <a:accent1>
        <a:srgbClr val="EEB211"/>
      </a:accent1>
      <a:accent2>
        <a:srgbClr val="002B54"/>
      </a:accent2>
      <a:accent3>
        <a:srgbClr val="AAAAAA"/>
      </a:accent3>
      <a:accent4>
        <a:srgbClr val="DADADA"/>
      </a:accent4>
      <a:accent5>
        <a:srgbClr val="F5D5AA"/>
      </a:accent5>
      <a:accent6>
        <a:srgbClr val="00264B"/>
      </a:accent6>
      <a:hlink>
        <a:srgbClr val="BC9B6A"/>
      </a:hlink>
      <a:folHlink>
        <a:srgbClr val="C5D6E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EEB211"/>
        </a:accent1>
        <a:accent2>
          <a:srgbClr val="002B54"/>
        </a:accent2>
        <a:accent3>
          <a:srgbClr val="FFFFFF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BC9B6A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0000"/>
        </a:dk2>
        <a:lt2>
          <a:srgbClr val="EEDFB5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BC9B6A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EECD74"/>
    </a:lt2>
    <a:accent1>
      <a:srgbClr val="EEB211"/>
    </a:accent1>
    <a:accent2>
      <a:srgbClr val="002B54"/>
    </a:accent2>
    <a:accent3>
      <a:srgbClr val="AAAAAA"/>
    </a:accent3>
    <a:accent4>
      <a:srgbClr val="DADADA"/>
    </a:accent4>
    <a:accent5>
      <a:srgbClr val="F5D5AA"/>
    </a:accent5>
    <a:accent6>
      <a:srgbClr val="00264B"/>
    </a:accent6>
    <a:hlink>
      <a:srgbClr val="BC9B6A"/>
    </a:hlink>
    <a:folHlink>
      <a:srgbClr val="C5D6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26409</TotalTime>
  <Words>1516</Words>
  <Application>Microsoft Office PowerPoint</Application>
  <PresentationFormat>On-screen Show (4:3)</PresentationFormat>
  <Paragraphs>219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1_Default Design</vt:lpstr>
      <vt:lpstr>Post-processing of Continuous Shear Wave Signals</vt:lpstr>
      <vt:lpstr>Introduction</vt:lpstr>
      <vt:lpstr>Downhole Testing</vt:lpstr>
      <vt:lpstr>Slide 4</vt:lpstr>
      <vt:lpstr>Post processing for continuous Vs signals</vt:lpstr>
      <vt:lpstr>Slide 6</vt:lpstr>
      <vt:lpstr>Auto-covariance</vt:lpstr>
      <vt:lpstr>Power spectral density</vt:lpstr>
      <vt:lpstr>Post-processing for Vs  – Time domain</vt:lpstr>
      <vt:lpstr>Post-processing for Vs  – Frequency domain</vt:lpstr>
      <vt:lpstr>Estimated Vs profile</vt:lpstr>
      <vt:lpstr>Vs estimation using Running-mean filter</vt:lpstr>
      <vt:lpstr>Relationship between Vs and depth of overburden</vt:lpstr>
      <vt:lpstr>Regression analysis (Time domain : n = 10) </vt:lpstr>
      <vt:lpstr>Regression analysis (Time domain : n = 15) </vt:lpstr>
      <vt:lpstr>Regression analysis (Frequency domain : n = 10) </vt:lpstr>
      <vt:lpstr>Regression analysis (Frequency domain : n = 15) </vt:lpstr>
      <vt:lpstr>Summary</vt:lpstr>
    </vt:vector>
  </TitlesOfParts>
  <Company>Susan Thesing Graphic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 Presentation Title</dc:title>
  <dc:creator>Georgia Tech</dc:creator>
  <cp:lastModifiedBy>tku3</cp:lastModifiedBy>
  <cp:revision>548</cp:revision>
  <dcterms:created xsi:type="dcterms:W3CDTF">2007-11-12T20:44:08Z</dcterms:created>
  <dcterms:modified xsi:type="dcterms:W3CDTF">2011-04-28T16:02:48Z</dcterms:modified>
</cp:coreProperties>
</file>