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8260568-8547-4D12-89F9-0255AFC2EA6C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1E6B34F-EC5B-44A4-9630-E7655E240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80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B5145B4-4C52-47F5-BB87-A0544E00C4C6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6993016-679B-46FD-BF52-F4D5D259C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6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49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0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dirt,</a:t>
            </a:r>
            <a:r>
              <a:rPr lang="en-US" baseline="0" dirty="0" smtClean="0"/>
              <a:t> flat banding, no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dirt,</a:t>
            </a:r>
            <a:r>
              <a:rPr lang="en-US" baseline="0" dirty="0" smtClean="0"/>
              <a:t> flat banding, no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dirt,</a:t>
            </a:r>
            <a:r>
              <a:rPr lang="en-US" baseline="0" dirty="0" smtClean="0"/>
              <a:t> flat banding, no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dirt,</a:t>
            </a:r>
            <a:r>
              <a:rPr lang="en-US" baseline="0" dirty="0" smtClean="0"/>
              <a:t> flat banding, no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dirt,</a:t>
            </a:r>
            <a:r>
              <a:rPr lang="en-US" baseline="0" dirty="0" smtClean="0"/>
              <a:t> flat banding, no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dirt,</a:t>
            </a:r>
            <a:r>
              <a:rPr lang="en-US" baseline="0" dirty="0" smtClean="0"/>
              <a:t> flat banding, no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CCAF-C0D1-47CB-8263-2E4D8B5CC68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7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5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2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9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9147" y="228600"/>
            <a:ext cx="9164782" cy="710184"/>
            <a:chOff x="-9147" y="228600"/>
            <a:chExt cx="9164782" cy="710184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2" t="30952" r="22017" b="58752"/>
            <a:stretch/>
          </p:blipFill>
          <p:spPr bwMode="auto">
            <a:xfrm flipH="1">
              <a:off x="4715255" y="228600"/>
              <a:ext cx="4440380" cy="710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2" t="30952" r="22017" b="58752"/>
            <a:stretch/>
          </p:blipFill>
          <p:spPr bwMode="auto">
            <a:xfrm flipH="1">
              <a:off x="-9147" y="228600"/>
              <a:ext cx="5157221" cy="7101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09045" y="10955"/>
            <a:ext cx="8229600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55CB9DB-D979-4946-8E19-B789DEBF67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9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7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0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8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7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454F6-234B-435B-B60D-CFEB2D7EC81A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68EE2-0C81-4E78-895B-3021DD455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6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55"/>
            <a:ext cx="9144000" cy="6868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195" y="164575"/>
            <a:ext cx="8571610" cy="24579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Resolving </a:t>
            </a:r>
            <a:r>
              <a:rPr lang="en-US" sz="4000" dirty="0" smtClean="0">
                <a:solidFill>
                  <a:schemeClr val="bg1"/>
                </a:solidFill>
              </a:rPr>
              <a:t>Age Model Errors </a:t>
            </a:r>
            <a:r>
              <a:rPr lang="en-US" sz="4000" dirty="0">
                <a:solidFill>
                  <a:schemeClr val="bg1"/>
                </a:solidFill>
              </a:rPr>
              <a:t>in U-series </a:t>
            </a:r>
            <a:r>
              <a:rPr lang="en-US" sz="4000" dirty="0" smtClean="0">
                <a:solidFill>
                  <a:schemeClr val="bg1"/>
                </a:solidFill>
              </a:rPr>
              <a:t>Dating </a:t>
            </a:r>
            <a:r>
              <a:rPr lang="en-US" sz="4000" dirty="0">
                <a:solidFill>
                  <a:schemeClr val="bg1"/>
                </a:solidFill>
              </a:rPr>
              <a:t>of </a:t>
            </a:r>
            <a:r>
              <a:rPr lang="en-US" sz="4000" dirty="0" smtClean="0">
                <a:solidFill>
                  <a:schemeClr val="bg1"/>
                </a:solidFill>
              </a:rPr>
              <a:t>Stalagmites </a:t>
            </a:r>
            <a:r>
              <a:rPr lang="en-US" sz="4000" dirty="0">
                <a:solidFill>
                  <a:schemeClr val="bg1"/>
                </a:solidFill>
              </a:rPr>
              <a:t>from Borneo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4876800"/>
            <a:ext cx="3686881" cy="1400855"/>
          </a:xfrm>
        </p:spPr>
        <p:txBody>
          <a:bodyPr>
            <a:no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Stacy </a:t>
            </a:r>
            <a:r>
              <a:rPr lang="en-US" sz="2000" dirty="0" err="1" smtClean="0">
                <a:solidFill>
                  <a:schemeClr val="bg1"/>
                </a:solidFill>
              </a:rPr>
              <a:t>Carolin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/>
            <a:r>
              <a:rPr lang="en-US" sz="1400" i="1" dirty="0" smtClean="0">
                <a:solidFill>
                  <a:schemeClr val="bg1"/>
                </a:solidFill>
              </a:rPr>
              <a:t>Georgia Institute of Tech.</a:t>
            </a:r>
          </a:p>
          <a:p>
            <a:pPr algn="r"/>
            <a:endParaRPr lang="en-US" sz="800" b="1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April 28, </a:t>
            </a:r>
            <a:r>
              <a:rPr lang="en-US" sz="2000" dirty="0" smtClean="0">
                <a:solidFill>
                  <a:schemeClr val="bg1"/>
                </a:solidFill>
              </a:rPr>
              <a:t>2011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to Determine Age Error?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6323" r="7513" b="8179"/>
          <a:stretch/>
        </p:blipFill>
        <p:spPr>
          <a:xfrm>
            <a:off x="1752600" y="1146322"/>
            <a:ext cx="5943600" cy="5559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1004859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5,500 </a:t>
            </a:r>
            <a:r>
              <a:rPr lang="en-US" sz="1200" dirty="0" err="1" smtClean="0"/>
              <a:t>yrBP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172200" y="106437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81,000 </a:t>
            </a:r>
            <a:r>
              <a:rPr lang="en-US" sz="1200" dirty="0" err="1" smtClean="0"/>
              <a:t>yrBP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43200" y="2923401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12,500 </a:t>
            </a:r>
            <a:r>
              <a:rPr lang="en-US" sz="1200" dirty="0" err="1" smtClean="0"/>
              <a:t>yrBP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640437" y="2902191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94,000 </a:t>
            </a:r>
            <a:r>
              <a:rPr lang="en-US" sz="1200" dirty="0" err="1" smtClean="0"/>
              <a:t>yrBP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774702" y="4876800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41,000 </a:t>
            </a:r>
            <a:r>
              <a:rPr lang="en-US" sz="1200" dirty="0" err="1" smtClean="0"/>
              <a:t>yrBP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172199" y="4867067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44,000 </a:t>
            </a:r>
            <a:r>
              <a:rPr lang="en-US" sz="1200" dirty="0" err="1" smtClean="0"/>
              <a:t>yrBP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61986" y="1295400"/>
            <a:ext cx="14382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X-axis:</a:t>
            </a:r>
          </a:p>
          <a:p>
            <a:r>
              <a:rPr lang="en-US" sz="1400" baseline="30000" dirty="0" smtClean="0"/>
              <a:t>230</a:t>
            </a:r>
            <a:r>
              <a:rPr lang="en-US" sz="1400" dirty="0" smtClean="0"/>
              <a:t>U/</a:t>
            </a:r>
            <a:r>
              <a:rPr lang="en-US" sz="1400" baseline="30000" dirty="0" smtClean="0"/>
              <a:t>238</a:t>
            </a:r>
            <a:r>
              <a:rPr lang="en-US" sz="1400" dirty="0" smtClean="0"/>
              <a:t>U Activity</a:t>
            </a:r>
          </a:p>
          <a:p>
            <a:endParaRPr lang="en-US" sz="1400" dirty="0"/>
          </a:p>
          <a:p>
            <a:r>
              <a:rPr lang="en-US" sz="1400" dirty="0" smtClean="0"/>
              <a:t>Y-axis:</a:t>
            </a:r>
          </a:p>
          <a:p>
            <a:r>
              <a:rPr lang="en-US" sz="1400" dirty="0"/>
              <a:t>δ</a:t>
            </a:r>
            <a:r>
              <a:rPr lang="en-US" sz="1400" baseline="30000" dirty="0" smtClean="0"/>
              <a:t>234</a:t>
            </a:r>
            <a:r>
              <a:rPr lang="en-US" sz="1400" dirty="0" smtClean="0"/>
              <a:t>U measured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22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Next?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1143000"/>
            <a:ext cx="693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Correct for </a:t>
            </a:r>
            <a:r>
              <a:rPr lang="en-US" dirty="0"/>
              <a:t>the amount of initial non-radiogenic daughter isotope in the sample (</a:t>
            </a:r>
            <a:r>
              <a:rPr lang="en-US" baseline="30000" dirty="0"/>
              <a:t>230</a:t>
            </a:r>
            <a:r>
              <a:rPr lang="en-US" dirty="0"/>
              <a:t>Th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equires </a:t>
            </a:r>
            <a:r>
              <a:rPr lang="en-US" dirty="0"/>
              <a:t>the initial ratio of </a:t>
            </a:r>
            <a:r>
              <a:rPr lang="en-US" baseline="30000" dirty="0"/>
              <a:t>230</a:t>
            </a:r>
            <a:r>
              <a:rPr lang="en-US" dirty="0"/>
              <a:t>Th/</a:t>
            </a:r>
            <a:r>
              <a:rPr lang="en-US" baseline="30000" dirty="0"/>
              <a:t>232</a:t>
            </a:r>
            <a:r>
              <a:rPr lang="en-US" dirty="0"/>
              <a:t>Th of the stalagmite to be </a:t>
            </a:r>
            <a:r>
              <a:rPr lang="en-US" dirty="0" smtClean="0"/>
              <a:t>known</a:t>
            </a:r>
          </a:p>
          <a:p>
            <a:pPr lvl="1"/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Analyze 3 </a:t>
            </a:r>
            <a:r>
              <a:rPr lang="en-US" dirty="0"/>
              <a:t>or more samples of the same age with variable </a:t>
            </a:r>
            <a:r>
              <a:rPr lang="en-US" baseline="30000" dirty="0"/>
              <a:t>232</a:t>
            </a:r>
            <a:r>
              <a:rPr lang="en-US" dirty="0"/>
              <a:t>Th </a:t>
            </a:r>
            <a:r>
              <a:rPr lang="en-US" dirty="0" smtClean="0"/>
              <a:t>content </a:t>
            </a:r>
          </a:p>
          <a:p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Calculate a </a:t>
            </a:r>
            <a:r>
              <a:rPr lang="en-US" dirty="0"/>
              <a:t>least-squares regression of the data </a:t>
            </a:r>
            <a:r>
              <a:rPr lang="en-US" dirty="0" smtClean="0"/>
              <a:t>on </a:t>
            </a:r>
            <a:r>
              <a:rPr lang="en-US" dirty="0"/>
              <a:t>a pair of isotope ratio diagrams that completely define the </a:t>
            </a:r>
            <a:r>
              <a:rPr lang="en-US" baseline="30000" dirty="0"/>
              <a:t>238</a:t>
            </a:r>
            <a:r>
              <a:rPr lang="en-US" dirty="0"/>
              <a:t>U- </a:t>
            </a:r>
            <a:r>
              <a:rPr lang="en-US" baseline="30000" dirty="0"/>
              <a:t>234</a:t>
            </a:r>
            <a:r>
              <a:rPr lang="en-US" dirty="0"/>
              <a:t>U-</a:t>
            </a:r>
            <a:r>
              <a:rPr lang="en-US" baseline="30000" dirty="0"/>
              <a:t>230</a:t>
            </a:r>
            <a:r>
              <a:rPr lang="en-US" dirty="0"/>
              <a:t>Th- </a:t>
            </a:r>
            <a:r>
              <a:rPr lang="en-US" baseline="30000" dirty="0"/>
              <a:t>232</a:t>
            </a:r>
            <a:r>
              <a:rPr lang="en-US" dirty="0"/>
              <a:t>Th system </a:t>
            </a:r>
            <a:endParaRPr lang="en-US" dirty="0" smtClean="0"/>
          </a:p>
          <a:p>
            <a:pPr lvl="1"/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a procedure that weighs analytical errors and error correlations of the individual data points (Ludwig and </a:t>
            </a:r>
            <a:r>
              <a:rPr lang="en-US" dirty="0" err="1"/>
              <a:t>Titterington</a:t>
            </a:r>
            <a:r>
              <a:rPr lang="en-US" dirty="0"/>
              <a:t>, 1994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63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Evidence for Abrupt Climate Change</a:t>
            </a:r>
            <a:endParaRPr lang="en-US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l="19014" t="22838" r="17155" b="12652"/>
          <a:stretch>
            <a:fillRect/>
          </a:stretch>
        </p:blipFill>
        <p:spPr bwMode="auto">
          <a:xfrm>
            <a:off x="2516044" y="1239915"/>
            <a:ext cx="6412624" cy="51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97082" y="3628920"/>
            <a:ext cx="1861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Greenland </a:t>
            </a:r>
          </a:p>
          <a:p>
            <a:r>
              <a:rPr lang="en-US" dirty="0" smtClean="0"/>
              <a:t>Ice Core Project</a:t>
            </a:r>
          </a:p>
          <a:p>
            <a:r>
              <a:rPr lang="en-US" sz="1400" dirty="0" smtClean="0"/>
              <a:t>(ice core record - proxy for temp.)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682805" y="6002135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North Greenland Ice Core</a:t>
            </a:r>
          </a:p>
          <a:p>
            <a:r>
              <a:rPr lang="en-US" sz="1000" i="1" dirty="0" smtClean="0"/>
              <a:t> Project Members, 2004</a:t>
            </a:r>
            <a:endParaRPr lang="en-US" sz="1000" i="1" dirty="0"/>
          </a:p>
        </p:txBody>
      </p:sp>
      <p:sp>
        <p:nvSpPr>
          <p:cNvPr id="26" name="Rectangle 25"/>
          <p:cNvSpPr/>
          <p:nvPr/>
        </p:nvSpPr>
        <p:spPr>
          <a:xfrm>
            <a:off x="8006948" y="3505810"/>
            <a:ext cx="11352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err="1" smtClean="0"/>
              <a:t>Imbrie</a:t>
            </a:r>
            <a:r>
              <a:rPr lang="en-US" sz="1000" i="1" dirty="0" smtClean="0"/>
              <a:t> et al., 1984</a:t>
            </a:r>
            <a:endParaRPr lang="en-US" sz="1000" i="1" dirty="0"/>
          </a:p>
        </p:txBody>
      </p:sp>
      <p:sp>
        <p:nvSpPr>
          <p:cNvPr id="28" name="Rectangle 27"/>
          <p:cNvSpPr/>
          <p:nvPr/>
        </p:nvSpPr>
        <p:spPr>
          <a:xfrm>
            <a:off x="670200" y="1136467"/>
            <a:ext cx="18635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Mapping Spectral Variability in Global Climate Project</a:t>
            </a:r>
          </a:p>
          <a:p>
            <a:r>
              <a:rPr lang="en-US" sz="1400" dirty="0" smtClean="0"/>
              <a:t>(composite record of ocean marine sediments – proxy for ice volume)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8160568" y="1508750"/>
            <a:ext cx="729695" cy="30724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60568" y="2891330"/>
            <a:ext cx="729695" cy="30724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37378" y="3813050"/>
            <a:ext cx="729695" cy="30724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160568" y="5502870"/>
            <a:ext cx="729695" cy="30724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0" y="5155858"/>
            <a:ext cx="2668037" cy="155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8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Collecting Samples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3" y="3162627"/>
            <a:ext cx="5248847" cy="354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44585"/>
            <a:ext cx="349770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1044586"/>
            <a:ext cx="4245761" cy="566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7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Collecting Samples</a:t>
            </a:r>
            <a:endParaRPr lang="en-US" sz="3600" dirty="0"/>
          </a:p>
        </p:txBody>
      </p:sp>
      <p:pic>
        <p:nvPicPr>
          <p:cNvPr id="9" name="Picture 3" descr="E:\Pictures\2008-08 Mulu\IMG_0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65858"/>
            <a:ext cx="3479800" cy="2609850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1165858"/>
            <a:ext cx="4040506" cy="538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6975" y="3424554"/>
            <a:ext cx="260985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Determining Age of Sample</a:t>
            </a:r>
            <a:endParaRPr lang="en-US" sz="3600" dirty="0"/>
          </a:p>
        </p:txBody>
      </p:sp>
      <p:pic>
        <p:nvPicPr>
          <p:cNvPr id="1026" name="Picture 2" descr="E:\Documents\Gatech graduate\High Res Stal Images\Stalagmites\drill plans\Drill plan with dat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5"/>
          <a:stretch/>
        </p:blipFill>
        <p:spPr bwMode="auto">
          <a:xfrm>
            <a:off x="609600" y="1066798"/>
            <a:ext cx="3657600" cy="56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925130" y="3220667"/>
            <a:ext cx="3333750" cy="2505075"/>
            <a:chOff x="5032860" y="2584090"/>
            <a:chExt cx="3333750" cy="250507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860" y="2584090"/>
              <a:ext cx="3333750" cy="250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265" y="4251295"/>
              <a:ext cx="1050521" cy="790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5098285" y="2870537"/>
            <a:ext cx="29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Finnigan</a:t>
            </a:r>
            <a:r>
              <a:rPr lang="en-US" dirty="0" smtClean="0"/>
              <a:t> Neptune MC-ICP-MS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40835" y="5764147"/>
            <a:ext cx="285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Uranium batch:  </a:t>
            </a:r>
            <a:r>
              <a:rPr lang="en-US" sz="1400" baseline="30000" dirty="0" smtClean="0"/>
              <a:t>234</a:t>
            </a:r>
            <a:r>
              <a:rPr lang="en-US" sz="1400" dirty="0" smtClean="0"/>
              <a:t>U, </a:t>
            </a:r>
            <a:r>
              <a:rPr lang="en-US" sz="1400" baseline="30000" dirty="0" smtClean="0"/>
              <a:t>235</a:t>
            </a:r>
            <a:r>
              <a:rPr lang="en-US" sz="1400" dirty="0" smtClean="0"/>
              <a:t>U, </a:t>
            </a:r>
            <a:r>
              <a:rPr lang="en-US" sz="1400" baseline="30000" dirty="0" smtClean="0">
                <a:solidFill>
                  <a:srgbClr val="C00000"/>
                </a:solidFill>
              </a:rPr>
              <a:t>236</a:t>
            </a:r>
            <a:r>
              <a:rPr lang="en-US" sz="1400" dirty="0" smtClean="0">
                <a:solidFill>
                  <a:srgbClr val="C00000"/>
                </a:solidFill>
              </a:rPr>
              <a:t>U</a:t>
            </a:r>
            <a:r>
              <a:rPr lang="en-US" sz="1400" dirty="0" smtClean="0"/>
              <a:t>, </a:t>
            </a:r>
            <a:r>
              <a:rPr lang="en-US" sz="1400" baseline="30000" dirty="0" smtClean="0"/>
              <a:t>238</a:t>
            </a:r>
            <a:r>
              <a:rPr lang="en-US" sz="1400" dirty="0" smtClean="0"/>
              <a:t>U</a:t>
            </a:r>
          </a:p>
          <a:p>
            <a:r>
              <a:rPr lang="en-US" sz="1400" b="1" dirty="0" smtClean="0"/>
              <a:t>Thorium batch:  </a:t>
            </a:r>
            <a:r>
              <a:rPr lang="en-US" sz="1400" baseline="30000" dirty="0" smtClean="0">
                <a:solidFill>
                  <a:srgbClr val="C00000"/>
                </a:solidFill>
              </a:rPr>
              <a:t>229</a:t>
            </a:r>
            <a:r>
              <a:rPr lang="en-US" sz="1400" dirty="0" smtClean="0">
                <a:solidFill>
                  <a:srgbClr val="C00000"/>
                </a:solidFill>
              </a:rPr>
              <a:t>Th</a:t>
            </a:r>
            <a:r>
              <a:rPr lang="en-US" sz="1400" dirty="0" smtClean="0"/>
              <a:t>, </a:t>
            </a:r>
            <a:r>
              <a:rPr lang="en-US" sz="1400" baseline="30000" dirty="0" smtClean="0"/>
              <a:t>230</a:t>
            </a:r>
            <a:r>
              <a:rPr lang="en-US" sz="1400" dirty="0" smtClean="0"/>
              <a:t>Th, </a:t>
            </a:r>
            <a:r>
              <a:rPr lang="en-US" sz="1400" baseline="30000" dirty="0" smtClean="0"/>
              <a:t>232</a:t>
            </a:r>
            <a:r>
              <a:rPr lang="en-US" sz="1400" dirty="0" smtClean="0"/>
              <a:t>Th</a:t>
            </a:r>
            <a:endParaRPr lang="en-US" sz="1400" dirty="0"/>
          </a:p>
        </p:txBody>
      </p:sp>
      <p:pic>
        <p:nvPicPr>
          <p:cNvPr id="11" name="Picture 10" descr="IMG_1771.jpg"/>
          <p:cNvPicPr>
            <a:picLocks noChangeAspect="1"/>
          </p:cNvPicPr>
          <p:nvPr/>
        </p:nvPicPr>
        <p:blipFill>
          <a:blip r:embed="rId6" cstate="print"/>
          <a:srcRect l="4193" r="18241" b="24531"/>
          <a:stretch>
            <a:fillRect/>
          </a:stretch>
        </p:blipFill>
        <p:spPr>
          <a:xfrm>
            <a:off x="6645870" y="1709412"/>
            <a:ext cx="1420985" cy="1036934"/>
          </a:xfrm>
          <a:prstGeom prst="rect">
            <a:avLst/>
          </a:prstGeom>
        </p:spPr>
      </p:pic>
      <p:pic>
        <p:nvPicPr>
          <p:cNvPr id="12" name="Picture 11" descr="IMG_17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9670" y="1709412"/>
            <a:ext cx="1392927" cy="1044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1413" y="1447800"/>
            <a:ext cx="201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250 mg powder samples: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397708" y="2350855"/>
            <a:ext cx="268835" cy="15362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5896973" y="2350854"/>
            <a:ext cx="268835" cy="15362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1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U-Series Disequilibrium Dating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0458" y="1524000"/>
            <a:ext cx="3473818" cy="2649945"/>
            <a:chOff x="424260" y="2392065"/>
            <a:chExt cx="3473818" cy="2649945"/>
          </a:xfrm>
        </p:grpSpPr>
        <p:sp>
          <p:nvSpPr>
            <p:cNvPr id="7" name="Rectangle 6"/>
            <p:cNvSpPr/>
            <p:nvPr/>
          </p:nvSpPr>
          <p:spPr>
            <a:xfrm>
              <a:off x="424260" y="2392065"/>
              <a:ext cx="1152150" cy="53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baseline="30000" dirty="0" smtClean="0">
                  <a:solidFill>
                    <a:srgbClr val="C00000"/>
                  </a:solidFill>
                </a:rPr>
                <a:t>238</a:t>
              </a:r>
              <a:r>
                <a:rPr lang="en-US" b="1" dirty="0" smtClean="0">
                  <a:solidFill>
                    <a:srgbClr val="C00000"/>
                  </a:solidFill>
                </a:rPr>
                <a:t>U</a:t>
              </a:r>
              <a:endParaRPr lang="en-US" b="1" baseline="30000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US" sz="1400" baseline="30000" dirty="0" smtClean="0">
                  <a:solidFill>
                    <a:schemeClr val="tx1"/>
                  </a:solidFill>
                </a:rPr>
                <a:t>4,468,000,000 </a:t>
              </a:r>
              <a:r>
                <a:rPr lang="en-US" sz="1400" baseline="30000" dirty="0" err="1" smtClean="0">
                  <a:solidFill>
                    <a:schemeClr val="tx1"/>
                  </a:solidFill>
                </a:rPr>
                <a:t>yrs</a:t>
              </a:r>
              <a:endParaRPr lang="en-US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76410" y="2929735"/>
              <a:ext cx="1152150" cy="53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aseline="30000" dirty="0" smtClean="0">
                  <a:solidFill>
                    <a:schemeClr val="tx1"/>
                  </a:solidFill>
                </a:rPr>
                <a:t>234</a:t>
              </a:r>
              <a:r>
                <a:rPr lang="en-US" dirty="0" smtClean="0">
                  <a:solidFill>
                    <a:schemeClr val="tx1"/>
                  </a:solidFill>
                </a:rPr>
                <a:t>Pa</a:t>
              </a:r>
              <a:endParaRPr lang="en-US" baseline="30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400" baseline="30000" dirty="0" smtClean="0">
                  <a:solidFill>
                    <a:schemeClr val="tx1"/>
                  </a:solidFill>
                </a:rPr>
                <a:t>1.2 </a:t>
              </a:r>
              <a:r>
                <a:rPr lang="en-US" sz="1400" baseline="30000" dirty="0" err="1" smtClean="0">
                  <a:solidFill>
                    <a:schemeClr val="tx1"/>
                  </a:solidFill>
                </a:rPr>
                <a:t>mins</a:t>
              </a:r>
              <a:endParaRPr lang="en-US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4260" y="3467405"/>
              <a:ext cx="1152150" cy="53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aseline="30000" dirty="0" smtClean="0">
                  <a:solidFill>
                    <a:schemeClr val="tx1"/>
                  </a:solidFill>
                </a:rPr>
                <a:t>234</a:t>
              </a:r>
              <a:r>
                <a:rPr lang="en-US" dirty="0" smtClean="0">
                  <a:solidFill>
                    <a:schemeClr val="tx1"/>
                  </a:solidFill>
                </a:rPr>
                <a:t>Th</a:t>
              </a:r>
              <a:endParaRPr lang="en-US" baseline="30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400" baseline="30000" dirty="0" smtClean="0">
                  <a:solidFill>
                    <a:schemeClr val="tx1"/>
                  </a:solidFill>
                </a:rPr>
                <a:t>24 days</a:t>
              </a:r>
              <a:endParaRPr lang="en-US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36146" y="2392065"/>
              <a:ext cx="1152150" cy="53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baseline="30000" dirty="0" smtClean="0">
                  <a:solidFill>
                    <a:srgbClr val="C00000"/>
                  </a:solidFill>
                </a:rPr>
                <a:t>234</a:t>
              </a:r>
              <a:r>
                <a:rPr lang="en-US" b="1" dirty="0" smtClean="0">
                  <a:solidFill>
                    <a:srgbClr val="C00000"/>
                  </a:solidFill>
                </a:rPr>
                <a:t>U</a:t>
              </a:r>
              <a:endParaRPr lang="en-US" b="1" baseline="30000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US" sz="1400" baseline="30000" dirty="0" smtClean="0">
                  <a:solidFill>
                    <a:schemeClr val="tx1"/>
                  </a:solidFill>
                </a:rPr>
                <a:t>245,300 </a:t>
              </a:r>
              <a:r>
                <a:rPr lang="en-US" sz="1400" baseline="30000" dirty="0" err="1" smtClean="0">
                  <a:solidFill>
                    <a:schemeClr val="tx1"/>
                  </a:solidFill>
                </a:rPr>
                <a:t>yrs</a:t>
              </a:r>
              <a:endParaRPr lang="en-US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5928" y="3462095"/>
              <a:ext cx="1152150" cy="53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baseline="30000" dirty="0" smtClean="0">
                  <a:solidFill>
                    <a:srgbClr val="C00000"/>
                  </a:solidFill>
                </a:rPr>
                <a:t>230</a:t>
              </a:r>
              <a:r>
                <a:rPr lang="en-US" b="1" dirty="0" smtClean="0">
                  <a:solidFill>
                    <a:srgbClr val="C00000"/>
                  </a:solidFill>
                </a:rPr>
                <a:t>Th</a:t>
              </a:r>
              <a:endParaRPr lang="en-US" b="1" baseline="30000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US" sz="1400" baseline="30000" dirty="0" smtClean="0">
                  <a:solidFill>
                    <a:schemeClr val="tx1"/>
                  </a:solidFill>
                </a:rPr>
                <a:t>75,690 </a:t>
              </a:r>
              <a:r>
                <a:rPr lang="en-US" sz="1400" baseline="30000" dirty="0" err="1" smtClean="0">
                  <a:solidFill>
                    <a:schemeClr val="tx1"/>
                  </a:solidFill>
                </a:rPr>
                <a:t>yrs</a:t>
              </a:r>
              <a:endParaRPr lang="en-US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28560" y="4504340"/>
              <a:ext cx="1152150" cy="53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aseline="30000" dirty="0" smtClean="0">
                  <a:solidFill>
                    <a:schemeClr val="tx1"/>
                  </a:solidFill>
                </a:rPr>
                <a:t>206</a:t>
              </a:r>
              <a:r>
                <a:rPr lang="en-US" dirty="0" smtClean="0">
                  <a:solidFill>
                    <a:schemeClr val="tx1"/>
                  </a:solidFill>
                </a:rPr>
                <a:t>Pb</a:t>
              </a:r>
              <a:endParaRPr lang="en-US" baseline="300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00335" y="2891330"/>
              <a:ext cx="0" cy="652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480398" y="3313785"/>
              <a:ext cx="249632" cy="2688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613345" y="2776115"/>
              <a:ext cx="249632" cy="2688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343040" y="2891330"/>
              <a:ext cx="0" cy="652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343040" y="3924852"/>
              <a:ext cx="0" cy="65288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151015" y="4158695"/>
              <a:ext cx="422455" cy="192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832709"/>
              </p:ext>
            </p:extLst>
          </p:nvPr>
        </p:nvGraphicFramePr>
        <p:xfrm>
          <a:off x="5296258" y="1814072"/>
          <a:ext cx="2933342" cy="209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1701800" imgH="1219200" progId="Equation.3">
                  <p:embed/>
                </p:oleObj>
              </mc:Choice>
              <mc:Fallback>
                <p:oleObj name="Equation" r:id="rId4" imgW="17018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258" y="1814072"/>
                        <a:ext cx="2933342" cy="209758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913250"/>
              </p:ext>
            </p:extLst>
          </p:nvPr>
        </p:nvGraphicFramePr>
        <p:xfrm>
          <a:off x="685800" y="4800600"/>
          <a:ext cx="772668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6" imgW="3759120" imgH="507960" progId="Equation.3">
                  <p:embed/>
                </p:oleObj>
              </mc:Choice>
              <mc:Fallback>
                <p:oleObj name="Equation" r:id="rId6" imgW="3759120" imgH="507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800600"/>
                        <a:ext cx="7726680" cy="990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62000" y="4876800"/>
            <a:ext cx="914400" cy="3810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2000" y="5334000"/>
            <a:ext cx="914400" cy="3810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91628" y="4811204"/>
            <a:ext cx="1437571" cy="446595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7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Determine Age Error?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295400"/>
            <a:ext cx="7848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Monte Carlo Simulation Steps to Calculate Error: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Calculate “Age” for each set of isotopes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Simulate 1000 data points for each isotope measured (normally distributed) based on the analytical error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algn="ctr"/>
            <a:r>
              <a:rPr lang="en-US" b="1" dirty="0" err="1" smtClean="0"/>
              <a:t>Dist</a:t>
            </a:r>
            <a:r>
              <a:rPr lang="en-US" b="1" dirty="0" smtClean="0"/>
              <a:t> = </a:t>
            </a:r>
            <a:r>
              <a:rPr lang="en-US" b="1" dirty="0" err="1" smtClean="0"/>
              <a:t>randn</a:t>
            </a:r>
            <a:r>
              <a:rPr lang="en-US" b="1" dirty="0" smtClean="0"/>
              <a:t>(1000,1) .* Err;</a:t>
            </a:r>
          </a:p>
          <a:p>
            <a:pPr algn="ctr"/>
            <a:endParaRPr lang="en-US" sz="1000" b="1" dirty="0" smtClean="0"/>
          </a:p>
          <a:p>
            <a:pPr algn="ctr"/>
            <a:r>
              <a:rPr lang="en-US" b="1" dirty="0" err="1" smtClean="0"/>
              <a:t>Dist</a:t>
            </a:r>
            <a:r>
              <a:rPr lang="en-US" b="1" dirty="0" smtClean="0"/>
              <a:t> = </a:t>
            </a:r>
            <a:r>
              <a:rPr lang="en-US" b="1" dirty="0" err="1" smtClean="0"/>
              <a:t>Dist</a:t>
            </a:r>
            <a:r>
              <a:rPr lang="en-US" b="1" dirty="0" smtClean="0"/>
              <a:t> + </a:t>
            </a:r>
            <a:r>
              <a:rPr lang="en-US" b="1" dirty="0" err="1" smtClean="0"/>
              <a:t>Measd</a:t>
            </a:r>
            <a:r>
              <a:rPr lang="en-US" b="1" dirty="0" smtClean="0"/>
              <a:t>;</a:t>
            </a:r>
          </a:p>
          <a:p>
            <a:pPr algn="ctr"/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Calculate 1000 “Simulated Ages” for each simulation set of isotopes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Check that “Simulated Ages” are normally distributed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Calculate age errors</a:t>
            </a:r>
          </a:p>
          <a:p>
            <a:endParaRPr lang="en-US" dirty="0" smtClean="0"/>
          </a:p>
          <a:p>
            <a:pPr algn="ctr"/>
            <a:r>
              <a:rPr lang="en-US" b="1" dirty="0" smtClean="0"/>
              <a:t>Age error = “Age” ± 2* St. </a:t>
            </a:r>
            <a:r>
              <a:rPr lang="en-US" b="1" dirty="0" err="1" smtClean="0"/>
              <a:t>Dev</a:t>
            </a:r>
            <a:r>
              <a:rPr lang="en-US" b="1" dirty="0" smtClean="0"/>
              <a:t>(“Simulated Ages”)</a:t>
            </a:r>
          </a:p>
        </p:txBody>
      </p:sp>
    </p:spTree>
    <p:extLst>
      <p:ext uri="{BB962C8B-B14F-4D97-AF65-F5344CB8AC3E}">
        <p14:creationId xmlns:p14="http://schemas.microsoft.com/office/powerpoint/2010/main" val="41786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to Determine Age Error?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566" r="6636" b="6435"/>
          <a:stretch/>
        </p:blipFill>
        <p:spPr>
          <a:xfrm>
            <a:off x="1748929" y="1740932"/>
            <a:ext cx="5630160" cy="46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295400"/>
            <a:ext cx="486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(in </a:t>
            </a:r>
            <a:r>
              <a:rPr lang="en-US" dirty="0" err="1" smtClean="0"/>
              <a:t>kyr</a:t>
            </a:r>
            <a:r>
              <a:rPr lang="en-US" dirty="0" smtClean="0"/>
              <a:t> BP) of 6 Stalagmite Samples of 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to Determine Age Error?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5464" r="8115" b="4256"/>
          <a:stretch/>
        </p:blipFill>
        <p:spPr>
          <a:xfrm>
            <a:off x="762000" y="1371600"/>
            <a:ext cx="6206836" cy="48768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760032"/>
              </p:ext>
            </p:extLst>
          </p:nvPr>
        </p:nvGraphicFramePr>
        <p:xfrm>
          <a:off x="4800600" y="6096000"/>
          <a:ext cx="4160349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5" imgW="3759120" imgH="507960" progId="Equation.3">
                  <p:embed/>
                </p:oleObj>
              </mc:Choice>
              <mc:Fallback>
                <p:oleObj name="Equation" r:id="rId5" imgW="3759120" imgH="507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096000"/>
                        <a:ext cx="4160349" cy="533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45712" y="12470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123310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179145" y="1231528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826912" y="12470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4521" y="124700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81009" y="12470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  <a:r>
              <a:rPr lang="en-US" sz="1200" dirty="0" smtClean="0"/>
              <a:t>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350912" y="12470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  <a:r>
              <a:rPr lang="en-US" sz="1200" dirty="0" smtClean="0"/>
              <a:t>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731912" y="12470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  <a:r>
              <a:rPr lang="en-US" sz="1200" dirty="0" smtClean="0"/>
              <a:t>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112912" y="12470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  <a:r>
              <a:rPr lang="en-US" sz="1200" dirty="0" smtClean="0"/>
              <a:t>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93912" y="129540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 </a:t>
            </a:r>
            <a:r>
              <a:rPr lang="en-US" sz="1200" dirty="0" err="1" smtClean="0"/>
              <a:t>ky</a:t>
            </a:r>
            <a:endParaRPr lang="en-US" sz="1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31837" r="16123" b="12500"/>
          <a:stretch/>
        </p:blipFill>
        <p:spPr bwMode="auto">
          <a:xfrm>
            <a:off x="5796449" y="1752444"/>
            <a:ext cx="3192011" cy="2216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0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437</Words>
  <Application>Microsoft Office PowerPoint</Application>
  <PresentationFormat>On-screen Show (4:3)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Equation</vt:lpstr>
      <vt:lpstr>Microsoft Equation 3.0</vt:lpstr>
      <vt:lpstr>Resolving Age Model Errors in U-series Dating of Stalagmites from Borneo</vt:lpstr>
      <vt:lpstr>Evidence for Abrupt Climate Change</vt:lpstr>
      <vt:lpstr>Collecting Samples</vt:lpstr>
      <vt:lpstr>Collecting Samples</vt:lpstr>
      <vt:lpstr>Determining Age of Sample</vt:lpstr>
      <vt:lpstr>U-Series Disequilibrium Dating</vt:lpstr>
      <vt:lpstr>How to Determine Age Error?</vt:lpstr>
      <vt:lpstr>How to Determine Age Error?</vt:lpstr>
      <vt:lpstr>How to Determine Age Error?</vt:lpstr>
      <vt:lpstr>How to Determine Age Error?</vt:lpstr>
      <vt:lpstr>What Next?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Resolving age model errors in U-series dating of stalagmites from Borneo</dc:title>
  <dc:creator>Carolin, Stacy Anne</dc:creator>
  <cp:lastModifiedBy>Carolin, Stacy Anne</cp:lastModifiedBy>
  <cp:revision>8</cp:revision>
  <cp:lastPrinted>2011-04-28T17:23:57Z</cp:lastPrinted>
  <dcterms:created xsi:type="dcterms:W3CDTF">2011-04-28T16:09:35Z</dcterms:created>
  <dcterms:modified xsi:type="dcterms:W3CDTF">2011-04-28T17:24:59Z</dcterms:modified>
</cp:coreProperties>
</file>