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59" r:id="rId6"/>
    <p:sldId id="265" r:id="rId7"/>
    <p:sldId id="260" r:id="rId8"/>
    <p:sldId id="267" r:id="rId9"/>
    <p:sldId id="261" r:id="rId10"/>
    <p:sldId id="268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28" autoAdjust="0"/>
  </p:normalViewPr>
  <p:slideViewPr>
    <p:cSldViewPr>
      <p:cViewPr varScale="1">
        <p:scale>
          <a:sx n="76" d="100"/>
          <a:sy n="76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5D02C-BBF2-4B72-8400-254BF776889D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78A16-9052-4C53-B40C-E26245D3B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Carroll co:</a:t>
            </a:r>
            <a:r>
              <a:rPr lang="en-US" baseline="0" dirty="0" smtClean="0"/>
              <a:t> for reference: 30.9%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78A16-9052-4C53-B40C-E26245D3B3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8A63-913A-488A-AD55-B03AF8B7CF1E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2CA4-536C-467B-9CB4-BA9947ED69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8A63-913A-488A-AD55-B03AF8B7CF1E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2CA4-536C-467B-9CB4-BA9947ED6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8A63-913A-488A-AD55-B03AF8B7CF1E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2CA4-536C-467B-9CB4-BA9947ED6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8A63-913A-488A-AD55-B03AF8B7CF1E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2CA4-536C-467B-9CB4-BA9947ED6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8A63-913A-488A-AD55-B03AF8B7CF1E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2CA4-536C-467B-9CB4-BA9947ED6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8A63-913A-488A-AD55-B03AF8B7CF1E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2CA4-536C-467B-9CB4-BA9947ED6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8A63-913A-488A-AD55-B03AF8B7CF1E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2CA4-536C-467B-9CB4-BA9947ED6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8A63-913A-488A-AD55-B03AF8B7CF1E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2CA4-536C-467B-9CB4-BA9947ED6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8A63-913A-488A-AD55-B03AF8B7CF1E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2CA4-536C-467B-9CB4-BA9947ED6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8A63-913A-488A-AD55-B03AF8B7CF1E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2CA4-536C-467B-9CB4-BA9947ED69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6948A63-913A-488A-AD55-B03AF8B7CF1E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0842CA4-536C-467B-9CB4-BA9947ED6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6948A63-913A-488A-AD55-B03AF8B7CF1E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0842CA4-536C-467B-9CB4-BA9947ED6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georgiaair.org/amp/export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Relationship Id="rId9" Type="http://schemas.openxmlformats.org/officeDocument/2006/relationships/image" Target="../media/image1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Investigating Atlanta Area Pollutant Trends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EAS 4480 – Data Analysis</a:t>
            </a:r>
          </a:p>
          <a:p>
            <a:r>
              <a:rPr lang="en-US" dirty="0" smtClean="0"/>
              <a:t>James Hite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NOx</a:t>
            </a:r>
            <a:endParaRPr lang="en-US" dirty="0"/>
          </a:p>
        </p:txBody>
      </p:sp>
      <p:pic>
        <p:nvPicPr>
          <p:cNvPr id="4" name="Picture 3" descr="AAAA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7200" y="1295400"/>
            <a:ext cx="5838825" cy="5334000"/>
          </a:xfrm>
          <a:prstGeom prst="rect">
            <a:avLst/>
          </a:prstGeom>
        </p:spPr>
      </p:pic>
      <p:pic>
        <p:nvPicPr>
          <p:cNvPr id="5" name="Picture 4" descr="bbbbb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371600"/>
            <a:ext cx="5943600" cy="536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v. Urban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Separate </a:t>
            </a:r>
            <a:r>
              <a:rPr lang="en-US" dirty="0" err="1" smtClean="0"/>
              <a:t>psd</a:t>
            </a:r>
            <a:r>
              <a:rPr lang="en-US" dirty="0" smtClean="0"/>
              <a:t> analysis @ each station</a:t>
            </a:r>
          </a:p>
          <a:p>
            <a:r>
              <a:rPr lang="en-US" dirty="0" err="1" smtClean="0"/>
              <a:t>Cpsd</a:t>
            </a:r>
            <a:r>
              <a:rPr lang="en-US" dirty="0" smtClean="0"/>
              <a:t> analysis &amp; phase lag</a:t>
            </a:r>
          </a:p>
          <a:p>
            <a:r>
              <a:rPr lang="en-US" dirty="0" smtClean="0"/>
              <a:t>Daily </a:t>
            </a:r>
            <a:r>
              <a:rPr lang="en-US" dirty="0" err="1" smtClean="0"/>
              <a:t>Nox</a:t>
            </a:r>
            <a:r>
              <a:rPr lang="en-US" dirty="0" smtClean="0"/>
              <a:t> </a:t>
            </a:r>
            <a:r>
              <a:rPr lang="en-US" dirty="0" err="1" smtClean="0"/>
              <a:t>cpsd</a:t>
            </a:r>
            <a:r>
              <a:rPr lang="en-US" dirty="0" smtClean="0"/>
              <a:t> shows a shared weekly cycle with a lag of ~.5 day (</a:t>
            </a:r>
            <a:r>
              <a:rPr lang="en-US" dirty="0" err="1" smtClean="0"/>
              <a:t>york</a:t>
            </a:r>
            <a:r>
              <a:rPr lang="en-US" dirty="0" err="1" smtClean="0">
                <a:sym typeface="Wingdings" pitchFamily="2" charset="2"/>
              </a:rPr>
              <a:t>sdekalb</a:t>
            </a:r>
            <a:r>
              <a:rPr lang="en-US" dirty="0" smtClean="0">
                <a:sym typeface="Wingdings" pitchFamily="2" charset="2"/>
              </a:rPr>
              <a:t>), would expect this since prevailing wind is easterly (coherence ~.7)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</a:t>
            </a:r>
            <a:r>
              <a:rPr lang="en-US" dirty="0" smtClean="0"/>
              <a:t>Source: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georgiaair.org/amp/export.php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Georgia Department of Natural Resources, Environmental Protection Division, Air Protection Branch Ambient Monitoring Program - Susan Zimmer-</a:t>
            </a:r>
            <a:r>
              <a:rPr lang="en-US" sz="2000" dirty="0" err="1" smtClean="0"/>
              <a:t>Dauphinee</a:t>
            </a:r>
            <a:r>
              <a:rPr lang="en-US" sz="2000" dirty="0" smtClean="0"/>
              <a:t>, Program </a:t>
            </a:r>
            <a:r>
              <a:rPr lang="en-US" sz="2000" dirty="0" smtClean="0"/>
              <a:t>Manager</a:t>
            </a:r>
            <a:endParaRPr lang="en-US" dirty="0" smtClean="0"/>
          </a:p>
          <a:p>
            <a:r>
              <a:rPr lang="en-US" dirty="0" smtClean="0"/>
              <a:t> Blanchard et. al. 2010</a:t>
            </a:r>
            <a:endParaRPr lang="en-US" dirty="0" smtClean="0"/>
          </a:p>
          <a:p>
            <a:r>
              <a:rPr lang="en-US" dirty="0" smtClean="0"/>
              <a:t>2009 </a:t>
            </a:r>
            <a:r>
              <a:rPr lang="en-US" dirty="0" smtClean="0"/>
              <a:t>Ambient Air Surveillance Report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00200"/>
            <a:ext cx="35337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dirty="0" smtClean="0"/>
              <a:t>Motivation: Census Growth</a:t>
            </a:r>
          </a:p>
          <a:p>
            <a:r>
              <a:rPr lang="en-US" dirty="0" smtClean="0"/>
              <a:t>Monitoring Sites (5)</a:t>
            </a:r>
          </a:p>
          <a:p>
            <a:pPr lvl="1"/>
            <a:r>
              <a:rPr lang="en-US" u="sng" dirty="0" err="1" smtClean="0">
                <a:solidFill>
                  <a:srgbClr val="FF0000"/>
                </a:solidFill>
              </a:rPr>
              <a:t>Sdekalb</a:t>
            </a:r>
            <a:r>
              <a:rPr lang="en-US" dirty="0" smtClean="0"/>
              <a:t>, 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Yorkville</a:t>
            </a:r>
          </a:p>
          <a:p>
            <a:pPr lvl="1"/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Bledsoe,</a:t>
            </a:r>
            <a:r>
              <a:rPr lang="en-US" dirty="0" err="1" smtClean="0"/>
              <a:t>Douglasville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Conyers</a:t>
            </a:r>
          </a:p>
          <a:p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, </a:t>
            </a:r>
            <a:r>
              <a:rPr lang="en-US" u="sng" dirty="0" smtClean="0"/>
              <a:t>CO</a:t>
            </a:r>
            <a:r>
              <a:rPr lang="en-US" dirty="0" smtClean="0"/>
              <a:t>, </a:t>
            </a:r>
            <a:r>
              <a:rPr lang="en-US" u="sng" dirty="0" err="1" smtClean="0"/>
              <a:t>NO</a:t>
            </a:r>
            <a:r>
              <a:rPr lang="en-US" u="sng" baseline="-25000" dirty="0" err="1" smtClean="0"/>
              <a:t>x</a:t>
            </a:r>
            <a:r>
              <a:rPr lang="en-US" dirty="0" smtClean="0"/>
              <a:t>, </a:t>
            </a:r>
            <a:r>
              <a:rPr lang="en-US" u="sng" dirty="0" smtClean="0"/>
              <a:t>PM</a:t>
            </a:r>
            <a:r>
              <a:rPr lang="en-US" u="sng" baseline="-25000" dirty="0" smtClean="0"/>
              <a:t>2.5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Previous Study on VOCs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924800" y="2667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67600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19800" y="1981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67600" y="2438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53200" y="2362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4267200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2000-2010 Population Change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DeKalb</a:t>
            </a:r>
            <a:r>
              <a:rPr lang="en-US" dirty="0" smtClean="0"/>
              <a:t>: (43,737, 16.7%)</a:t>
            </a:r>
          </a:p>
          <a:p>
            <a:r>
              <a:rPr lang="en-US" dirty="0" smtClean="0"/>
              <a:t>Douglas: (16,847, 48.4%)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Spaulding</a:t>
            </a:r>
            <a:r>
              <a:rPr lang="en-US" dirty="0" smtClean="0"/>
              <a:t>: (3,776, 16.4%)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Rockdale</a:t>
            </a:r>
            <a:r>
              <a:rPr lang="en-US" dirty="0" smtClean="0"/>
              <a:t>: (8,190, 32.7%)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Paulding: (22,856, 78.1%)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Polk: -- (1,849, 14.6%)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Haralson: -- (1,568, 12.3%)</a:t>
            </a:r>
          </a:p>
          <a:p>
            <a:r>
              <a:rPr lang="en-US" dirty="0" smtClean="0"/>
              <a:t>(expressed in housing units)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1-hour averages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51054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Initial </a:t>
            </a:r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Overall Negative Trends  - in line with VOC study</a:t>
            </a:r>
            <a:endParaRPr lang="en-US" dirty="0" smtClean="0"/>
          </a:p>
          <a:p>
            <a:pPr lvl="1"/>
            <a:r>
              <a:rPr lang="en-US" dirty="0" smtClean="0"/>
              <a:t>Interesting </a:t>
            </a:r>
            <a:r>
              <a:rPr lang="en-US" dirty="0" smtClean="0"/>
              <a:t>points</a:t>
            </a:r>
          </a:p>
          <a:p>
            <a:pPr lvl="2"/>
            <a:r>
              <a:rPr lang="en-US" dirty="0" smtClean="0"/>
              <a:t>Full positive: Conyers, </a:t>
            </a:r>
            <a:r>
              <a:rPr lang="en-US" dirty="0" err="1" smtClean="0"/>
              <a:t>Sdklb</a:t>
            </a:r>
            <a:r>
              <a:rPr lang="en-US" dirty="0" smtClean="0"/>
              <a:t> O</a:t>
            </a:r>
            <a:r>
              <a:rPr lang="en-US" baseline="-25000" dirty="0" smtClean="0"/>
              <a:t>3</a:t>
            </a:r>
          </a:p>
          <a:p>
            <a:pPr lvl="2"/>
            <a:r>
              <a:rPr lang="en-US" dirty="0" smtClean="0"/>
              <a:t>00-10: none/negative</a:t>
            </a:r>
          </a:p>
          <a:p>
            <a:r>
              <a:rPr lang="en-US" dirty="0" smtClean="0"/>
              <a:t>Motivation </a:t>
            </a:r>
            <a:r>
              <a:rPr lang="en-US" dirty="0" smtClean="0"/>
              <a:t>for reanalysis (averaging) </a:t>
            </a:r>
            <a:r>
              <a:rPr lang="en-US" dirty="0" smtClean="0"/>
              <a:t>–diurnal cycle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17526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Method</a:t>
            </a:r>
          </a:p>
          <a:p>
            <a:r>
              <a:rPr lang="en-US" dirty="0" smtClean="0"/>
              <a:t>=======</a:t>
            </a:r>
          </a:p>
          <a:p>
            <a:r>
              <a:rPr lang="en-US" dirty="0" smtClean="0"/>
              <a:t>LS Regression, Bootstrap </a:t>
            </a:r>
            <a:r>
              <a:rPr lang="en-US" dirty="0" err="1" smtClean="0"/>
              <a:t>resampling</a:t>
            </a:r>
            <a:r>
              <a:rPr lang="en-US" dirty="0" smtClean="0"/>
              <a:t> to determine 95% normal confidence interval</a:t>
            </a:r>
            <a:endParaRPr lang="en-US" dirty="0"/>
          </a:p>
        </p:txBody>
      </p:sp>
      <p:pic>
        <p:nvPicPr>
          <p:cNvPr id="9" name="Picture 8" descr="sdekalb_full_O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3276600"/>
            <a:ext cx="2362200" cy="1771650"/>
          </a:xfrm>
          <a:prstGeom prst="rect">
            <a:avLst/>
          </a:prstGeom>
        </p:spPr>
      </p:pic>
      <p:pic>
        <p:nvPicPr>
          <p:cNvPr id="4" name="Picture 3" descr="example_dirunal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4953000"/>
            <a:ext cx="22352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Conyers 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pic>
        <p:nvPicPr>
          <p:cNvPr id="6" name="Picture 5" descr="conyers_full_o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5334000" cy="4000500"/>
          </a:xfrm>
          <a:prstGeom prst="rect">
            <a:avLst/>
          </a:prstGeom>
        </p:spPr>
      </p:pic>
      <p:pic>
        <p:nvPicPr>
          <p:cNvPr id="4" name="Picture 3" descr="conyers_0010_O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209800"/>
            <a:ext cx="5334000" cy="4000500"/>
          </a:xfrm>
          <a:prstGeom prst="rect">
            <a:avLst/>
          </a:prstGeom>
        </p:spPr>
      </p:pic>
      <p:pic>
        <p:nvPicPr>
          <p:cNvPr id="5" name="Picture 4" descr="conyers_0010_O3Btsp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2590800"/>
            <a:ext cx="5343525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Daily/Monthly </a:t>
            </a:r>
            <a:r>
              <a:rPr lang="en-US" dirty="0" err="1" smtClean="0"/>
              <a:t>Avgs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Overall: increase in negative slopes </a:t>
            </a:r>
          </a:p>
          <a:p>
            <a:r>
              <a:rPr lang="en-US" dirty="0" smtClean="0"/>
              <a:t>Daily: Most retained negative trends except </a:t>
            </a:r>
          </a:p>
          <a:p>
            <a:pPr lvl="1"/>
            <a:r>
              <a:rPr lang="en-US" dirty="0" smtClean="0"/>
              <a:t>Full&amp;00-10 Conyers O3 – </a:t>
            </a:r>
            <a:r>
              <a:rPr lang="en-US" dirty="0" smtClean="0"/>
              <a:t>no trend</a:t>
            </a:r>
          </a:p>
          <a:p>
            <a:pPr lvl="1"/>
            <a:r>
              <a:rPr lang="en-US" dirty="0" err="1" smtClean="0"/>
              <a:t>Neg</a:t>
            </a:r>
            <a:r>
              <a:rPr lang="en-US" dirty="0" smtClean="0"/>
              <a:t>/none: Douglasville O3; pos/</a:t>
            </a:r>
            <a:r>
              <a:rPr lang="en-US" dirty="0" err="1" smtClean="0"/>
              <a:t>neg</a:t>
            </a:r>
            <a:r>
              <a:rPr lang="en-US" dirty="0" smtClean="0"/>
              <a:t> </a:t>
            </a:r>
            <a:r>
              <a:rPr lang="en-US" dirty="0" err="1" smtClean="0"/>
              <a:t>Sdekalb</a:t>
            </a:r>
            <a:r>
              <a:rPr lang="en-US" dirty="0" smtClean="0"/>
              <a:t> O3</a:t>
            </a:r>
            <a:endParaRPr lang="en-US" dirty="0" smtClean="0"/>
          </a:p>
          <a:p>
            <a:r>
              <a:rPr lang="en-US" dirty="0" smtClean="0"/>
              <a:t>Monthly: Less noise </a:t>
            </a:r>
            <a:r>
              <a:rPr lang="en-US" dirty="0" smtClean="0">
                <a:sym typeface="Wingdings" pitchFamily="2" charset="2"/>
              </a:rPr>
              <a:t> less apparent trends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(in addition) </a:t>
            </a:r>
            <a:r>
              <a:rPr lang="en-US" dirty="0" err="1" smtClean="0">
                <a:sym typeface="Wingdings" pitchFamily="2" charset="2"/>
              </a:rPr>
              <a:t>Sdekalb</a:t>
            </a:r>
            <a:r>
              <a:rPr lang="en-US" dirty="0" smtClean="0">
                <a:sym typeface="Wingdings" pitchFamily="2" charset="2"/>
              </a:rPr>
              <a:t> O3: no full trend (00-10 less)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No-trends: Bledsoe O3, </a:t>
            </a:r>
            <a:r>
              <a:rPr lang="en-US" dirty="0" err="1" smtClean="0">
                <a:sym typeface="Wingdings" pitchFamily="2" charset="2"/>
              </a:rPr>
              <a:t>Sdkelab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PMfine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00-10 Yorkville O3  no trend (full still neg.)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Figures: </a:t>
            </a:r>
            <a:r>
              <a:rPr lang="en-US" dirty="0" err="1" smtClean="0"/>
              <a:t>Sdekalb</a:t>
            </a:r>
            <a:r>
              <a:rPr lang="en-US" dirty="0" smtClean="0"/>
              <a:t> 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pic>
        <p:nvPicPr>
          <p:cNvPr id="4" name="Picture 3" descr="sdekalb_dailyFO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1447800"/>
            <a:ext cx="5089071" cy="3810000"/>
          </a:xfrm>
          <a:prstGeom prst="rect">
            <a:avLst/>
          </a:prstGeom>
        </p:spPr>
      </p:pic>
      <p:pic>
        <p:nvPicPr>
          <p:cNvPr id="6" name="Picture 5" descr="sdekalb_dailyO30010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447801"/>
            <a:ext cx="5067300" cy="3800475"/>
          </a:xfrm>
          <a:prstGeom prst="rect">
            <a:avLst/>
          </a:prstGeom>
        </p:spPr>
      </p:pic>
      <p:pic>
        <p:nvPicPr>
          <p:cNvPr id="5" name="Picture 4" descr="sdekalb_dailyFO3BT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82600" y="2057401"/>
            <a:ext cx="5067300" cy="3800475"/>
          </a:xfrm>
          <a:prstGeom prst="rect">
            <a:avLst/>
          </a:prstGeom>
        </p:spPr>
      </p:pic>
      <p:pic>
        <p:nvPicPr>
          <p:cNvPr id="7" name="Picture 6" descr="sdekalb_dailyO30010BT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2133600"/>
            <a:ext cx="5067300" cy="3800475"/>
          </a:xfrm>
          <a:prstGeom prst="rect">
            <a:avLst/>
          </a:prstGeom>
        </p:spPr>
      </p:pic>
      <p:pic>
        <p:nvPicPr>
          <p:cNvPr id="8" name="Picture 7" descr="sdekalb_monO3F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57200" y="2133600"/>
            <a:ext cx="5067300" cy="3800475"/>
          </a:xfrm>
          <a:prstGeom prst="rect">
            <a:avLst/>
          </a:prstGeom>
        </p:spPr>
      </p:pic>
      <p:pic>
        <p:nvPicPr>
          <p:cNvPr id="9" name="Picture 8" descr="sdekalb_monO30010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9600" y="2133600"/>
            <a:ext cx="5067300" cy="3800475"/>
          </a:xfrm>
          <a:prstGeom prst="rect">
            <a:avLst/>
          </a:prstGeom>
        </p:spPr>
      </p:pic>
      <p:pic>
        <p:nvPicPr>
          <p:cNvPr id="10" name="Picture 9" descr="sdekalb_monO3FBT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457200" y="2362200"/>
            <a:ext cx="5067300" cy="3800475"/>
          </a:xfrm>
          <a:prstGeom prst="rect">
            <a:avLst/>
          </a:prstGeom>
        </p:spPr>
      </p:pic>
      <p:pic>
        <p:nvPicPr>
          <p:cNvPr id="11" name="Picture 10" descr="sdekalb_monO30010BT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67200" y="2362200"/>
            <a:ext cx="5067300" cy="3800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6324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10-year loss: -7.20E-03  </a:t>
            </a:r>
            <a:r>
              <a:rPr lang="en-US" dirty="0" err="1" smtClean="0"/>
              <a:t>ppmv</a:t>
            </a:r>
            <a:r>
              <a:rPr lang="en-US" dirty="0" smtClean="0"/>
              <a:t>  (daily)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/>
              <a:t>-6.77E-03 </a:t>
            </a:r>
            <a:r>
              <a:rPr lang="en-US" dirty="0" smtClean="0"/>
              <a:t> </a:t>
            </a:r>
            <a:r>
              <a:rPr lang="en-US" dirty="0" err="1" smtClean="0"/>
              <a:t>ppmv</a:t>
            </a:r>
            <a:r>
              <a:rPr lang="en-US" dirty="0" smtClean="0"/>
              <a:t> (monthly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Monthly 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7968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Linear Trends identified across </a:t>
            </a:r>
            <a:r>
              <a:rPr lang="en-US" dirty="0" err="1" smtClean="0"/>
              <a:t>indv</a:t>
            </a:r>
            <a:r>
              <a:rPr lang="en-US" dirty="0" smtClean="0"/>
              <a:t>. months</a:t>
            </a:r>
          </a:p>
          <a:p>
            <a:r>
              <a:rPr lang="en-US" dirty="0" smtClean="0"/>
              <a:t>Interesting results:</a:t>
            </a:r>
          </a:p>
          <a:p>
            <a:pPr lvl="1"/>
            <a:r>
              <a:rPr lang="en-US" dirty="0" smtClean="0"/>
              <a:t>JFM, ND off-season (</a:t>
            </a:r>
            <a:r>
              <a:rPr lang="en-US" dirty="0" err="1" smtClean="0"/>
              <a:t>Bedsole</a:t>
            </a:r>
            <a:r>
              <a:rPr lang="en-US" dirty="0" smtClean="0"/>
              <a:t>): positive trends </a:t>
            </a:r>
          </a:p>
          <a:p>
            <a:pPr lvl="1"/>
            <a:r>
              <a:rPr lang="en-US" dirty="0" smtClean="0"/>
              <a:t>(other stations don’t really measure at this time)</a:t>
            </a:r>
          </a:p>
          <a:p>
            <a:pPr lvl="1"/>
            <a:r>
              <a:rPr lang="en-US" dirty="0" smtClean="0"/>
              <a:t>Conyers Apr. (+), Aug. (-)</a:t>
            </a:r>
          </a:p>
          <a:p>
            <a:pPr lvl="1"/>
            <a:r>
              <a:rPr lang="en-US" dirty="0" err="1" smtClean="0"/>
              <a:t>Sdekalb</a:t>
            </a:r>
            <a:r>
              <a:rPr lang="en-US" dirty="0" smtClean="0"/>
              <a:t> Jul./Aug. (-)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35498" y="4191000"/>
          <a:ext cx="4508502" cy="2667000"/>
        </p:xfrm>
        <a:graphic>
          <a:graphicData uri="http://schemas.openxmlformats.org/drawingml/2006/table">
            <a:tbl>
              <a:tblPr/>
              <a:tblGrid>
                <a:gridCol w="810196"/>
                <a:gridCol w="610030"/>
                <a:gridCol w="838791"/>
                <a:gridCol w="1029425"/>
                <a:gridCol w="610030"/>
                <a:gridCol w="610030"/>
              </a:tblGrid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Trends in Individual Monthly Averages: Ozone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Slopes: ppmv/year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Bedsole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Conyers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Douglasville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Sdekalb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Yorkville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0.000539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no data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no data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no data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no data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Feb.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0.001458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0.000724371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no data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no data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no data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0.000784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0.000445466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0.000697919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0.000455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0.000549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0.000570481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0.000572493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2.65E-05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0.000388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-0.00054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-0.000167528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-0.000340723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-0.00044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-0.00057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-8.43E-05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0.000590219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7.82E-05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-0.00032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-0.00039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-3.79E-05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-0.000521273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-0.000813447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-0.00113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-0.00087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-0.00066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-0.000965664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-0.000811305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-0.00126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9.63E-05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-5.76E-05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0.0005018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-0.00038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-0.00044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-2.96E-05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0.000127452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-0.00038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-0.00018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0.000632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no data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no data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0.001812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-0.00134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0.000905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no data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no data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no data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no data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Figures</a:t>
            </a:r>
            <a:endParaRPr lang="en-US" dirty="0"/>
          </a:p>
        </p:txBody>
      </p:sp>
      <p:pic>
        <p:nvPicPr>
          <p:cNvPr id="4" name="Picture 3" descr="Aug_O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5334000" cy="4000500"/>
          </a:xfrm>
          <a:prstGeom prst="rect">
            <a:avLst/>
          </a:prstGeom>
        </p:spPr>
      </p:pic>
      <p:pic>
        <p:nvPicPr>
          <p:cNvPr id="5" name="Picture 4" descr="Mar_O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1200"/>
            <a:ext cx="5334000" cy="4000500"/>
          </a:xfrm>
          <a:prstGeom prst="rect">
            <a:avLst/>
          </a:prstGeom>
        </p:spPr>
      </p:pic>
      <p:pic>
        <p:nvPicPr>
          <p:cNvPr id="6" name="Picture 5" descr="Nov_O3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57500"/>
            <a:ext cx="5334000" cy="4000500"/>
          </a:xfrm>
          <a:prstGeom prst="rect">
            <a:avLst/>
          </a:prstGeom>
        </p:spPr>
      </p:pic>
      <p:pic>
        <p:nvPicPr>
          <p:cNvPr id="7" name="Picture 6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1447800"/>
            <a:ext cx="1838325" cy="1943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0" y="3352800"/>
            <a:ext cx="3124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Mar., Nov. </a:t>
            </a:r>
            <a:r>
              <a:rPr lang="en-US" dirty="0" smtClean="0"/>
              <a:t>off-season (</a:t>
            </a:r>
            <a:r>
              <a:rPr lang="en-US" dirty="0" err="1" smtClean="0"/>
              <a:t>Bedsole</a:t>
            </a:r>
            <a:r>
              <a:rPr lang="en-US" dirty="0" smtClean="0"/>
              <a:t>): positive </a:t>
            </a:r>
            <a:r>
              <a:rPr lang="en-US" dirty="0" smtClean="0"/>
              <a:t>trends</a:t>
            </a:r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Conyers : Aug</a:t>
            </a:r>
            <a:r>
              <a:rPr lang="en-US" dirty="0" smtClean="0"/>
              <a:t>. (-)</a:t>
            </a:r>
          </a:p>
          <a:p>
            <a:pPr lvl="1"/>
            <a:r>
              <a:rPr lang="en-US" dirty="0" err="1" smtClean="0"/>
              <a:t>Sdekalb</a:t>
            </a:r>
            <a:r>
              <a:rPr lang="en-US" dirty="0" smtClean="0"/>
              <a:t> </a:t>
            </a:r>
            <a:r>
              <a:rPr lang="en-US" dirty="0" smtClean="0"/>
              <a:t>: Aug</a:t>
            </a:r>
            <a:r>
              <a:rPr lang="en-US" dirty="0" smtClean="0"/>
              <a:t>. </a:t>
            </a:r>
            <a:r>
              <a:rPr lang="en-US" dirty="0" smtClean="0"/>
              <a:t>(-)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Note: other sites have similar slopes, did not pass </a:t>
            </a:r>
            <a:r>
              <a:rPr lang="en-US" dirty="0" err="1" smtClean="0"/>
              <a:t>resampling</a:t>
            </a:r>
            <a:r>
              <a:rPr lang="en-US" dirty="0" smtClean="0"/>
              <a:t> test for 95% confidence interval</a:t>
            </a:r>
          </a:p>
          <a:p>
            <a:pPr lvl="1"/>
            <a:r>
              <a:rPr lang="en-US" dirty="0" smtClean="0"/>
              <a:t>Interesting: less urban areas have higher [March]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v. Urban: Other Pollutants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7968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Yorkville / </a:t>
            </a:r>
            <a:r>
              <a:rPr lang="en-US" dirty="0" err="1" smtClean="0"/>
              <a:t>sdekalb</a:t>
            </a:r>
            <a:r>
              <a:rPr lang="en-US" dirty="0" smtClean="0"/>
              <a:t> </a:t>
            </a:r>
            <a:r>
              <a:rPr lang="en-US" dirty="0" smtClean="0"/>
              <a:t>pollutants: all significant trends were negative</a:t>
            </a:r>
            <a:endParaRPr lang="en-US" dirty="0" smtClean="0"/>
          </a:p>
          <a:p>
            <a:r>
              <a:rPr lang="en-US" dirty="0" smtClean="0"/>
              <a:t>PSD/CPSD Analysis</a:t>
            </a:r>
          </a:p>
          <a:p>
            <a:pPr lvl="1"/>
            <a:r>
              <a:rPr lang="en-US" dirty="0" err="1" smtClean="0"/>
              <a:t>Bedsole</a:t>
            </a:r>
            <a:r>
              <a:rPr lang="en-US" dirty="0" smtClean="0"/>
              <a:t> plot: 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Lombscargle</a:t>
            </a:r>
            <a:r>
              <a:rPr lang="en-US" dirty="0" smtClean="0"/>
              <a:t> method</a:t>
            </a:r>
            <a:br>
              <a:rPr lang="en-US" dirty="0" smtClean="0"/>
            </a:br>
            <a:r>
              <a:rPr lang="en-US" dirty="0" smtClean="0"/>
              <a:t>on 1-hr </a:t>
            </a:r>
            <a:r>
              <a:rPr lang="en-US" dirty="0" err="1" smtClean="0"/>
              <a:t>avgs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… took ~20 minutes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BEDSOLEPSD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257550"/>
            <a:ext cx="480060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495</TotalTime>
  <Words>565</Words>
  <Application>Microsoft Office PowerPoint</Application>
  <PresentationFormat>On-screen Show (4:3)</PresentationFormat>
  <Paragraphs>155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Investigating Atlanta Area Pollutant Trends</vt:lpstr>
      <vt:lpstr>Project Description</vt:lpstr>
      <vt:lpstr>Trends in 1-hour averages</vt:lpstr>
      <vt:lpstr>Example: Conyers O3</vt:lpstr>
      <vt:lpstr>Trends in Daily/Monthly Avgs.</vt:lpstr>
      <vt:lpstr>Example Figures: Sdekalb O3</vt:lpstr>
      <vt:lpstr>Changes in Monthly O3</vt:lpstr>
      <vt:lpstr>Example Figures</vt:lpstr>
      <vt:lpstr>Rural v. Urban: Other Pollutants</vt:lpstr>
      <vt:lpstr>Example: NOx</vt:lpstr>
      <vt:lpstr>Rural v. Urban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Presentation</dc:title>
  <dc:creator>James Ricky Hite Jr.</dc:creator>
  <cp:lastModifiedBy>James Ricky Hite Jr.</cp:lastModifiedBy>
  <cp:revision>58</cp:revision>
  <dcterms:created xsi:type="dcterms:W3CDTF">2011-04-25T23:27:17Z</dcterms:created>
  <dcterms:modified xsi:type="dcterms:W3CDTF">2011-04-26T17:08:45Z</dcterms:modified>
</cp:coreProperties>
</file>