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tiff" ContentType="image/tiff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9" r:id="rId1"/>
  </p:sldMasterIdLst>
  <p:notesMasterIdLst>
    <p:notesMasterId r:id="rId15"/>
  </p:notesMasterIdLst>
  <p:sldIdLst>
    <p:sldId id="256" r:id="rId2"/>
    <p:sldId id="257" r:id="rId3"/>
    <p:sldId id="267" r:id="rId4"/>
    <p:sldId id="268" r:id="rId5"/>
    <p:sldId id="264" r:id="rId6"/>
    <p:sldId id="266" r:id="rId7"/>
    <p:sldId id="265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1" d="100"/>
          <a:sy n="8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DB75D-E23B-7C4E-854E-2648BB612B1F}" type="datetimeFigureOut">
              <a:rPr lang="en-US" smtClean="0"/>
              <a:t>4/26/12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432CE-C26F-2F41-9B7D-5CE7BB0291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600 miles south </a:t>
            </a:r>
          </a:p>
          <a:p>
            <a:r>
              <a:rPr lang="en-US" dirty="0" smtClean="0"/>
              <a:t>10</a:t>
            </a:r>
            <a:r>
              <a:rPr lang="en-US" baseline="0" dirty="0" smtClean="0"/>
              <a:t> miles high </a:t>
            </a:r>
          </a:p>
          <a:p>
            <a:r>
              <a:rPr lang="en-US" baseline="0" dirty="0" err="1" smtClean="0"/>
              <a:t>puyehue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432CE-C26F-2F41-9B7D-5CE7BB0291F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E5265FF-0538-6F41-9287-53B7FEE2085E}" type="datetimeFigureOut">
              <a:rPr lang="en-US" smtClean="0"/>
              <a:t>4/25/12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4093887-0EF2-924A-BCE5-FE1B22379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65FF-0538-6F41-9287-53B7FEE2085E}" type="datetimeFigureOut">
              <a:rPr lang="en-US" smtClean="0"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3887-0EF2-924A-BCE5-FE1B22379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65FF-0538-6F41-9287-53B7FEE2085E}" type="datetimeFigureOut">
              <a:rPr lang="en-US" smtClean="0"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3887-0EF2-924A-BCE5-FE1B22379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65FF-0538-6F41-9287-53B7FEE2085E}" type="datetimeFigureOut">
              <a:rPr lang="en-US" smtClean="0"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3887-0EF2-924A-BCE5-FE1B22379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65FF-0538-6F41-9287-53B7FEE2085E}" type="datetimeFigureOut">
              <a:rPr lang="en-US" smtClean="0"/>
              <a:t>4/25/12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3887-0EF2-924A-BCE5-FE1B22379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65FF-0538-6F41-9287-53B7FEE2085E}" type="datetimeFigureOut">
              <a:rPr lang="en-US" smtClean="0"/>
              <a:t>4/25/12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3887-0EF2-924A-BCE5-FE1B22379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5265FF-0538-6F41-9287-53B7FEE2085E}" type="datetimeFigureOut">
              <a:rPr lang="en-US" smtClean="0"/>
              <a:t>4/25/12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093887-0EF2-924A-BCE5-FE1B2237981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E5265FF-0538-6F41-9287-53B7FEE2085E}" type="datetimeFigureOut">
              <a:rPr lang="en-US" smtClean="0"/>
              <a:t>4/25/12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4093887-0EF2-924A-BCE5-FE1B22379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65FF-0538-6F41-9287-53B7FEE2085E}" type="datetimeFigureOut">
              <a:rPr lang="en-US" smtClean="0"/>
              <a:t>4/25/12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3887-0EF2-924A-BCE5-FE1B22379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65FF-0538-6F41-9287-53B7FEE2085E}" type="datetimeFigureOut">
              <a:rPr lang="en-US" smtClean="0"/>
              <a:t>4/25/12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3887-0EF2-924A-BCE5-FE1B22379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65FF-0538-6F41-9287-53B7FEE2085E}" type="datetimeFigureOut">
              <a:rPr lang="en-US" smtClean="0"/>
              <a:t>4/25/12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3887-0EF2-924A-BCE5-FE1B22379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E5265FF-0538-6F41-9287-53B7FEE2085E}" type="datetimeFigureOut">
              <a:rPr lang="en-US" smtClean="0"/>
              <a:t>4/25/12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4093887-0EF2-924A-BCE5-FE1B223798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5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5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 smtClean="0"/>
              <a:t>Particle Aggregation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191000"/>
            <a:ext cx="6400800" cy="1752600"/>
          </a:xfrm>
        </p:spPr>
        <p:txBody>
          <a:bodyPr/>
          <a:lstStyle/>
          <a:p>
            <a:r>
              <a:rPr lang="en-US" dirty="0" smtClean="0"/>
              <a:t>Afshan Shaikh</a:t>
            </a:r>
          </a:p>
          <a:p>
            <a:r>
              <a:rPr lang="en-US" dirty="0" smtClean="0"/>
              <a:t>EAS 4480</a:t>
            </a:r>
          </a:p>
          <a:p>
            <a:r>
              <a:rPr lang="en-US" dirty="0" smtClean="0"/>
              <a:t>Spring 2012</a:t>
            </a:r>
          </a:p>
          <a:p>
            <a:r>
              <a:rPr lang="en-US" dirty="0" smtClean="0"/>
              <a:t>April 26,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Old_SiO2_RH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712" b="-24712"/>
          <a:stretch>
            <a:fillRect/>
          </a:stretch>
        </p:blipFill>
        <p:spPr>
          <a:xfrm>
            <a:off x="228600" y="1752600"/>
            <a:ext cx="4038600" cy="4525963"/>
          </a:xfrm>
        </p:spPr>
      </p:pic>
      <p:pic>
        <p:nvPicPr>
          <p:cNvPr id="6" name="Content Placeholder 5" descr="Old_SiO2_Stem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4712" b="-24712"/>
          <a:stretch>
            <a:fillRect/>
          </a:stretch>
        </p:blipFill>
        <p:spPr>
          <a:xfrm>
            <a:off x="4038600" y="1752600"/>
            <a:ext cx="4038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608076"/>
            <a:ext cx="8229600" cy="534924"/>
          </a:xfrm>
        </p:spPr>
        <p:txBody>
          <a:bodyPr>
            <a:noAutofit/>
          </a:bodyPr>
          <a:lstStyle/>
          <a:p>
            <a:r>
              <a:rPr lang="en-US" sz="3400" dirty="0" smtClean="0"/>
              <a:t>Boot Strap Correlation Coefficients (CKE)</a:t>
            </a:r>
            <a:endParaRPr lang="en-US" sz="3400" dirty="0"/>
          </a:p>
        </p:txBody>
      </p:sp>
      <p:pic>
        <p:nvPicPr>
          <p:cNvPr id="5" name="Content Placeholder 4" descr="ash_CKEboot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t="-26457" b="-26457"/>
          <a:stretch>
            <a:fillRect/>
          </a:stretch>
        </p:blipFill>
        <p:spPr>
          <a:xfrm>
            <a:off x="584200" y="608076"/>
            <a:ext cx="3429000" cy="3932238"/>
          </a:xfrm>
        </p:spPr>
      </p:pic>
      <p:pic>
        <p:nvPicPr>
          <p:cNvPr id="10" name="Picture 9" descr="New_si_bootstrapC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61447"/>
            <a:ext cx="3556000" cy="2667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53000" y="1524000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CorrCoef</a:t>
            </a:r>
            <a:endParaRPr lang="en-US" dirty="0" smtClean="0"/>
          </a:p>
          <a:p>
            <a:r>
              <a:rPr lang="en-US" dirty="0" smtClean="0"/>
              <a:t>R = -0.7858</a:t>
            </a:r>
          </a:p>
          <a:p>
            <a:r>
              <a:rPr lang="en-US" dirty="0" smtClean="0"/>
              <a:t>P = .0</a:t>
            </a:r>
          </a:p>
          <a:p>
            <a:endParaRPr lang="en-US" dirty="0" smtClean="0"/>
          </a:p>
          <a:p>
            <a:r>
              <a:rPr lang="en-US" dirty="0" err="1" smtClean="0"/>
              <a:t>BootStrap</a:t>
            </a:r>
            <a:r>
              <a:rPr lang="en-US" dirty="0" smtClean="0"/>
              <a:t> </a:t>
            </a:r>
          </a:p>
          <a:p>
            <a:r>
              <a:rPr lang="en-US" dirty="0" smtClean="0"/>
              <a:t>R = 0.7972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4597122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CorrCoef</a:t>
            </a:r>
            <a:endParaRPr lang="en-US" dirty="0" smtClean="0"/>
          </a:p>
          <a:p>
            <a:r>
              <a:rPr lang="en-US" dirty="0" smtClean="0"/>
              <a:t>R = -0.5659</a:t>
            </a:r>
          </a:p>
          <a:p>
            <a:r>
              <a:rPr lang="en-US" dirty="0" smtClean="0"/>
              <a:t>P = .005</a:t>
            </a:r>
          </a:p>
          <a:p>
            <a:endParaRPr lang="en-US" dirty="0" smtClean="0"/>
          </a:p>
          <a:p>
            <a:r>
              <a:rPr lang="en-US" dirty="0" err="1" smtClean="0"/>
              <a:t>BootStrap</a:t>
            </a:r>
            <a:r>
              <a:rPr lang="en-US" dirty="0" smtClean="0"/>
              <a:t> </a:t>
            </a:r>
          </a:p>
          <a:p>
            <a:r>
              <a:rPr lang="en-US" dirty="0" smtClean="0"/>
              <a:t>R = 0.609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Boot Strap Correlation Coefficient (RH)</a:t>
            </a:r>
            <a:endParaRPr lang="en-US" dirty="0"/>
          </a:p>
        </p:txBody>
      </p:sp>
      <p:pic>
        <p:nvPicPr>
          <p:cNvPr id="5" name="Content Placeholder 4" descr="ash_RHboot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712" b="-24712"/>
          <a:stretch>
            <a:fillRect/>
          </a:stretch>
        </p:blipFill>
        <p:spPr>
          <a:xfrm>
            <a:off x="0" y="609600"/>
            <a:ext cx="3467728" cy="3886200"/>
          </a:xfrm>
        </p:spPr>
      </p:pic>
      <p:pic>
        <p:nvPicPr>
          <p:cNvPr id="6" name="Content Placeholder 5" descr="New_si_bootstraRH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4712" b="-24712"/>
          <a:stretch>
            <a:fillRect/>
          </a:stretch>
        </p:blipFill>
        <p:spPr>
          <a:xfrm>
            <a:off x="5238828" y="1143000"/>
            <a:ext cx="3524172" cy="3949455"/>
          </a:xfrm>
        </p:spPr>
      </p:pic>
      <p:pic>
        <p:nvPicPr>
          <p:cNvPr id="7" name="Picture 6" descr="Old_SiO2_bootstr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128" y="4038600"/>
            <a:ext cx="3759200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4826674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CorrCoef</a:t>
            </a:r>
            <a:endParaRPr lang="en-US" dirty="0" smtClean="0"/>
          </a:p>
          <a:p>
            <a:r>
              <a:rPr lang="en-US" dirty="0" smtClean="0"/>
              <a:t>R = 0.0837</a:t>
            </a:r>
          </a:p>
          <a:p>
            <a:r>
              <a:rPr lang="en-US" dirty="0" smtClean="0"/>
              <a:t>P = .5892</a:t>
            </a:r>
          </a:p>
          <a:p>
            <a:endParaRPr lang="en-US" dirty="0" smtClean="0"/>
          </a:p>
          <a:p>
            <a:r>
              <a:rPr lang="en-US" dirty="0" err="1" smtClean="0"/>
              <a:t>BootStrap</a:t>
            </a:r>
            <a:r>
              <a:rPr lang="en-US" dirty="0" smtClean="0"/>
              <a:t> </a:t>
            </a:r>
          </a:p>
          <a:p>
            <a:r>
              <a:rPr lang="en-US" dirty="0" smtClean="0"/>
              <a:t>R = 0.0807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1626275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CorrCoef</a:t>
            </a:r>
            <a:endParaRPr lang="en-US" dirty="0" smtClean="0"/>
          </a:p>
          <a:p>
            <a:r>
              <a:rPr lang="en-US" dirty="0" smtClean="0"/>
              <a:t>R = -.2704</a:t>
            </a:r>
          </a:p>
          <a:p>
            <a:r>
              <a:rPr lang="en-US" dirty="0" smtClean="0"/>
              <a:t>P = ..4499</a:t>
            </a:r>
          </a:p>
          <a:p>
            <a:endParaRPr lang="en-US" dirty="0" smtClean="0"/>
          </a:p>
          <a:p>
            <a:r>
              <a:rPr lang="en-US" dirty="0" err="1" smtClean="0"/>
              <a:t>BootStrap</a:t>
            </a:r>
            <a:r>
              <a:rPr lang="en-US" dirty="0" smtClean="0"/>
              <a:t> </a:t>
            </a:r>
          </a:p>
          <a:p>
            <a:r>
              <a:rPr lang="en-US" dirty="0" smtClean="0"/>
              <a:t>R = -0.2798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4495800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CorrCoef</a:t>
            </a:r>
            <a:endParaRPr lang="en-US" dirty="0" smtClean="0"/>
          </a:p>
          <a:p>
            <a:r>
              <a:rPr lang="en-US" dirty="0" smtClean="0"/>
              <a:t>R = -.2290</a:t>
            </a:r>
          </a:p>
          <a:p>
            <a:r>
              <a:rPr lang="en-US" dirty="0" smtClean="0"/>
              <a:t>P = .0.3936</a:t>
            </a:r>
          </a:p>
          <a:p>
            <a:endParaRPr lang="en-US" dirty="0" smtClean="0"/>
          </a:p>
          <a:p>
            <a:r>
              <a:rPr lang="en-US" dirty="0" err="1" smtClean="0"/>
              <a:t>BootStrap</a:t>
            </a:r>
            <a:r>
              <a:rPr lang="en-US" dirty="0" smtClean="0"/>
              <a:t> </a:t>
            </a:r>
          </a:p>
          <a:p>
            <a:r>
              <a:rPr lang="en-US" dirty="0" smtClean="0"/>
              <a:t>R = -0.2461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 </a:t>
            </a:r>
            <a:endParaRPr lang="en-US" dirty="0"/>
          </a:p>
        </p:txBody>
      </p:sp>
      <p:sp>
        <p:nvSpPr>
          <p:cNvPr id="12" name="Vertical Text Placeholder 11"/>
          <p:cNvSpPr>
            <a:spLocks noGrp="1"/>
          </p:cNvSpPr>
          <p:nvPr>
            <p:ph type="body" orient="vert" idx="1"/>
          </p:nvPr>
        </p:nvSpPr>
        <p:spPr>
          <a:xfrm rot="16200000">
            <a:off x="1413510" y="1253490"/>
            <a:ext cx="6316980" cy="8229600"/>
          </a:xfrm>
        </p:spPr>
        <p:txBody>
          <a:bodyPr/>
          <a:lstStyle/>
          <a:p>
            <a:r>
              <a:rPr lang="en-US" dirty="0" smtClean="0"/>
              <a:t>No significant correlation between RH and Aggregation Efficiency</a:t>
            </a:r>
          </a:p>
          <a:p>
            <a:r>
              <a:rPr lang="en-US" dirty="0" smtClean="0"/>
              <a:t>Definite nonlinear regression Aggregation Efficiency and CKE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Ash plumes of explosive volcanism can reach upper atmosphere</a:t>
            </a:r>
          </a:p>
          <a:p>
            <a:r>
              <a:rPr lang="en-US" dirty="0" smtClean="0"/>
              <a:t>Ash plume travel distance dependent on ash aggregation </a:t>
            </a:r>
          </a:p>
          <a:p>
            <a:pPr lvl="1"/>
            <a:r>
              <a:rPr lang="en-US" dirty="0" smtClean="0"/>
              <a:t>Also case for volcanic vents</a:t>
            </a:r>
          </a:p>
          <a:p>
            <a:pPr lvl="1"/>
            <a:r>
              <a:rPr lang="en-US" dirty="0" err="1" smtClean="0"/>
              <a:t>Pyroclastic</a:t>
            </a:r>
            <a:r>
              <a:rPr lang="en-US" dirty="0" smtClean="0"/>
              <a:t> density currents</a:t>
            </a:r>
          </a:p>
          <a:p>
            <a:r>
              <a:rPr lang="en-US" dirty="0" smtClean="0"/>
              <a:t>Better understanding of eruptive flows </a:t>
            </a:r>
          </a:p>
          <a:p>
            <a:r>
              <a:rPr lang="en-US" dirty="0" smtClean="0"/>
              <a:t>Help predict after math of volcanic eruptions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p1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3436" r="-13436"/>
          <a:stretch>
            <a:fillRect/>
          </a:stretch>
        </p:blipFill>
        <p:spPr>
          <a:xfrm>
            <a:off x="-1752600" y="9906"/>
            <a:ext cx="13030200" cy="6848094"/>
          </a:xfrm>
        </p:spPr>
      </p:pic>
      <p:sp>
        <p:nvSpPr>
          <p:cNvPr id="5" name="Rectangle 4"/>
          <p:cNvSpPr/>
          <p:nvPr/>
        </p:nvSpPr>
        <p:spPr>
          <a:xfrm>
            <a:off x="457200" y="631469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http://www.boston.com/bigpicture/2011/06/volcano_erupts_in_chile.html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p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647" r="-15647"/>
          <a:stretch>
            <a:fillRect/>
          </a:stretch>
        </p:blipFill>
        <p:spPr>
          <a:xfrm>
            <a:off x="-1828800" y="0"/>
            <a:ext cx="12614080" cy="6858000"/>
          </a:xfrm>
        </p:spPr>
      </p:pic>
      <p:sp>
        <p:nvSpPr>
          <p:cNvPr id="5" name="Rectangle 4"/>
          <p:cNvSpPr/>
          <p:nvPr/>
        </p:nvSpPr>
        <p:spPr>
          <a:xfrm>
            <a:off x="457200" y="631469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http://www.boston.com/bigpicture/2011/06/volcano_erupts_in_chile.html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0668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525963"/>
          </a:xfrm>
        </p:spPr>
        <p:txBody>
          <a:bodyPr/>
          <a:lstStyle/>
          <a:p>
            <a:r>
              <a:rPr lang="en-US" dirty="0" smtClean="0"/>
              <a:t>First experiment (referred to as ‘old data’ later’)</a:t>
            </a:r>
          </a:p>
          <a:p>
            <a:pPr lvl="1"/>
            <a:r>
              <a:rPr lang="en-US" dirty="0" smtClean="0"/>
              <a:t>Laser sheet</a:t>
            </a:r>
          </a:p>
          <a:p>
            <a:pPr lvl="1"/>
            <a:r>
              <a:rPr lang="en-US" dirty="0" smtClean="0"/>
              <a:t>Data processed by </a:t>
            </a:r>
            <a:r>
              <a:rPr lang="en-US" dirty="0" err="1" smtClean="0"/>
              <a:t>matlab</a:t>
            </a:r>
            <a:endParaRPr lang="en-US" dirty="0" smtClean="0"/>
          </a:p>
          <a:p>
            <a:pPr lvl="1"/>
            <a:r>
              <a:rPr lang="en-US" dirty="0" smtClean="0"/>
              <a:t>Ash and </a:t>
            </a:r>
            <a:r>
              <a:rPr lang="en-US" dirty="0" err="1" smtClean="0"/>
              <a:t>Ballontini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Second experiment </a:t>
            </a:r>
          </a:p>
          <a:p>
            <a:pPr lvl="1"/>
            <a:r>
              <a:rPr lang="en-US" dirty="0" smtClean="0"/>
              <a:t>Evacuate to simulate lower pressures</a:t>
            </a:r>
          </a:p>
          <a:p>
            <a:pPr lvl="1"/>
            <a:r>
              <a:rPr lang="en-US" dirty="0" smtClean="0"/>
              <a:t>Hand processed (</a:t>
            </a:r>
            <a:r>
              <a:rPr lang="en-US" dirty="0" err="1" smtClean="0"/>
              <a:t>yay</a:t>
            </a:r>
            <a:r>
              <a:rPr lang="en-US" dirty="0" smtClean="0"/>
              <a:t>)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Content Placeholder 8" descr="Old_data .tif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7841" b="-37841"/>
          <a:stretch>
            <a:fillRect/>
          </a:stretch>
        </p:blipFill>
        <p:spPr>
          <a:xfrm>
            <a:off x="4495800" y="838200"/>
            <a:ext cx="4800600" cy="5379918"/>
          </a:xfrm>
        </p:spPr>
      </p:pic>
      <p:sp>
        <p:nvSpPr>
          <p:cNvPr id="11" name="TextBox 10"/>
          <p:cNvSpPr txBox="1"/>
          <p:nvPr/>
        </p:nvSpPr>
        <p:spPr>
          <a:xfrm>
            <a:off x="5676900" y="5152310"/>
            <a:ext cx="723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Old experiment set up, Image obtained from Jen Telling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 and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CKE ( </a:t>
            </a:r>
            <a:r>
              <a:rPr lang="en-US" dirty="0" err="1" smtClean="0"/>
              <a:t>Collisional</a:t>
            </a:r>
            <a:r>
              <a:rPr lang="en-US" dirty="0" smtClean="0"/>
              <a:t> Kinetic Energy)</a:t>
            </a:r>
          </a:p>
          <a:p>
            <a:pPr lvl="1"/>
            <a:r>
              <a:rPr lang="en-US" dirty="0" smtClean="0"/>
              <a:t>Calculated differently for both experiments</a:t>
            </a:r>
          </a:p>
          <a:p>
            <a:pPr lvl="1"/>
            <a:r>
              <a:rPr lang="en-US" dirty="0" smtClean="0"/>
              <a:t>Energy of the collision </a:t>
            </a:r>
          </a:p>
          <a:p>
            <a:r>
              <a:rPr lang="en-US" dirty="0" smtClean="0"/>
              <a:t>Assumed densities of the ash was 2650 kg/m</a:t>
            </a:r>
            <a:r>
              <a:rPr lang="en-US" baseline="30000" dirty="0" smtClean="0"/>
              <a:t>3 </a:t>
            </a:r>
          </a:p>
          <a:p>
            <a:r>
              <a:rPr lang="en-US" dirty="0" smtClean="0"/>
              <a:t>Perfect sphere for volume calculation </a:t>
            </a:r>
          </a:p>
          <a:p>
            <a:r>
              <a:rPr lang="en-US" dirty="0" smtClean="0"/>
              <a:t>Diameter </a:t>
            </a:r>
          </a:p>
          <a:p>
            <a:pPr lvl="1"/>
            <a:r>
              <a:rPr lang="en-US" dirty="0" smtClean="0"/>
              <a:t>Reduced Diameter vs. Assumed Diameter </a:t>
            </a:r>
          </a:p>
          <a:p>
            <a:r>
              <a:rPr lang="en-US" dirty="0" smtClean="0"/>
              <a:t>Aggregation Efficiency calculation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Regression analysis (RH and CKE)</a:t>
            </a:r>
          </a:p>
          <a:p>
            <a:pPr lvl="1"/>
            <a:r>
              <a:rPr lang="en-US" dirty="0" smtClean="0"/>
              <a:t>For linear regression, error structures calculated and plotted (RH)</a:t>
            </a:r>
          </a:p>
          <a:p>
            <a:r>
              <a:rPr lang="en-US" dirty="0" smtClean="0"/>
              <a:t>Correlation Coefficient (RH and CKE)</a:t>
            </a:r>
          </a:p>
          <a:p>
            <a:r>
              <a:rPr lang="en-US" dirty="0" smtClean="0"/>
              <a:t>Boot Strap for Correlation Coefficients (RH and CKE)</a:t>
            </a:r>
          </a:p>
          <a:p>
            <a:r>
              <a:rPr lang="en-US" dirty="0" smtClean="0"/>
              <a:t>Comparison of actual vs. bootstrap mean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sh_CKE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14101" b="-14101"/>
          <a:stretch>
            <a:fillRect/>
          </a:stretch>
        </p:blipFill>
        <p:spPr>
          <a:xfrm>
            <a:off x="380873" y="228600"/>
            <a:ext cx="4041775" cy="3886200"/>
          </a:xfrm>
        </p:spPr>
      </p:pic>
      <p:pic>
        <p:nvPicPr>
          <p:cNvPr id="11" name="Content Placeholder 10" descr="ash_CKEstem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t="-14101" b="-14101"/>
          <a:stretch>
            <a:fillRect/>
          </a:stretch>
        </p:blipFill>
        <p:spPr>
          <a:xfrm>
            <a:off x="4422648" y="228600"/>
            <a:ext cx="4041648" cy="3886200"/>
          </a:xfrm>
        </p:spPr>
      </p:pic>
      <p:pic>
        <p:nvPicPr>
          <p:cNvPr id="12" name="Picture 11" descr="New_si_stemCK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383" y="3752850"/>
            <a:ext cx="3765913" cy="2819400"/>
          </a:xfrm>
          <a:prstGeom prst="rect">
            <a:avLst/>
          </a:prstGeom>
        </p:spPr>
      </p:pic>
      <p:pic>
        <p:nvPicPr>
          <p:cNvPr id="13" name="Picture 12" descr="New_si_CK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752850"/>
            <a:ext cx="3813048" cy="2859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sh_RH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712" b="-24712"/>
          <a:stretch>
            <a:fillRect/>
          </a:stretch>
        </p:blipFill>
        <p:spPr>
          <a:xfrm>
            <a:off x="457200" y="-228600"/>
            <a:ext cx="4038600" cy="4525963"/>
          </a:xfrm>
        </p:spPr>
      </p:pic>
      <p:pic>
        <p:nvPicPr>
          <p:cNvPr id="8" name="Content Placeholder 7" descr="ash_stemRH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4712" b="-24712"/>
          <a:stretch>
            <a:fillRect/>
          </a:stretch>
        </p:blipFill>
        <p:spPr>
          <a:xfrm>
            <a:off x="4648200" y="-228600"/>
            <a:ext cx="4038600" cy="4525963"/>
          </a:xfrm>
        </p:spPr>
      </p:pic>
      <p:pic>
        <p:nvPicPr>
          <p:cNvPr id="9" name="Picture 8" descr="New_si_R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3657600"/>
            <a:ext cx="4064000" cy="3048000"/>
          </a:xfrm>
          <a:prstGeom prst="rect">
            <a:avLst/>
          </a:prstGeom>
        </p:spPr>
      </p:pic>
      <p:pic>
        <p:nvPicPr>
          <p:cNvPr id="10" name="Picture 9" descr="New_si_stemR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0" y="3657600"/>
            <a:ext cx="3860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890</TotalTime>
  <Words>328</Words>
  <Application>Microsoft Macintosh PowerPoint</Application>
  <PresentationFormat>On-screen Show (4:3)</PresentationFormat>
  <Paragraphs>78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</vt:lpstr>
      <vt:lpstr>Particle Aggregation </vt:lpstr>
      <vt:lpstr>Importance </vt:lpstr>
      <vt:lpstr>Slide 3</vt:lpstr>
      <vt:lpstr>Slide 4</vt:lpstr>
      <vt:lpstr>Methods</vt:lpstr>
      <vt:lpstr>Formulas and Assumptions</vt:lpstr>
      <vt:lpstr>Analysis </vt:lpstr>
      <vt:lpstr>Slide 8</vt:lpstr>
      <vt:lpstr>Slide 9</vt:lpstr>
      <vt:lpstr>Slide 10</vt:lpstr>
      <vt:lpstr>Boot Strap Correlation Coefficients (CKE)</vt:lpstr>
      <vt:lpstr>Boot Strap Correlation Coefficient (RH)</vt:lpstr>
      <vt:lpstr>Conclusion </vt:lpstr>
    </vt:vector>
  </TitlesOfParts>
  <Company>GaTech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 Aggregation </dc:title>
  <dc:creator>Afshan Shaikh</dc:creator>
  <cp:lastModifiedBy>Afshan Shaikh</cp:lastModifiedBy>
  <cp:revision>2</cp:revision>
  <dcterms:created xsi:type="dcterms:W3CDTF">2012-04-26T01:28:18Z</dcterms:created>
  <dcterms:modified xsi:type="dcterms:W3CDTF">2012-04-26T16:18:23Z</dcterms:modified>
</cp:coreProperties>
</file>