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16"/>
  </p:notesMasterIdLst>
  <p:sldIdLst>
    <p:sldId id="256" r:id="rId2"/>
    <p:sldId id="321" r:id="rId3"/>
    <p:sldId id="297" r:id="rId4"/>
    <p:sldId id="298" r:id="rId5"/>
    <p:sldId id="289" r:id="rId6"/>
    <p:sldId id="291" r:id="rId7"/>
    <p:sldId id="316" r:id="rId8"/>
    <p:sldId id="322" r:id="rId9"/>
    <p:sldId id="323" r:id="rId10"/>
    <p:sldId id="324" r:id="rId11"/>
    <p:sldId id="325" r:id="rId12"/>
    <p:sldId id="326" r:id="rId13"/>
    <p:sldId id="327" r:id="rId14"/>
    <p:sldId id="32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469" autoAdjust="0"/>
  </p:normalViewPr>
  <p:slideViewPr>
    <p:cSldViewPr>
      <p:cViewPr varScale="1">
        <p:scale>
          <a:sx n="76" d="100"/>
          <a:sy n="76" d="100"/>
        </p:scale>
        <p:origin x="-4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C03B53-42A8-4B6C-8C6A-28CD8CDF646A}" type="doc">
      <dgm:prSet loTypeId="urn:microsoft.com/office/officeart/2005/8/layout/arrow6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70B712-D6BF-42E8-A0C7-51C1B3D0F0AE}">
      <dgm:prSet phldrT="[Text]"/>
      <dgm:spPr/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Hydrodynamic forces</a:t>
          </a:r>
          <a:endParaRPr lang="en-US" dirty="0">
            <a:solidFill>
              <a:srgbClr val="002060"/>
            </a:solidFill>
          </a:endParaRPr>
        </a:p>
      </dgm:t>
    </dgm:pt>
    <dgm:pt modelId="{8E564BA2-4EE4-4911-8599-5020E4C12C49}" type="parTrans" cxnId="{5D7C51D1-4F59-4E8F-9DD2-84C012523DE2}">
      <dgm:prSet/>
      <dgm:spPr/>
      <dgm:t>
        <a:bodyPr/>
        <a:lstStyle/>
        <a:p>
          <a:endParaRPr lang="en-US"/>
        </a:p>
      </dgm:t>
    </dgm:pt>
    <dgm:pt modelId="{343A253B-B083-4D72-A18B-0D2B46954E21}" type="sibTrans" cxnId="{5D7C51D1-4F59-4E8F-9DD2-84C012523DE2}">
      <dgm:prSet/>
      <dgm:spPr/>
      <dgm:t>
        <a:bodyPr/>
        <a:lstStyle/>
        <a:p>
          <a:endParaRPr lang="en-US"/>
        </a:p>
      </dgm:t>
    </dgm:pt>
    <dgm:pt modelId="{43D8D0B9-3E77-4AC1-98D6-C8C80FF7CB31}">
      <dgm:prSet phldrT="[Text]"/>
      <dgm:spPr/>
      <dgm:t>
        <a:bodyPr/>
        <a:lstStyle/>
        <a:p>
          <a:r>
            <a:rPr lang="en-US" dirty="0" smtClean="0">
              <a:solidFill>
                <a:srgbClr val="C00000"/>
              </a:solidFill>
            </a:rPr>
            <a:t>Resistive forces</a:t>
          </a:r>
          <a:endParaRPr lang="en-US" dirty="0">
            <a:solidFill>
              <a:srgbClr val="C00000"/>
            </a:solidFill>
          </a:endParaRPr>
        </a:p>
      </dgm:t>
    </dgm:pt>
    <dgm:pt modelId="{05A3CDA8-4355-438E-9536-40BE31ADF6BC}" type="parTrans" cxnId="{1C472ECB-B1B7-47E1-9269-583E166439BD}">
      <dgm:prSet/>
      <dgm:spPr/>
      <dgm:t>
        <a:bodyPr/>
        <a:lstStyle/>
        <a:p>
          <a:endParaRPr lang="en-US"/>
        </a:p>
      </dgm:t>
    </dgm:pt>
    <dgm:pt modelId="{ACB1A0AB-5981-4BF4-990F-42005882E351}" type="sibTrans" cxnId="{1C472ECB-B1B7-47E1-9269-583E166439BD}">
      <dgm:prSet/>
      <dgm:spPr/>
      <dgm:t>
        <a:bodyPr/>
        <a:lstStyle/>
        <a:p>
          <a:endParaRPr lang="en-US"/>
        </a:p>
      </dgm:t>
    </dgm:pt>
    <dgm:pt modelId="{6CA51E0F-CA26-4FE5-BBF1-4B45A4CC22A9}" type="pres">
      <dgm:prSet presAssocID="{34C03B53-42A8-4B6C-8C6A-28CD8CDF646A}" presName="compositeShape" presStyleCnt="0">
        <dgm:presLayoutVars>
          <dgm:chMax val="2"/>
          <dgm:dir val="rev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2718F45-CAAA-406B-8E85-0D010587056D}" type="pres">
      <dgm:prSet presAssocID="{34C03B53-42A8-4B6C-8C6A-28CD8CDF646A}" presName="ribbon" presStyleLbl="node1" presStyleIdx="0" presStyleCnt="1"/>
      <dgm:spPr/>
      <dgm:t>
        <a:bodyPr/>
        <a:lstStyle/>
        <a:p>
          <a:endParaRPr lang="zh-TW" altLang="en-US"/>
        </a:p>
      </dgm:t>
    </dgm:pt>
    <dgm:pt modelId="{E24885EE-9B40-4D74-9E2C-E652A3C94692}" type="pres">
      <dgm:prSet presAssocID="{34C03B53-42A8-4B6C-8C6A-28CD8CDF646A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24F392-1277-4E11-A64B-D0B387DD47E4}" type="pres">
      <dgm:prSet presAssocID="{34C03B53-42A8-4B6C-8C6A-28CD8CDF646A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2923DA-E2DE-46DA-9209-E9F00B7EFDF2}" type="presOf" srcId="{9670B712-D6BF-42E8-A0C7-51C1B3D0F0AE}" destId="{8424F392-1277-4E11-A64B-D0B387DD47E4}" srcOrd="0" destOrd="0" presId="urn:microsoft.com/office/officeart/2005/8/layout/arrow6"/>
    <dgm:cxn modelId="{5D7C51D1-4F59-4E8F-9DD2-84C012523DE2}" srcId="{34C03B53-42A8-4B6C-8C6A-28CD8CDF646A}" destId="{9670B712-D6BF-42E8-A0C7-51C1B3D0F0AE}" srcOrd="0" destOrd="0" parTransId="{8E564BA2-4EE4-4911-8599-5020E4C12C49}" sibTransId="{343A253B-B083-4D72-A18B-0D2B46954E21}"/>
    <dgm:cxn modelId="{1C472ECB-B1B7-47E1-9269-583E166439BD}" srcId="{34C03B53-42A8-4B6C-8C6A-28CD8CDF646A}" destId="{43D8D0B9-3E77-4AC1-98D6-C8C80FF7CB31}" srcOrd="1" destOrd="0" parTransId="{05A3CDA8-4355-438E-9536-40BE31ADF6BC}" sibTransId="{ACB1A0AB-5981-4BF4-990F-42005882E351}"/>
    <dgm:cxn modelId="{B64E08EC-E972-4F08-96D7-5F7E117B6949}" type="presOf" srcId="{34C03B53-42A8-4B6C-8C6A-28CD8CDF646A}" destId="{6CA51E0F-CA26-4FE5-BBF1-4B45A4CC22A9}" srcOrd="0" destOrd="0" presId="urn:microsoft.com/office/officeart/2005/8/layout/arrow6"/>
    <dgm:cxn modelId="{40B94AC1-08DB-4CDD-9957-914EA031B903}" type="presOf" srcId="{43D8D0B9-3E77-4AC1-98D6-C8C80FF7CB31}" destId="{E24885EE-9B40-4D74-9E2C-E652A3C94692}" srcOrd="0" destOrd="0" presId="urn:microsoft.com/office/officeart/2005/8/layout/arrow6"/>
    <dgm:cxn modelId="{AC01A48A-4C6A-4E12-8286-294A94B1B59A}" type="presParOf" srcId="{6CA51E0F-CA26-4FE5-BBF1-4B45A4CC22A9}" destId="{22718F45-CAAA-406B-8E85-0D010587056D}" srcOrd="0" destOrd="0" presId="urn:microsoft.com/office/officeart/2005/8/layout/arrow6"/>
    <dgm:cxn modelId="{A0BBD297-0CA8-4FB7-A05B-6E99255E7793}" type="presParOf" srcId="{6CA51E0F-CA26-4FE5-BBF1-4B45A4CC22A9}" destId="{E24885EE-9B40-4D74-9E2C-E652A3C94692}" srcOrd="1" destOrd="0" presId="urn:microsoft.com/office/officeart/2005/8/layout/arrow6"/>
    <dgm:cxn modelId="{82035CCE-0A01-4474-AA95-51236AA5511C}" type="presParOf" srcId="{6CA51E0F-CA26-4FE5-BBF1-4B45A4CC22A9}" destId="{8424F392-1277-4E11-A64B-D0B387DD47E4}" srcOrd="2" destOrd="0" presId="urn:microsoft.com/office/officeart/2005/8/layout/arrow6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718F45-CAAA-406B-8E85-0D010587056D}">
      <dsp:nvSpPr>
        <dsp:cNvPr id="0" name=""/>
        <dsp:cNvSpPr/>
      </dsp:nvSpPr>
      <dsp:spPr>
        <a:xfrm>
          <a:off x="165099" y="0"/>
          <a:ext cx="3937000" cy="1574800"/>
        </a:xfrm>
        <a:prstGeom prst="leftRightRibb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24885EE-9B40-4D74-9E2C-E652A3C94692}">
      <dsp:nvSpPr>
        <dsp:cNvPr id="0" name=""/>
        <dsp:cNvSpPr/>
      </dsp:nvSpPr>
      <dsp:spPr>
        <a:xfrm>
          <a:off x="637540" y="275589"/>
          <a:ext cx="1299210" cy="771652"/>
        </a:xfrm>
        <a:prstGeom prst="rect">
          <a:avLst/>
        </a:prstGeom>
        <a:noFill/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C00000"/>
              </a:solidFill>
            </a:rPr>
            <a:t>Resistive forces</a:t>
          </a:r>
          <a:endParaRPr lang="en-US" sz="2000" kern="1200" dirty="0">
            <a:solidFill>
              <a:srgbClr val="C00000"/>
            </a:solidFill>
          </a:endParaRPr>
        </a:p>
      </dsp:txBody>
      <dsp:txXfrm>
        <a:off x="637540" y="275589"/>
        <a:ext cx="1299210" cy="771652"/>
      </dsp:txXfrm>
    </dsp:sp>
    <dsp:sp modelId="{8424F392-1277-4E11-A64B-D0B387DD47E4}">
      <dsp:nvSpPr>
        <dsp:cNvPr id="0" name=""/>
        <dsp:cNvSpPr/>
      </dsp:nvSpPr>
      <dsp:spPr>
        <a:xfrm>
          <a:off x="2133600" y="527558"/>
          <a:ext cx="1535430" cy="771652"/>
        </a:xfrm>
        <a:prstGeom prst="rect">
          <a:avLst/>
        </a:prstGeom>
        <a:noFill/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2060"/>
              </a:solidFill>
            </a:rPr>
            <a:t>Hydrodynamic forces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2133600" y="527558"/>
        <a:ext cx="1535430" cy="771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C78A1-5DEA-4507-8ADA-94A67D30E8E3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185F8-F9F4-4EB0-935F-310C516F6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185F8-F9F4-4EB0-935F-310C516F642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Contraction and local scour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185F8-F9F4-4EB0-935F-310C516F642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By </a:t>
            </a:r>
            <a:r>
              <a:rPr lang="en-US" altLang="zh-TW" dirty="0" smtClean="0">
                <a:sym typeface="Wingdings" pitchFamily="2" charset="2"/>
              </a:rPr>
              <a:t>investigating the critical shear stress &amp; yield stress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Thus, yield stress can be considered as an indication of critical shear stress needed to initiate the sediment erosion. </a:t>
            </a:r>
            <a:endParaRPr lang="en-US" altLang="zh-TW" dirty="0" smtClean="0">
              <a:sym typeface="Wingdings" pitchFamily="2" charset="2"/>
            </a:endParaRPr>
          </a:p>
          <a:p>
            <a:r>
              <a:rPr lang="en-US" altLang="zh-TW" dirty="0" smtClean="0"/>
              <a:t>In</a:t>
            </a:r>
            <a:r>
              <a:rPr lang="en-US" altLang="zh-TW" baseline="0" dirty="0" smtClean="0"/>
              <a:t> fine sediments, </a:t>
            </a:r>
            <a:r>
              <a:rPr lang="en-US" altLang="zh-TW" dirty="0" err="1" smtClean="0"/>
              <a:t>interparticle</a:t>
            </a:r>
            <a:r>
              <a:rPr lang="en-US" altLang="zh-TW" dirty="0" smtClean="0"/>
              <a:t> forces dominate the </a:t>
            </a:r>
            <a:r>
              <a:rPr lang="en-US" altLang="zh-TW" dirty="0" err="1" smtClean="0"/>
              <a:t>erodibility</a:t>
            </a:r>
            <a:r>
              <a:rPr lang="en-US" altLang="zh-TW" dirty="0" smtClean="0"/>
              <a:t> </a:t>
            </a:r>
            <a:r>
              <a:rPr lang="en-US" altLang="zh-TW" dirty="0" smtClean="0">
                <a:sym typeface="Wingdings" pitchFamily="2" charset="2"/>
              </a:rPr>
              <a:t> strongly</a:t>
            </a:r>
            <a:r>
              <a:rPr lang="en-US" altLang="zh-TW" baseline="0" dirty="0" smtClean="0">
                <a:sym typeface="Wingdings" pitchFamily="2" charset="2"/>
              </a:rPr>
              <a:t> related to particle association (structure)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185F8-F9F4-4EB0-935F-310C516F642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185F8-F9F4-4EB0-935F-310C516F642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185F8-F9F4-4EB0-935F-310C516F642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185F8-F9F4-4EB0-935F-310C516F642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185F8-F9F4-4EB0-935F-310C516F642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185F8-F9F4-4EB0-935F-310C516F642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185F8-F9F4-4EB0-935F-310C516F642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11/08/2011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 smtClean="0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11/08/2011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11/08/2011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11/08/2011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11/08/2011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11/08/2011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11/08/2011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DSC041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04800"/>
            <a:ext cx="6019800" cy="35052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圖片 6" descr="DSC041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1447800"/>
            <a:ext cx="3048000" cy="2286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6" descr="Georgia tech mar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488" y="6032500"/>
            <a:ext cx="88661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599688"/>
            <a:ext cx="7391400" cy="1353312"/>
          </a:xfr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400" i="1" dirty="0" smtClean="0"/>
              <a:t>EAS4480 Environ. Data Analysis Project</a:t>
            </a:r>
            <a:r>
              <a:rPr lang="en-US" sz="2400" b="1" i="1" dirty="0" smtClean="0"/>
              <a:t/>
            </a:r>
            <a:br>
              <a:rPr lang="en-US" sz="2400" b="1" i="1" dirty="0" smtClean="0"/>
            </a:br>
            <a:r>
              <a:rPr lang="en-US" sz="2400" b="1" i="1" dirty="0" smtClean="0"/>
              <a:t>Effects </a:t>
            </a:r>
            <a:r>
              <a:rPr lang="en-US" sz="2400" b="1" i="1" dirty="0" smtClean="0"/>
              <a:t>of Physical Properties </a:t>
            </a:r>
            <a:r>
              <a:rPr lang="en-US" sz="2400" b="1" i="1" dirty="0" smtClean="0"/>
              <a:t>on </a:t>
            </a:r>
            <a:r>
              <a:rPr lang="en-US" sz="2400" b="1" i="1" dirty="0" smtClean="0"/>
              <a:t/>
            </a:r>
            <a:br>
              <a:rPr lang="en-US" sz="2400" b="1" i="1" dirty="0" smtClean="0"/>
            </a:br>
            <a:r>
              <a:rPr lang="en-US" sz="2400" b="1" i="1" dirty="0" smtClean="0"/>
              <a:t>Critical Shear Stress of Fine Sediments</a:t>
            </a:r>
            <a:endParaRPr lang="en-US" sz="24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29200"/>
            <a:ext cx="7315200" cy="762000"/>
          </a:xfr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1400" dirty="0" smtClean="0"/>
              <a:t>Becky (Yung-</a:t>
            </a:r>
            <a:r>
              <a:rPr lang="en-US" sz="1400" dirty="0" err="1" smtClean="0"/>
              <a:t>Chieh</a:t>
            </a:r>
            <a:r>
              <a:rPr lang="en-US" sz="1400" dirty="0" smtClean="0"/>
              <a:t>) Wang</a:t>
            </a:r>
          </a:p>
          <a:p>
            <a:r>
              <a:rPr lang="en-US" sz="1400" dirty="0" smtClean="0"/>
              <a:t>April</a:t>
            </a:r>
            <a:r>
              <a:rPr lang="en-US" sz="1400" dirty="0" smtClean="0"/>
              <a:t> </a:t>
            </a:r>
            <a:r>
              <a:rPr lang="en-US" sz="1400" dirty="0" smtClean="0"/>
              <a:t>24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</a:t>
            </a:r>
            <a:r>
              <a:rPr lang="en-US" sz="1400" dirty="0" smtClean="0"/>
              <a:t>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Georgia tech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6032500"/>
            <a:ext cx="88661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Residual Analysis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81200" cy="365760"/>
          </a:xfrm>
        </p:spPr>
        <p:txBody>
          <a:bodyPr/>
          <a:lstStyle/>
          <a:p>
            <a:pPr algn="r"/>
            <a:fld id="{B6F15528-21DE-4FAA-801E-634DDDAF4B2B}" type="slidenum">
              <a:rPr 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pPr algn="r"/>
              <a:t>10</a:t>
            </a:fld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4648200" y="77366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Chi2 test: residuals~ Normal distribution</a:t>
            </a:r>
            <a:endParaRPr lang="zh-TW" altLang="en-US" dirty="0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168052"/>
            <a:ext cx="6320790" cy="531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Georgia tech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6032500"/>
            <a:ext cx="88661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Leave-One-Out Cross Validation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81200" cy="365760"/>
          </a:xfrm>
        </p:spPr>
        <p:txBody>
          <a:bodyPr/>
          <a:lstStyle/>
          <a:p>
            <a:pPr algn="r"/>
            <a:fld id="{B6F15528-21DE-4FAA-801E-634DDDAF4B2B}" type="slidenum">
              <a:rPr 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pPr algn="r"/>
              <a:t>11</a:t>
            </a:fld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5066" y="1205630"/>
            <a:ext cx="6427470" cy="524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19" name="Picture 3"/>
          <p:cNvPicPr>
            <a:picLocks noChangeAspect="1" noChangeArrowheads="1"/>
          </p:cNvPicPr>
          <p:nvPr/>
        </p:nvPicPr>
        <p:blipFill>
          <a:blip r:embed="rId5" cstate="print"/>
          <a:srcRect t="1485"/>
          <a:stretch>
            <a:fillRect/>
          </a:stretch>
        </p:blipFill>
        <p:spPr bwMode="auto">
          <a:xfrm>
            <a:off x="1390363" y="1143001"/>
            <a:ext cx="6356985" cy="538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Georgia tech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6032500"/>
            <a:ext cx="88661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Ja</a:t>
            </a:r>
            <a:r>
              <a:rPr lang="en-US" altLang="zh-TW" dirty="0" smtClean="0"/>
              <a:t>c</a:t>
            </a:r>
            <a:r>
              <a:rPr lang="en-US" altLang="zh-TW" dirty="0" smtClean="0"/>
              <a:t>kknife</a:t>
            </a:r>
            <a:r>
              <a:rPr lang="en-US" altLang="zh-TW" dirty="0" smtClean="0"/>
              <a:t>: Regression Coefficients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81200" cy="365760"/>
          </a:xfrm>
        </p:spPr>
        <p:txBody>
          <a:bodyPr/>
          <a:lstStyle/>
          <a:p>
            <a:pPr algn="r"/>
            <a:fld id="{B6F15528-21DE-4FAA-801E-634DDDAF4B2B}" type="slidenum">
              <a:rPr 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pPr algn="r"/>
              <a:t>12</a:t>
            </a:fld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894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9430" y="1092896"/>
            <a:ext cx="6667500" cy="545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With the information of kaolin (clay) content, the </a:t>
            </a:r>
            <a:r>
              <a:rPr lang="en-US" altLang="zh-TW" dirty="0" smtClean="0">
                <a:solidFill>
                  <a:srgbClr val="0070C0"/>
                </a:solidFill>
              </a:rPr>
              <a:t>critical shear stress</a:t>
            </a:r>
            <a:r>
              <a:rPr lang="en-US" altLang="zh-TW" dirty="0" smtClean="0"/>
              <a:t> of fine sediments can be estimated by the </a:t>
            </a:r>
            <a:r>
              <a:rPr lang="en-US" altLang="zh-TW" dirty="0" smtClean="0">
                <a:solidFill>
                  <a:srgbClr val="0070C0"/>
                </a:solidFill>
              </a:rPr>
              <a:t>bulk density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For engineering application, </a:t>
            </a:r>
            <a:r>
              <a:rPr lang="en-US" altLang="zh-TW" dirty="0" smtClean="0">
                <a:solidFill>
                  <a:srgbClr val="0070C0"/>
                </a:solidFill>
              </a:rPr>
              <a:t>Shields parameter </a:t>
            </a:r>
            <a:r>
              <a:rPr lang="en-US" altLang="zh-TW" dirty="0" smtClean="0"/>
              <a:t>(dimensionless form of </a:t>
            </a:r>
            <a:r>
              <a:rPr lang="el-GR" altLang="zh-TW" dirty="0" smtClean="0">
                <a:cs typeface="Times New Roman"/>
              </a:rPr>
              <a:t>τ</a:t>
            </a:r>
            <a:r>
              <a:rPr lang="en-US" altLang="zh-TW" baseline="-25000" dirty="0" smtClean="0">
                <a:cs typeface="Times New Roman"/>
              </a:rPr>
              <a:t>c</a:t>
            </a:r>
            <a:r>
              <a:rPr lang="en-US" altLang="zh-TW" dirty="0" smtClean="0">
                <a:cs typeface="Times New Roman"/>
              </a:rPr>
              <a:t>) can be obtained from sediment properties (</a:t>
            </a:r>
            <a:r>
              <a:rPr lang="en-US" altLang="zh-TW" dirty="0" smtClean="0">
                <a:solidFill>
                  <a:srgbClr val="0070C0"/>
                </a:solidFill>
                <a:cs typeface="Times New Roman"/>
              </a:rPr>
              <a:t>bulk density, d50, SG</a:t>
            </a:r>
            <a:r>
              <a:rPr lang="en-US" altLang="zh-TW" dirty="0" smtClean="0">
                <a:cs typeface="Times New Roman"/>
              </a:rPr>
              <a:t>) without the erosion flume tests.</a:t>
            </a:r>
          </a:p>
          <a:p>
            <a:r>
              <a:rPr lang="en-US" altLang="zh-TW" dirty="0" smtClean="0">
                <a:cs typeface="Times New Roman"/>
              </a:rPr>
              <a:t>Cross validation (LOOCV &amp; Jackknife) of the multivariable least-squares linear regression model shows the </a:t>
            </a:r>
            <a:r>
              <a:rPr lang="en-US" altLang="zh-TW" dirty="0" smtClean="0">
                <a:solidFill>
                  <a:srgbClr val="0070C0"/>
                </a:solidFill>
                <a:cs typeface="Times New Roman"/>
              </a:rPr>
              <a:t>reproducibility</a:t>
            </a:r>
            <a:r>
              <a:rPr lang="en-US" altLang="zh-TW" dirty="0" smtClean="0">
                <a:cs typeface="Times New Roman"/>
              </a:rPr>
              <a:t> the model and the </a:t>
            </a:r>
            <a:r>
              <a:rPr lang="en-US" altLang="zh-TW" dirty="0" smtClean="0">
                <a:solidFill>
                  <a:srgbClr val="0070C0"/>
                </a:solidFill>
                <a:cs typeface="Times New Roman"/>
              </a:rPr>
              <a:t>absence of outliers </a:t>
            </a:r>
            <a:r>
              <a:rPr lang="en-US" altLang="zh-TW" dirty="0" smtClean="0">
                <a:cs typeface="Times New Roman"/>
              </a:rPr>
              <a:t>which distort the regression coefficients.</a:t>
            </a:r>
            <a:endParaRPr lang="zh-TW" altLang="en-US" dirty="0"/>
          </a:p>
        </p:txBody>
      </p:sp>
      <p:pic>
        <p:nvPicPr>
          <p:cNvPr id="12" name="Picture 6" descr="Georgia tech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6032500"/>
            <a:ext cx="88661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3"/>
          <p:cNvSpPr txBox="1">
            <a:spLocks/>
          </p:cNvSpPr>
          <p:nvPr/>
        </p:nvSpPr>
        <p:spPr>
          <a:xfrm>
            <a:off x="7010400" y="6248400"/>
            <a:ext cx="1981200" cy="36576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1" i="0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2" name="Picture 6" descr="Georgia tech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6032500"/>
            <a:ext cx="88661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3"/>
          <p:cNvSpPr txBox="1">
            <a:spLocks/>
          </p:cNvSpPr>
          <p:nvPr/>
        </p:nvSpPr>
        <p:spPr>
          <a:xfrm>
            <a:off x="7010400" y="6248400"/>
            <a:ext cx="1981200" cy="36576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1" i="0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209800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 smtClean="0"/>
              <a:t>Hobson, P. M. (2008). "</a:t>
            </a:r>
            <a:r>
              <a:rPr lang="en-US" altLang="zh-TW" dirty="0" err="1" smtClean="0"/>
              <a:t>Rheologic</a:t>
            </a:r>
            <a:r>
              <a:rPr lang="en-US" altLang="zh-TW" dirty="0" smtClean="0"/>
              <a:t> and flume erosion characteristics of Georgia sediments from bridge foundations." Master Thesis, Georgia Institute of Technology</a:t>
            </a:r>
            <a:r>
              <a:rPr lang="en-US" altLang="zh-TW" dirty="0" smtClean="0"/>
              <a:t>.</a:t>
            </a:r>
          </a:p>
          <a:p>
            <a:endParaRPr lang="en-US" altLang="zh-TW" sz="900" dirty="0" smtClean="0"/>
          </a:p>
          <a:p>
            <a:r>
              <a:rPr lang="en-US" altLang="zh-TW" dirty="0" err="1" smtClean="0"/>
              <a:t>Ravisangar</a:t>
            </a:r>
            <a:r>
              <a:rPr lang="en-US" altLang="zh-TW" dirty="0" smtClean="0"/>
              <a:t>, V., Sturm, T. W., and </a:t>
            </a:r>
            <a:r>
              <a:rPr lang="en-US" altLang="zh-TW" dirty="0" err="1" smtClean="0"/>
              <a:t>Amirtharajah</a:t>
            </a:r>
            <a:r>
              <a:rPr lang="en-US" altLang="zh-TW" dirty="0" smtClean="0"/>
              <a:t>, A. (2005). "Influence of sediment structure on </a:t>
            </a:r>
            <a:r>
              <a:rPr lang="en-US" altLang="zh-TW" dirty="0" err="1" smtClean="0"/>
              <a:t>erosional</a:t>
            </a:r>
            <a:r>
              <a:rPr lang="en-US" altLang="zh-TW" dirty="0" smtClean="0"/>
              <a:t> strength and density of </a:t>
            </a:r>
            <a:r>
              <a:rPr lang="en-US" altLang="zh-TW" dirty="0" err="1" smtClean="0"/>
              <a:t>kaolinite</a:t>
            </a:r>
            <a:r>
              <a:rPr lang="en-US" altLang="zh-TW" dirty="0" smtClean="0"/>
              <a:t> sediment beds." </a:t>
            </a:r>
            <a:r>
              <a:rPr lang="en-US" altLang="zh-TW" i="1" dirty="0" smtClean="0"/>
              <a:t>J. </a:t>
            </a:r>
            <a:r>
              <a:rPr lang="en-US" altLang="zh-TW" i="1" dirty="0" err="1" smtClean="0"/>
              <a:t>Hydraul</a:t>
            </a:r>
            <a:r>
              <a:rPr lang="en-US" altLang="zh-TW" i="1" dirty="0" smtClean="0"/>
              <a:t>. Eng.</a:t>
            </a:r>
            <a:r>
              <a:rPr lang="en-US" altLang="zh-TW" dirty="0" smtClean="0"/>
              <a:t>, 131(5), 356-365</a:t>
            </a:r>
            <a:r>
              <a:rPr lang="en-US" altLang="zh-TW" dirty="0" smtClean="0"/>
              <a:t>.</a:t>
            </a:r>
          </a:p>
          <a:p>
            <a:endParaRPr lang="en-US" altLang="zh-TW" sz="1000" dirty="0" smtClean="0"/>
          </a:p>
          <a:p>
            <a:r>
              <a:rPr lang="en-US" altLang="zh-TW" dirty="0" smtClean="0"/>
              <a:t>Sturm</a:t>
            </a:r>
            <a:r>
              <a:rPr lang="en-US" altLang="zh-TW" dirty="0" smtClean="0"/>
              <a:t>, T. W. (2001). </a:t>
            </a:r>
            <a:r>
              <a:rPr lang="en-US" altLang="zh-TW" i="1" dirty="0" smtClean="0"/>
              <a:t>Open Channel Hydraulics. </a:t>
            </a:r>
            <a:r>
              <a:rPr lang="en-US" altLang="zh-TW" dirty="0" smtClean="0"/>
              <a:t>Textbook series in water resources and environmental engineering, 2 Ed., </a:t>
            </a:r>
            <a:r>
              <a:rPr lang="en-US" altLang="zh-TW" dirty="0" err="1" smtClean="0"/>
              <a:t>McGRaw</a:t>
            </a:r>
            <a:r>
              <a:rPr lang="en-US" altLang="zh-TW" dirty="0" smtClean="0"/>
              <a:t> Hill, New York.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2460842" y="3886200"/>
            <a:ext cx="4200189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5400" b="1" i="1" cap="none" spc="0" dirty="0" smtClean="0">
                <a:ln w="11430"/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Thank you</a:t>
            </a:r>
          </a:p>
          <a:p>
            <a:pPr algn="ctr"/>
            <a:endParaRPr lang="en-US" altLang="zh-TW" sz="600" b="1" i="1" cap="none" spc="0" dirty="0" smtClean="0">
              <a:ln w="11430"/>
              <a:solidFill>
                <a:srgbClr val="7030A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altLang="zh-TW" sz="5400" b="1" i="1" dirty="0" smtClean="0">
                <a:ln w="11430"/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Questions?</a:t>
            </a:r>
            <a:endParaRPr lang="zh-TW" altLang="en-US" sz="5400" b="1" i="1" cap="none" spc="0" dirty="0">
              <a:ln w="11430"/>
              <a:solidFill>
                <a:srgbClr val="7030A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Georgia tech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6032500"/>
            <a:ext cx="88661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7162800" y="6492240"/>
            <a:ext cx="1981200" cy="365760"/>
          </a:xfrm>
        </p:spPr>
        <p:txBody>
          <a:bodyPr/>
          <a:lstStyle/>
          <a:p>
            <a:pPr algn="r"/>
            <a:fld id="{B6F15528-21DE-4FAA-801E-634DDDAF4B2B}" type="slidenum">
              <a:rPr 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pPr algn="r"/>
              <a:t>2</a:t>
            </a:fld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Sediment degradation, </a:t>
            </a:r>
            <a:r>
              <a:rPr lang="en-US" altLang="zh-TW" dirty="0" err="1" smtClean="0"/>
              <a:t>aggradation</a:t>
            </a:r>
            <a:r>
              <a:rPr lang="en-US" dirty="0" smtClean="0"/>
              <a:t>, transport </a:t>
            </a:r>
            <a:r>
              <a:rPr lang="en-US" dirty="0" smtClean="0">
                <a:sym typeface="Wingdings" pitchFamily="2" charset="2"/>
              </a:rPr>
              <a:t> R</a:t>
            </a:r>
            <a:r>
              <a:rPr lang="en-US" dirty="0" smtClean="0"/>
              <a:t>iver morphology and evolution.</a:t>
            </a:r>
          </a:p>
          <a:p>
            <a:r>
              <a:rPr lang="en-US" dirty="0" smtClean="0"/>
              <a:t>Scours around bridge foundations </a:t>
            </a:r>
            <a:r>
              <a:rPr lang="en-US" dirty="0" smtClean="0">
                <a:sym typeface="Wingdings" pitchFamily="2" charset="2"/>
              </a:rPr>
              <a:t> Undermining  Construction failure.</a:t>
            </a:r>
            <a:endParaRPr lang="en-US" dirty="0"/>
          </a:p>
        </p:txBody>
      </p:sp>
      <p:grpSp>
        <p:nvGrpSpPr>
          <p:cNvPr id="4" name="Group 14"/>
          <p:cNvGrpSpPr/>
          <p:nvPr/>
        </p:nvGrpSpPr>
        <p:grpSpPr>
          <a:xfrm>
            <a:off x="579120" y="2971800"/>
            <a:ext cx="4526280" cy="3096399"/>
            <a:chOff x="579120" y="2971800"/>
            <a:chExt cx="4526280" cy="3096399"/>
          </a:xfrm>
        </p:grpSpPr>
        <p:pic>
          <p:nvPicPr>
            <p:cNvPr id="6" name="Picture 5" descr="Abutment scour_1(USGS, 1979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120" y="2971800"/>
              <a:ext cx="4495800" cy="306276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971800" y="5791200"/>
              <a:ext cx="21336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00" i="1" dirty="0" smtClean="0"/>
                <a:t>Source: USGS (Colson, 1979)</a:t>
              </a:r>
              <a:endParaRPr lang="en-US" sz="1200" i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10000" y="5562600"/>
              <a:ext cx="1219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Abutment scour</a:t>
              </a:r>
              <a:endParaRPr lang="en-US" sz="1200" dirty="0"/>
            </a:p>
          </p:txBody>
        </p:sp>
      </p:grpSp>
      <p:grpSp>
        <p:nvGrpSpPr>
          <p:cNvPr id="5" name="Group 15"/>
          <p:cNvGrpSpPr/>
          <p:nvPr/>
        </p:nvGrpSpPr>
        <p:grpSpPr>
          <a:xfrm>
            <a:off x="5181600" y="2971800"/>
            <a:ext cx="3048000" cy="3096399"/>
            <a:chOff x="5181600" y="2971800"/>
            <a:chExt cx="3048000" cy="3096399"/>
          </a:xfrm>
        </p:grpSpPr>
        <p:pic>
          <p:nvPicPr>
            <p:cNvPr id="7" name="Picture 6" descr="HomochittoRiver1974(USGS, 1974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81600" y="2971800"/>
              <a:ext cx="3035808" cy="3066288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181600" y="5334000"/>
              <a:ext cx="3048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00" dirty="0" smtClean="0"/>
                <a:t>Bridge failure in Mississippi, caused by the April 1974 flood on the </a:t>
              </a:r>
              <a:r>
                <a:rPr lang="en-US" sz="1200" dirty="0" err="1" smtClean="0"/>
                <a:t>Homochitto</a:t>
              </a:r>
              <a:r>
                <a:rPr lang="en-US" sz="1200" dirty="0" smtClean="0"/>
                <a:t> River.</a:t>
              </a:r>
              <a:endParaRPr lang="en-US" sz="12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705600" y="5791200"/>
              <a:ext cx="1524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00" i="1" dirty="0" smtClean="0"/>
                <a:t>Source: USGS (1974)</a:t>
              </a:r>
              <a:endParaRPr lang="en-US" sz="1200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Georgia tech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6032500"/>
            <a:ext cx="88661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7162800" y="6492240"/>
            <a:ext cx="1981200" cy="365760"/>
          </a:xfrm>
        </p:spPr>
        <p:txBody>
          <a:bodyPr/>
          <a:lstStyle/>
          <a:p>
            <a:pPr algn="r"/>
            <a:fld id="{B6F15528-21DE-4FAA-801E-634DDDAF4B2B}" type="slidenum">
              <a:rPr 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pPr algn="r"/>
              <a:t>3</a:t>
            </a:fld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581400"/>
            <a:ext cx="8229600" cy="257556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Estimate/ Predict the </a:t>
            </a:r>
            <a:r>
              <a:rPr lang="en-US" altLang="zh-TW" dirty="0" err="1" smtClean="0"/>
              <a:t>erodibility</a:t>
            </a:r>
            <a:r>
              <a:rPr lang="en-US" altLang="zh-TW" dirty="0" smtClean="0"/>
              <a:t> of fine (cohesive) sediments?</a:t>
            </a:r>
          </a:p>
          <a:p>
            <a:r>
              <a:rPr lang="en-US" altLang="zh-TW" u="sng" dirty="0" smtClean="0">
                <a:solidFill>
                  <a:srgbClr val="0070C0"/>
                </a:solidFill>
              </a:rPr>
              <a:t>Critical shear stress</a:t>
            </a:r>
            <a:r>
              <a:rPr lang="en-US" altLang="zh-TW" dirty="0" smtClean="0"/>
              <a:t>:  min. bed (applied) shear </a:t>
            </a:r>
            <a:r>
              <a:rPr lang="en-US" altLang="zh-TW" dirty="0" smtClean="0"/>
              <a:t>stress (friction) </a:t>
            </a:r>
            <a:r>
              <a:rPr lang="en-US" altLang="zh-TW" dirty="0" smtClean="0"/>
              <a:t>required to initiate erosion</a:t>
            </a:r>
            <a:r>
              <a:rPr lang="en-US" altLang="zh-TW" dirty="0" smtClean="0"/>
              <a:t>.</a:t>
            </a:r>
            <a:endParaRPr lang="en-US" altLang="zh-TW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228600" y="1701800"/>
            <a:ext cx="8686800" cy="1574800"/>
            <a:chOff x="228600" y="1371600"/>
            <a:chExt cx="8686800" cy="1574800"/>
          </a:xfrm>
        </p:grpSpPr>
        <p:graphicFrame>
          <p:nvGraphicFramePr>
            <p:cNvPr id="8" name="Diagram 7"/>
            <p:cNvGraphicFramePr/>
            <p:nvPr/>
          </p:nvGraphicFramePr>
          <p:xfrm>
            <a:off x="2362200" y="1371600"/>
            <a:ext cx="4267200" cy="1574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0" name="Rectangle 9"/>
            <p:cNvSpPr/>
            <p:nvPr/>
          </p:nvSpPr>
          <p:spPr>
            <a:xfrm>
              <a:off x="6095333" y="1905000"/>
              <a:ext cx="282006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Flow, turbulence, vortices</a:t>
              </a:r>
            </a:p>
            <a:p>
              <a:pPr algn="ctr"/>
              <a:r>
                <a:rPr lang="en-US" sz="200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Cause Erosion</a:t>
              </a:r>
              <a:endParaRPr lang="en-US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8600" y="1600200"/>
              <a:ext cx="274979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dirty="0" smtClean="0"/>
                <a:t>Gravity,</a:t>
              </a:r>
            </a:p>
            <a:p>
              <a:r>
                <a:rPr lang="en-US" sz="2000" dirty="0" err="1" smtClean="0"/>
                <a:t>interparticle</a:t>
              </a:r>
              <a:r>
                <a:rPr lang="en-US" sz="2000" dirty="0" smtClean="0"/>
                <a:t> interactions</a:t>
              </a:r>
              <a:endParaRPr lang="en-US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pPr algn="ctr"/>
              <a:r>
                <a:rPr lang="en-US" sz="200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Oppose Erosion</a:t>
              </a:r>
              <a:endParaRPr lang="en-US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581400" y="1371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Stability of river beds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Georgia tech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6032500"/>
            <a:ext cx="88661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r>
              <a:rPr lang="en-US" dirty="0" smtClean="0"/>
              <a:t>&amp; Approach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7162800" y="6492240"/>
            <a:ext cx="1981200" cy="365760"/>
          </a:xfrm>
        </p:spPr>
        <p:txBody>
          <a:bodyPr/>
          <a:lstStyle/>
          <a:p>
            <a:pPr algn="r"/>
            <a:fld id="{B6F15528-21DE-4FAA-801E-634DDDAF4B2B}" type="slidenum">
              <a:rPr 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pPr algn="r"/>
              <a:t>4</a:t>
            </a:fld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709160"/>
          </a:xfrm>
        </p:spPr>
        <p:txBody>
          <a:bodyPr>
            <a:normAutofit fontScale="92500"/>
          </a:bodyPr>
          <a:lstStyle/>
          <a:p>
            <a:r>
              <a:rPr lang="en-US" altLang="zh-TW" dirty="0" smtClean="0"/>
              <a:t>Determine the </a:t>
            </a:r>
            <a:r>
              <a:rPr lang="en-US" altLang="zh-TW" u="sng" dirty="0" smtClean="0">
                <a:solidFill>
                  <a:srgbClr val="0070C0"/>
                </a:solidFill>
              </a:rPr>
              <a:t>physical properties of clay-silt mixtures</a:t>
            </a:r>
            <a:endParaRPr lang="en-US" altLang="zh-TW" sz="1600" dirty="0" smtClean="0">
              <a:solidFill>
                <a:srgbClr val="C00000"/>
              </a:solidFill>
              <a:sym typeface="Wingdings" pitchFamily="2" charset="2"/>
            </a:endParaRPr>
          </a:p>
          <a:p>
            <a:pPr>
              <a:buNone/>
            </a:pPr>
            <a:r>
              <a:rPr lang="en-US" altLang="zh-TW" sz="1600" dirty="0" smtClean="0"/>
              <a:t>	</a:t>
            </a:r>
            <a:r>
              <a:rPr lang="en-US" altLang="zh-TW" sz="1700" dirty="0" smtClean="0">
                <a:solidFill>
                  <a:srgbClr val="C00000"/>
                </a:solidFill>
                <a:sym typeface="Wingdings" pitchFamily="2" charset="2"/>
              </a:rPr>
              <a:t>G</a:t>
            </a:r>
            <a:r>
              <a:rPr lang="en-US" altLang="zh-TW" sz="1700" dirty="0" smtClean="0">
                <a:solidFill>
                  <a:srgbClr val="C00000"/>
                </a:solidFill>
                <a:sym typeface="Wingdings" pitchFamily="2" charset="2"/>
              </a:rPr>
              <a:t>eotechnical tests (bulk density: water content; d50: hydrometer; Shields parameter; d*)</a:t>
            </a:r>
            <a:endParaRPr lang="en-US" altLang="zh-TW" sz="1700" dirty="0" smtClean="0">
              <a:solidFill>
                <a:srgbClr val="C00000"/>
              </a:solidFill>
            </a:endParaRPr>
          </a:p>
          <a:p>
            <a:r>
              <a:rPr lang="en-US" altLang="zh-TW" dirty="0" smtClean="0"/>
              <a:t>Determine </a:t>
            </a:r>
            <a:r>
              <a:rPr lang="en-US" altLang="zh-TW" u="sng" dirty="0" smtClean="0">
                <a:solidFill>
                  <a:srgbClr val="0070C0"/>
                </a:solidFill>
              </a:rPr>
              <a:t>critical shear stress</a:t>
            </a:r>
            <a:endParaRPr lang="en-US" altLang="zh-TW" dirty="0" smtClean="0"/>
          </a:p>
          <a:p>
            <a:pPr>
              <a:buNone/>
            </a:pPr>
            <a:r>
              <a:rPr lang="en-US" altLang="zh-TW" sz="1600" dirty="0" smtClean="0"/>
              <a:t>	</a:t>
            </a:r>
            <a:r>
              <a:rPr lang="en-US" altLang="zh-TW" sz="1700" dirty="0" smtClean="0">
                <a:solidFill>
                  <a:srgbClr val="C00000"/>
                </a:solidFill>
                <a:sym typeface="Wingdings" pitchFamily="2" charset="2"/>
              </a:rPr>
              <a:t>H</a:t>
            </a:r>
            <a:r>
              <a:rPr lang="en-US" altLang="zh-TW" sz="1700" dirty="0" smtClean="0">
                <a:solidFill>
                  <a:srgbClr val="C00000"/>
                </a:solidFill>
                <a:sym typeface="Wingdings" pitchFamily="2" charset="2"/>
              </a:rPr>
              <a:t>ydraulic </a:t>
            </a:r>
            <a:r>
              <a:rPr lang="en-US" altLang="zh-TW" sz="1700" dirty="0" smtClean="0">
                <a:solidFill>
                  <a:srgbClr val="C00000"/>
                </a:solidFill>
                <a:sym typeface="Wingdings" pitchFamily="2" charset="2"/>
              </a:rPr>
              <a:t>flume </a:t>
            </a:r>
            <a:r>
              <a:rPr lang="en-US" altLang="zh-TW" sz="1700" dirty="0" smtClean="0">
                <a:solidFill>
                  <a:srgbClr val="C00000"/>
                </a:solidFill>
                <a:sym typeface="Wingdings" pitchFamily="2" charset="2"/>
              </a:rPr>
              <a:t>experiments</a:t>
            </a:r>
          </a:p>
          <a:p>
            <a:pPr>
              <a:buNone/>
            </a:pPr>
            <a:endParaRPr lang="en-US" altLang="zh-TW" sz="800" dirty="0" smtClean="0">
              <a:solidFill>
                <a:srgbClr val="C00000"/>
              </a:solidFill>
            </a:endParaRPr>
          </a:p>
          <a:p>
            <a:r>
              <a:rPr lang="en-US" altLang="zh-TW" dirty="0" smtClean="0"/>
              <a:t>Identify and quantify the </a:t>
            </a:r>
            <a:r>
              <a:rPr lang="en-US" altLang="zh-TW" u="sng" dirty="0" smtClean="0">
                <a:solidFill>
                  <a:srgbClr val="0070C0"/>
                </a:solidFill>
              </a:rPr>
              <a:t>relationships</a:t>
            </a:r>
            <a:r>
              <a:rPr lang="en-US" altLang="zh-TW" dirty="0" smtClean="0"/>
              <a:t> between </a:t>
            </a:r>
            <a:r>
              <a:rPr lang="en-US" altLang="zh-TW" u="sng" dirty="0" smtClean="0">
                <a:solidFill>
                  <a:srgbClr val="0070C0"/>
                </a:solidFill>
              </a:rPr>
              <a:t>critical </a:t>
            </a:r>
            <a:r>
              <a:rPr lang="en-US" altLang="zh-TW" u="sng" dirty="0" smtClean="0">
                <a:solidFill>
                  <a:srgbClr val="0070C0"/>
                </a:solidFill>
              </a:rPr>
              <a:t>shear stress</a:t>
            </a:r>
            <a:r>
              <a:rPr lang="en-US" altLang="zh-TW" dirty="0" smtClean="0"/>
              <a:t> </a:t>
            </a:r>
            <a:r>
              <a:rPr lang="en-US" altLang="zh-TW" dirty="0" smtClean="0"/>
              <a:t>(or Shields parameter) and </a:t>
            </a:r>
            <a:r>
              <a:rPr lang="en-US" altLang="zh-TW" u="sng" dirty="0" smtClean="0">
                <a:solidFill>
                  <a:srgbClr val="0070C0"/>
                </a:solidFill>
              </a:rPr>
              <a:t>physical </a:t>
            </a:r>
            <a:r>
              <a:rPr lang="en-US" altLang="zh-TW" u="sng" dirty="0" smtClean="0">
                <a:solidFill>
                  <a:srgbClr val="0070C0"/>
                </a:solidFill>
              </a:rPr>
              <a:t>properties</a:t>
            </a:r>
            <a:r>
              <a:rPr lang="en-US" altLang="zh-TW" u="sng" dirty="0" smtClean="0"/>
              <a:t> </a:t>
            </a:r>
            <a:r>
              <a:rPr lang="en-US" altLang="zh-TW" dirty="0" smtClean="0"/>
              <a:t>of fine </a:t>
            </a:r>
            <a:r>
              <a:rPr lang="en-US" altLang="zh-TW" dirty="0" smtClean="0"/>
              <a:t>sediments.</a:t>
            </a:r>
            <a:endParaRPr lang="en-US" altLang="zh-TW" dirty="0" smtClean="0"/>
          </a:p>
          <a:p>
            <a:pPr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rgbClr val="7030A0"/>
                </a:solidFill>
              </a:rPr>
              <a:t>Least-squares linear regression (single- or multi-variables)</a:t>
            </a:r>
          </a:p>
          <a:p>
            <a:pPr>
              <a:buFont typeface="Arial" pitchFamily="34" charset="0"/>
              <a:buChar char="•"/>
            </a:pPr>
            <a:r>
              <a:rPr lang="en-US" altLang="zh-TW" sz="2400" dirty="0" err="1" smtClean="0">
                <a:solidFill>
                  <a:srgbClr val="7030A0"/>
                </a:solidFill>
              </a:rPr>
              <a:t>Submodel</a:t>
            </a:r>
            <a:r>
              <a:rPr lang="en-US" altLang="zh-TW" sz="2400" dirty="0" smtClean="0">
                <a:solidFill>
                  <a:srgbClr val="7030A0"/>
                </a:solidFill>
              </a:rPr>
              <a:t> selection: bi-direction stepwise (AIC criterion)</a:t>
            </a:r>
          </a:p>
          <a:p>
            <a:pPr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rgbClr val="7030A0"/>
                </a:solidFill>
              </a:rPr>
              <a:t>Residual analysis (Chi2 test: Normal distribution)</a:t>
            </a:r>
          </a:p>
          <a:p>
            <a:pPr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rgbClr val="7030A0"/>
                </a:solidFill>
              </a:rPr>
              <a:t>Model reproducibility: Leave-one-out </a:t>
            </a:r>
            <a:r>
              <a:rPr lang="en-US" altLang="zh-TW" sz="2400" dirty="0" smtClean="0">
                <a:solidFill>
                  <a:srgbClr val="7030A0"/>
                </a:solidFill>
              </a:rPr>
              <a:t>cross-validation (LOOCV) </a:t>
            </a:r>
            <a:endParaRPr lang="en-US" altLang="zh-TW" sz="2400" dirty="0" smtClean="0">
              <a:solidFill>
                <a:srgbClr val="7030A0"/>
              </a:solidFill>
            </a:endParaRPr>
          </a:p>
          <a:p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Georgia tech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6032500"/>
            <a:ext cx="88661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 smtClean="0"/>
              <a:t>Data Collection-Material &amp; Geotechnical test</a:t>
            </a:r>
            <a:endParaRPr lang="en-US" sz="29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7162800" y="6492240"/>
            <a:ext cx="1981200" cy="365760"/>
          </a:xfrm>
        </p:spPr>
        <p:txBody>
          <a:bodyPr/>
          <a:lstStyle/>
          <a:p>
            <a:pPr algn="r"/>
            <a:fld id="{B6F15528-21DE-4FAA-801E-634DDDAF4B2B}" type="slidenum">
              <a:rPr 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pPr algn="r"/>
              <a:t>5</a:t>
            </a:fld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Georgia kaolin (</a:t>
            </a:r>
            <a:r>
              <a:rPr lang="en-US" sz="2200" dirty="0" err="1" smtClean="0"/>
              <a:t>Hydrite</a:t>
            </a:r>
            <a:r>
              <a:rPr lang="en-US" sz="2200" dirty="0" smtClean="0"/>
              <a:t> Flat D; Dry Branch Kaolin Company)</a:t>
            </a:r>
          </a:p>
          <a:p>
            <a:r>
              <a:rPr lang="en-US" sz="2200" dirty="0" smtClean="0"/>
              <a:t>Industrial ground silica (SIL-COSIL 106; US Silica Company</a:t>
            </a:r>
            <a:r>
              <a:rPr lang="en-US" sz="2200" dirty="0" smtClean="0"/>
              <a:t>)</a:t>
            </a:r>
          </a:p>
          <a:p>
            <a:r>
              <a:rPr lang="en-US" sz="2200" dirty="0" smtClean="0"/>
              <a:t>Geotechnical tests:</a:t>
            </a:r>
            <a:endParaRPr lang="en-US" sz="2200" dirty="0"/>
          </a:p>
        </p:txBody>
      </p:sp>
      <p:pic>
        <p:nvPicPr>
          <p:cNvPr id="8" name="圖片 7" descr="DSC042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429000"/>
            <a:ext cx="3730752" cy="2798064"/>
          </a:xfrm>
          <a:prstGeom prst="rect">
            <a:avLst/>
          </a:prstGeom>
        </p:spPr>
      </p:pic>
      <p:pic>
        <p:nvPicPr>
          <p:cNvPr id="7" name="圖片 6" descr="DSC043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2667000"/>
            <a:ext cx="3730752" cy="2798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Georgia tech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6032500"/>
            <a:ext cx="88661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Data Collection</a:t>
            </a:r>
            <a:r>
              <a:rPr lang="en-US" dirty="0" smtClean="0"/>
              <a:t>-Hydraulic </a:t>
            </a:r>
            <a:r>
              <a:rPr lang="en-US" dirty="0" smtClean="0"/>
              <a:t>Flume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7162800" y="6492240"/>
            <a:ext cx="1981200" cy="365760"/>
          </a:xfrm>
        </p:spPr>
        <p:txBody>
          <a:bodyPr/>
          <a:lstStyle/>
          <a:p>
            <a:pPr algn="r"/>
            <a:fld id="{B6F15528-21DE-4FAA-801E-634DDDAF4B2B}" type="slidenum">
              <a:rPr 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pPr algn="r"/>
              <a:t>6</a:t>
            </a:fld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217" name="Object 1"/>
          <p:cNvGraphicFramePr>
            <a:graphicFrameLocks noChangeAspect="1"/>
          </p:cNvGraphicFramePr>
          <p:nvPr/>
        </p:nvGraphicFramePr>
        <p:xfrm>
          <a:off x="1143000" y="2438400"/>
          <a:ext cx="6705600" cy="3818467"/>
        </p:xfrm>
        <a:graphic>
          <a:graphicData uri="http://schemas.openxmlformats.org/presentationml/2006/ole">
            <p:oleObj spid="_x0000_s9217" r:id="rId4" imgW="6547986" imgH="3737008" progId="Visio.Drawing.11">
              <p:embed/>
            </p:oleObj>
          </a:graphicData>
        </a:graphic>
      </p:graphicFrame>
      <p:grpSp>
        <p:nvGrpSpPr>
          <p:cNvPr id="17" name="群組 16"/>
          <p:cNvGrpSpPr/>
          <p:nvPr/>
        </p:nvGrpSpPr>
        <p:grpSpPr>
          <a:xfrm>
            <a:off x="274320" y="304800"/>
            <a:ext cx="8412480" cy="6019800"/>
            <a:chOff x="228600" y="228600"/>
            <a:chExt cx="8412480" cy="6019800"/>
          </a:xfrm>
        </p:grpSpPr>
        <p:grpSp>
          <p:nvGrpSpPr>
            <p:cNvPr id="20" name="Group 19"/>
            <p:cNvGrpSpPr/>
            <p:nvPr/>
          </p:nvGrpSpPr>
          <p:grpSpPr>
            <a:xfrm>
              <a:off x="228600" y="228600"/>
              <a:ext cx="5645150" cy="6019800"/>
              <a:chOff x="228600" y="228600"/>
              <a:chExt cx="5645150" cy="6019800"/>
            </a:xfrm>
          </p:grpSpPr>
          <p:pic>
            <p:nvPicPr>
              <p:cNvPr id="8" name="Picture 7" descr="DSC04148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28600" y="228600"/>
                <a:ext cx="4145280" cy="3108960"/>
              </a:xfrm>
              <a:prstGeom prst="rect">
                <a:avLst/>
              </a:prstGeom>
            </p:spPr>
          </p:pic>
          <p:grpSp>
            <p:nvGrpSpPr>
              <p:cNvPr id="18" name="Group 17"/>
              <p:cNvGrpSpPr/>
              <p:nvPr/>
            </p:nvGrpSpPr>
            <p:grpSpPr>
              <a:xfrm>
                <a:off x="1447800" y="3587750"/>
                <a:ext cx="4425950" cy="2660650"/>
                <a:chOff x="1447800" y="3587750"/>
                <a:chExt cx="4425950" cy="2660650"/>
              </a:xfrm>
            </p:grpSpPr>
            <p:pic>
              <p:nvPicPr>
                <p:cNvPr id="11" name="Picture 10" descr="DSC04153.JPG"/>
                <p:cNvPicPr>
                  <a:picLocks noChangeAspect="1"/>
                </p:cNvPicPr>
                <p:nvPr/>
              </p:nvPicPr>
              <p:blipFill>
                <a:blip r:embed="rId6" cstate="print"/>
                <a:srcRect l="25735" t="19608" r="13603" b="4412"/>
                <a:stretch>
                  <a:fillRect/>
                </a:stretch>
              </p:blipFill>
              <p:spPr>
                <a:xfrm>
                  <a:off x="1447800" y="3886200"/>
                  <a:ext cx="2514600" cy="2362200"/>
                </a:xfrm>
                <a:prstGeom prst="rect">
                  <a:avLst/>
                </a:prstGeom>
              </p:spPr>
            </p:pic>
            <p:cxnSp>
              <p:nvCxnSpPr>
                <p:cNvPr id="13" name="Elbow Connector 12"/>
                <p:cNvCxnSpPr/>
                <p:nvPr/>
              </p:nvCxnSpPr>
              <p:spPr>
                <a:xfrm rot="10800000" flipV="1">
                  <a:off x="3886200" y="4191000"/>
                  <a:ext cx="762000" cy="76200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Elbow Connector 15"/>
                <p:cNvCxnSpPr/>
                <p:nvPr/>
              </p:nvCxnSpPr>
              <p:spPr>
                <a:xfrm rot="5400000" flipH="1" flipV="1">
                  <a:off x="5378450" y="4000500"/>
                  <a:ext cx="908050" cy="82550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TextBox 18"/>
              <p:cNvSpPr txBox="1"/>
              <p:nvPr/>
            </p:nvSpPr>
            <p:spPr>
              <a:xfrm>
                <a:off x="1469572" y="3918858"/>
                <a:ext cx="2438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i="1" dirty="0" smtClean="0">
                    <a:solidFill>
                      <a:srgbClr val="FFFF00"/>
                    </a:solidFill>
                    <a:latin typeface="Times" pitchFamily="18" charset="0"/>
                  </a:rPr>
                  <a:t>d</a:t>
                </a:r>
                <a:r>
                  <a:rPr lang="en-US" sz="1600" i="1" baseline="-25000" dirty="0" smtClean="0">
                    <a:solidFill>
                      <a:srgbClr val="FFFF00"/>
                    </a:solidFill>
                    <a:latin typeface="Times" pitchFamily="18" charset="0"/>
                  </a:rPr>
                  <a:t>50</a:t>
                </a:r>
                <a:r>
                  <a:rPr lang="en-US" sz="1600" dirty="0" smtClean="0">
                    <a:solidFill>
                      <a:srgbClr val="FFFF00"/>
                    </a:solidFill>
                    <a:latin typeface="Times" pitchFamily="18" charset="0"/>
                  </a:rPr>
                  <a:t>=3.3mm fixed gravel bed </a:t>
                </a:r>
                <a:r>
                  <a:rPr lang="en-US" sz="1600" dirty="0" smtClean="0">
                    <a:solidFill>
                      <a:srgbClr val="FFFF00"/>
                    </a:solidFill>
                    <a:latin typeface="Times" pitchFamily="18" charset="0"/>
                    <a:sym typeface="Wingdings" pitchFamily="2" charset="2"/>
                  </a:rPr>
                  <a:t> fully-rough turbulent flow conditions</a:t>
                </a:r>
                <a:endParaRPr lang="en-US" sz="1600" dirty="0">
                  <a:solidFill>
                    <a:srgbClr val="FFFF00"/>
                  </a:solidFill>
                  <a:latin typeface="Times" pitchFamily="18" charset="0"/>
                </a:endParaRPr>
              </a:p>
            </p:txBody>
          </p:sp>
        </p:grpSp>
        <p:pic>
          <p:nvPicPr>
            <p:cNvPr id="15" name="圖片 14" descr="DSC04189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flipH="1">
              <a:off x="4495800" y="914400"/>
              <a:ext cx="4145280" cy="310896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Georgia tech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6032500"/>
            <a:ext cx="88661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LS Linear </a:t>
            </a:r>
            <a:r>
              <a:rPr lang="en-US" altLang="zh-TW" dirty="0" smtClean="0"/>
              <a:t>R</a:t>
            </a:r>
            <a:r>
              <a:rPr lang="en-US" altLang="zh-TW" dirty="0" smtClean="0"/>
              <a:t>egression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81200" cy="365760"/>
          </a:xfrm>
        </p:spPr>
        <p:txBody>
          <a:bodyPr/>
          <a:lstStyle/>
          <a:p>
            <a:pPr algn="r"/>
            <a:fld id="{B6F15528-21DE-4FAA-801E-634DDDAF4B2B}" type="slidenum">
              <a:rPr 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pPr algn="r"/>
              <a:t>7</a:t>
            </a:fld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 l="2597" t="3197" r="465" b="879"/>
          <a:stretch>
            <a:fillRect/>
          </a:stretch>
        </p:blipFill>
        <p:spPr bwMode="auto">
          <a:xfrm>
            <a:off x="381000" y="1295400"/>
            <a:ext cx="6637852" cy="533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5867400" y="152400"/>
          <a:ext cx="2971801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609600"/>
                <a:gridCol w="762000"/>
                <a:gridCol w="685801"/>
              </a:tblGrid>
              <a:tr h="24892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Slope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Intercept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R^2</a:t>
                      </a:r>
                      <a:endParaRPr lang="zh-TW" altLang="en-US" sz="1200" dirty="0"/>
                    </a:p>
                  </a:txBody>
                  <a:tcPr anchor="ctr"/>
                </a:tc>
              </a:tr>
              <a:tr h="248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10% Kaolin</a:t>
                      </a:r>
                      <a:endParaRPr lang="zh-TW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/>
                        <a:t>0.0015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/>
                        <a:t>-2.0188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/>
                        <a:t>0.6403</a:t>
                      </a:r>
                      <a:endParaRPr lang="zh-TW" altLang="en-US" sz="1200" dirty="0"/>
                    </a:p>
                  </a:txBody>
                  <a:tcPr anchor="ctr"/>
                </a:tc>
              </a:tr>
              <a:tr h="248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20% Kaolin</a:t>
                      </a:r>
                      <a:endParaRPr lang="zh-TW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/>
                        <a:t>0.0172 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/>
                        <a:t>-27.1234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/>
                        <a:t>0.7227</a:t>
                      </a:r>
                      <a:endParaRPr lang="zh-TW" altLang="en-US" sz="1200" dirty="0"/>
                    </a:p>
                  </a:txBody>
                  <a:tcPr anchor="ctr"/>
                </a:tc>
              </a:tr>
              <a:tr h="248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40% Kaolin</a:t>
                      </a:r>
                      <a:endParaRPr lang="zh-TW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/>
                        <a:t>0.0096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/>
                        <a:t>-13.4532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/>
                        <a:t>0.8033</a:t>
                      </a:r>
                      <a:endParaRPr lang="zh-TW" altLang="en-US" sz="1200" dirty="0"/>
                    </a:p>
                  </a:txBody>
                  <a:tcPr anchor="ctr"/>
                </a:tc>
              </a:tr>
              <a:tr h="248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60% Kaolin</a:t>
                      </a:r>
                      <a:endParaRPr lang="zh-TW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/>
                        <a:t>0.0079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/>
                        <a:t>-9.9605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/>
                        <a:t>0.7469</a:t>
                      </a:r>
                      <a:endParaRPr lang="zh-TW" altLang="en-US" sz="12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Georgia tech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6032500"/>
            <a:ext cx="88661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Residual Analysis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81200" cy="365760"/>
          </a:xfrm>
        </p:spPr>
        <p:txBody>
          <a:bodyPr/>
          <a:lstStyle/>
          <a:p>
            <a:pPr algn="r"/>
            <a:fld id="{B6F15528-21DE-4FAA-801E-634DDDAF4B2B}" type="slidenum">
              <a:rPr 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pPr algn="r"/>
              <a:t>8</a:t>
            </a:fld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219200"/>
            <a:ext cx="6600825" cy="518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0627" y="1143000"/>
            <a:ext cx="6714173" cy="523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群組 11"/>
          <p:cNvGrpSpPr/>
          <p:nvPr/>
        </p:nvGrpSpPr>
        <p:grpSpPr>
          <a:xfrm>
            <a:off x="1323584" y="685800"/>
            <a:ext cx="7363216" cy="5806202"/>
            <a:chOff x="1247384" y="773668"/>
            <a:chExt cx="7363216" cy="5806202"/>
          </a:xfrm>
        </p:grpSpPr>
        <p:pic>
          <p:nvPicPr>
            <p:cNvPr id="186371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47384" y="1219200"/>
              <a:ext cx="6520815" cy="5360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文字方塊 10"/>
            <p:cNvSpPr txBox="1"/>
            <p:nvPr/>
          </p:nvSpPr>
          <p:spPr>
            <a:xfrm>
              <a:off x="4572000" y="773668"/>
              <a:ext cx="403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Chi2 tests: All data~ Normal distribution</a:t>
              </a:r>
              <a:endParaRPr lang="zh-TW" altLang="en-US" dirty="0"/>
            </a:p>
          </p:txBody>
        </p:sp>
      </p:grpSp>
      <p:pic>
        <p:nvPicPr>
          <p:cNvPr id="186373" name="Picture 5"/>
          <p:cNvPicPr>
            <a:picLocks noChangeAspect="1" noChangeArrowheads="1"/>
          </p:cNvPicPr>
          <p:nvPr/>
        </p:nvPicPr>
        <p:blipFill>
          <a:blip r:embed="rId7" cstate="print"/>
          <a:srcRect t="1384"/>
          <a:stretch>
            <a:fillRect/>
          </a:stretch>
        </p:blipFill>
        <p:spPr bwMode="auto">
          <a:xfrm>
            <a:off x="1371600" y="1066800"/>
            <a:ext cx="6540818" cy="543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Georgia tech mar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88" y="6032500"/>
            <a:ext cx="88661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Multivariable Linear </a:t>
            </a:r>
            <a:r>
              <a:rPr lang="en-US" altLang="zh-TW" dirty="0" smtClean="0"/>
              <a:t>R</a:t>
            </a:r>
            <a:r>
              <a:rPr lang="en-US" altLang="zh-TW" dirty="0" smtClean="0"/>
              <a:t>egression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81200" cy="365760"/>
          </a:xfrm>
        </p:spPr>
        <p:txBody>
          <a:bodyPr/>
          <a:lstStyle/>
          <a:p>
            <a:pPr algn="r"/>
            <a:fld id="{B6F15528-21DE-4FAA-801E-634DDDAF4B2B}" type="slidenum">
              <a:rPr 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pPr algn="r"/>
              <a:t>9</a:t>
            </a:fld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457200" y="2514600"/>
          <a:ext cx="2743200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1828800"/>
              </a:tblGrid>
              <a:tr h="24892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i="1" baseline="0" dirty="0" smtClean="0"/>
                        <a:t>x</a:t>
                      </a:r>
                      <a:r>
                        <a:rPr lang="en-US" altLang="zh-TW" sz="1200" baseline="0" dirty="0" smtClean="0"/>
                        <a:t> variables</a:t>
                      </a:r>
                      <a:endParaRPr lang="zh-TW" altLang="en-US" sz="1200" dirty="0"/>
                    </a:p>
                  </a:txBody>
                  <a:tcPr anchor="ctr"/>
                </a:tc>
              </a:tr>
              <a:tr h="248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Full Model</a:t>
                      </a:r>
                      <a:endParaRPr lang="zh-TW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/>
                        <a:t>8 (redundant information)</a:t>
                      </a:r>
                      <a:endParaRPr lang="zh-TW" altLang="en-US" sz="1200" dirty="0"/>
                    </a:p>
                  </a:txBody>
                  <a:tcPr anchor="ctr"/>
                </a:tc>
              </a:tr>
              <a:tr h="248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Sub</a:t>
                      </a:r>
                      <a:r>
                        <a:rPr lang="en-US" altLang="zh-TW" sz="1200" baseline="0" dirty="0" smtClean="0"/>
                        <a:t> Model</a:t>
                      </a:r>
                      <a:endParaRPr lang="zh-TW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/>
                        <a:t>3 (Bulk density, SG,</a:t>
                      </a:r>
                      <a:r>
                        <a:rPr lang="en-US" altLang="zh-TW" sz="1200" baseline="0" dirty="0" smtClean="0"/>
                        <a:t> D50</a:t>
                      </a:r>
                      <a:r>
                        <a:rPr lang="en-US" altLang="zh-TW" sz="1200" dirty="0" smtClean="0"/>
                        <a:t>) </a:t>
                      </a:r>
                      <a:endParaRPr lang="zh-TW" alt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/>
        </p:nvGraphicFramePr>
        <p:xfrm>
          <a:off x="533400" y="1219200"/>
          <a:ext cx="2071687" cy="1096962"/>
        </p:xfrm>
        <a:graphic>
          <a:graphicData uri="http://schemas.openxmlformats.org/presentationml/2006/ole">
            <p:oleObj spid="_x0000_s187394" name="Equation" r:id="rId5" imgW="863280" imgH="457200" progId="Equation.DSMT4">
              <p:embed/>
            </p:oleObj>
          </a:graphicData>
        </a:graphic>
      </p:graphicFrame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1143000"/>
            <a:ext cx="535114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7397" name="Object 5"/>
          <p:cNvGraphicFramePr>
            <a:graphicFrameLocks noChangeAspect="1"/>
          </p:cNvGraphicFramePr>
          <p:nvPr/>
        </p:nvGraphicFramePr>
        <p:xfrm>
          <a:off x="533400" y="4953000"/>
          <a:ext cx="2514601" cy="1156177"/>
        </p:xfrm>
        <a:graphic>
          <a:graphicData uri="http://schemas.openxmlformats.org/presentationml/2006/ole">
            <p:oleObj spid="_x0000_s187397" name="Equation" r:id="rId7" imgW="1104840" imgH="507960" progId="Equation.DSMT4">
              <p:embed/>
            </p:oleObj>
          </a:graphicData>
        </a:graphic>
      </p:graphicFrame>
      <p:sp>
        <p:nvSpPr>
          <p:cNvPr id="15" name="矩形 14"/>
          <p:cNvSpPr/>
          <p:nvPr/>
        </p:nvSpPr>
        <p:spPr>
          <a:xfrm>
            <a:off x="457200" y="3429000"/>
            <a:ext cx="2971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 smtClean="0">
                <a:solidFill>
                  <a:srgbClr val="7030A0"/>
                </a:solidFill>
              </a:rPr>
              <a:t>Submodel</a:t>
            </a:r>
            <a:r>
              <a:rPr lang="en-US" altLang="zh-TW" dirty="0" smtClean="0">
                <a:solidFill>
                  <a:srgbClr val="7030A0"/>
                </a:solidFill>
              </a:rPr>
              <a:t> </a:t>
            </a:r>
            <a:r>
              <a:rPr lang="en-US" altLang="zh-TW" dirty="0" smtClean="0">
                <a:solidFill>
                  <a:srgbClr val="7030A0"/>
                </a:solidFill>
              </a:rPr>
              <a:t>selection:</a:t>
            </a:r>
            <a:br>
              <a:rPr lang="en-US" altLang="zh-TW" dirty="0" smtClean="0">
                <a:solidFill>
                  <a:srgbClr val="7030A0"/>
                </a:solidFill>
              </a:rPr>
            </a:br>
            <a:r>
              <a:rPr lang="en-US" altLang="zh-TW" dirty="0" smtClean="0">
                <a:solidFill>
                  <a:srgbClr val="7030A0"/>
                </a:solidFill>
              </a:rPr>
              <a:t>Bi-direction stepwise-add or drop variables to get lowest AIC value)</a:t>
            </a:r>
          </a:p>
          <a:p>
            <a:r>
              <a:rPr lang="en-US" altLang="zh-TW" dirty="0" smtClean="0">
                <a:solidFill>
                  <a:srgbClr val="7030A0"/>
                </a:solidFill>
              </a:rPr>
              <a:t>&amp; Physical meaning judgment</a:t>
            </a:r>
            <a:endParaRPr lang="en-US" altLang="zh-TW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2608</TotalTime>
  <Words>536</Words>
  <Application>Microsoft Office PowerPoint</Application>
  <PresentationFormat>如螢幕大小 (4:3)</PresentationFormat>
  <Paragraphs>113</Paragraphs>
  <Slides>14</Slides>
  <Notes>9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14</vt:i4>
      </vt:variant>
    </vt:vector>
  </HeadingPairs>
  <TitlesOfParts>
    <vt:vector size="17" baseType="lpstr">
      <vt:lpstr>Origin</vt:lpstr>
      <vt:lpstr>Microsoft Visio Drawing</vt:lpstr>
      <vt:lpstr>MathType 5.0 Equation</vt:lpstr>
      <vt:lpstr>EAS4480 Environ. Data Analysis Project Effects of Physical Properties on  Critical Shear Stress of Fine Sediments</vt:lpstr>
      <vt:lpstr>Introduction</vt:lpstr>
      <vt:lpstr>Introduction</vt:lpstr>
      <vt:lpstr>Objectives &amp; Approach</vt:lpstr>
      <vt:lpstr>Data Collection-Material &amp; Geotechnical test</vt:lpstr>
      <vt:lpstr>Data Collection-Hydraulic Flume</vt:lpstr>
      <vt:lpstr>LS Linear Regression</vt:lpstr>
      <vt:lpstr>Residual Analysis</vt:lpstr>
      <vt:lpstr>Multivariable Linear Regression</vt:lpstr>
      <vt:lpstr>Residual Analysis</vt:lpstr>
      <vt:lpstr>Leave-One-Out Cross Validation</vt:lpstr>
      <vt:lpstr>Jackknife: Regression Coefficients</vt:lpstr>
      <vt:lpstr>Conclusion</vt:lpstr>
      <vt:lpstr>Reference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Flume erosion characteristics of clay-silt mixture</dc:title>
  <dc:creator/>
  <cp:lastModifiedBy>Becky Wang</cp:lastModifiedBy>
  <cp:revision>382</cp:revision>
  <dcterms:created xsi:type="dcterms:W3CDTF">2006-08-16T00:00:00Z</dcterms:created>
  <dcterms:modified xsi:type="dcterms:W3CDTF">2012-04-24T02:22:31Z</dcterms:modified>
</cp:coreProperties>
</file>