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6" r:id="rId9"/>
    <p:sldId id="267" r:id="rId10"/>
    <p:sldId id="273" r:id="rId11"/>
    <p:sldId id="263" r:id="rId12"/>
    <p:sldId id="264" r:id="rId13"/>
    <p:sldId id="268" r:id="rId14"/>
    <p:sldId id="269" r:id="rId15"/>
    <p:sldId id="270" r:id="rId16"/>
    <p:sldId id="265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FA628-E49A-48C3-9DE8-4210123285EA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B3B22-FC5B-485E-A946-CC703A58F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852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FA628-E49A-48C3-9DE8-4210123285EA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B3B22-FC5B-485E-A946-CC703A58F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347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FA628-E49A-48C3-9DE8-4210123285EA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B3B22-FC5B-485E-A946-CC703A58F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487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FA628-E49A-48C3-9DE8-4210123285EA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B3B22-FC5B-485E-A946-CC703A58F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62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FA628-E49A-48C3-9DE8-4210123285EA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B3B22-FC5B-485E-A946-CC703A58F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51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FA628-E49A-48C3-9DE8-4210123285EA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B3B22-FC5B-485E-A946-CC703A58F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335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FA628-E49A-48C3-9DE8-4210123285EA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B3B22-FC5B-485E-A946-CC703A58F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043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FA628-E49A-48C3-9DE8-4210123285EA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B3B22-FC5B-485E-A946-CC703A58F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688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FA628-E49A-48C3-9DE8-4210123285EA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B3B22-FC5B-485E-A946-CC703A58F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404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FA628-E49A-48C3-9DE8-4210123285EA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B3B22-FC5B-485E-A946-CC703A58F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229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FA628-E49A-48C3-9DE8-4210123285EA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B3B22-FC5B-485E-A946-CC703A58F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140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FA628-E49A-48C3-9DE8-4210123285EA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B3B22-FC5B-485E-A946-CC703A58F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410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endoftheamericandream.com/archives/is-the-new-madrid-fault-earthquake-zone-coming-to-life" TargetMode="External"/><Relationship Id="rId3" Type="http://schemas.openxmlformats.org/officeDocument/2006/relationships/hyperlink" Target="http://www.johnstonsarchive.net/other/quake1.html" TargetMode="External"/><Relationship Id="rId7" Type="http://schemas.openxmlformats.org/officeDocument/2006/relationships/hyperlink" Target="http://disastersstrike.blogspot.com/2011/03/haiti-compared-to-japan.html" TargetMode="External"/><Relationship Id="rId2" Type="http://schemas.openxmlformats.org/officeDocument/2006/relationships/hyperlink" Target="http://earthquake.usgs.gov/research/data/centennial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urvival-goods.com/What_is_an_Earthquake_s/269.htm" TargetMode="External"/><Relationship Id="rId5" Type="http://schemas.openxmlformats.org/officeDocument/2006/relationships/hyperlink" Target="http://earthquake.usgs.gov/learn/faq/?faqID=33" TargetMode="External"/><Relationship Id="rId4" Type="http://schemas.openxmlformats.org/officeDocument/2006/relationships/hyperlink" Target="http://en.wikipedia.org/wiki/Richter_magnitude_scal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Richter_magnitude_scale" TargetMode="External"/><Relationship Id="rId2" Type="http://schemas.openxmlformats.org/officeDocument/2006/relationships/hyperlink" Target="http://en.wikipedia.org/wiki/Microearthquak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endoftheamericandream.com/wp-content/uploads/2011/01/New-Madrid-Fault-Earthquake-Zone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urvival-goods.com/v/vspfiles/templates/survivalgood/images/earthquak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90600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Earthquakes: Increasing Over Time?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4495800"/>
            <a:ext cx="3962400" cy="1219200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By: Dan Arrington</a:t>
            </a:r>
          </a:p>
          <a:p>
            <a:r>
              <a:rPr lang="en-US" sz="2000" b="1" dirty="0" smtClean="0">
                <a:solidFill>
                  <a:schemeClr val="tx1"/>
                </a:solidFill>
              </a:rPr>
              <a:t>EAS 4480</a:t>
            </a:r>
          </a:p>
          <a:p>
            <a:r>
              <a:rPr lang="en-US" sz="2000" b="1" dirty="0" smtClean="0">
                <a:solidFill>
                  <a:schemeClr val="tx1"/>
                </a:solidFill>
              </a:rPr>
              <a:t>Spring 2012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6446836"/>
            <a:ext cx="861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Image obtained from: http://www.survival-goods.com/What_is_an_Earthquake_s/269.htm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49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Term Results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Chi-squared value:		</a:t>
            </a:r>
            <a:r>
              <a:rPr lang="en-US" dirty="0" smtClean="0"/>
              <a:t>	14.9340</a:t>
            </a:r>
          </a:p>
          <a:p>
            <a:r>
              <a:rPr lang="en-US" dirty="0" smtClean="0"/>
              <a:t>Critical Chi-squared value:</a:t>
            </a:r>
            <a:r>
              <a:rPr lang="en-US" dirty="0"/>
              <a:t>	</a:t>
            </a:r>
            <a:r>
              <a:rPr lang="en-US" dirty="0" smtClean="0"/>
              <a:t>14.0671</a:t>
            </a:r>
          </a:p>
          <a:p>
            <a:endParaRPr lang="en-US" dirty="0"/>
          </a:p>
          <a:p>
            <a:r>
              <a:rPr lang="en-US" dirty="0" smtClean="0"/>
              <a:t>Data doesn’t follow a normal distribution.</a:t>
            </a:r>
          </a:p>
          <a:p>
            <a:pPr lvl="1"/>
            <a:r>
              <a:rPr lang="en-US" dirty="0" smtClean="0"/>
              <a:t>F-test can’t be applied</a:t>
            </a:r>
          </a:p>
          <a:p>
            <a:pPr lvl="1"/>
            <a:r>
              <a:rPr lang="en-US" dirty="0" smtClean="0"/>
              <a:t>Student’s t-test can’t be applied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02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Term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 looked at major to great earthquakes and plotted the data. I did all of the same regressions here as I did for long term.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 </a:t>
            </a:r>
            <a:r>
              <a:rPr lang="en-US" dirty="0"/>
              <a:t>calculated the correlation coefficient using the </a:t>
            </a:r>
            <a:r>
              <a:rPr lang="en-US" dirty="0" err="1"/>
              <a:t>corrcoef</a:t>
            </a:r>
            <a:r>
              <a:rPr lang="en-US" dirty="0"/>
              <a:t>() function and bootstrap </a:t>
            </a:r>
            <a:r>
              <a:rPr lang="en-US" dirty="0" smtClean="0"/>
              <a:t>method.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Finally, applied the Chi-Squared test to check for normality and see if other tests could be applied.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05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Term Results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79" t="11154" r="7377" b="9423"/>
          <a:stretch/>
        </p:blipFill>
        <p:spPr bwMode="auto">
          <a:xfrm>
            <a:off x="230945" y="1447800"/>
            <a:ext cx="8684455" cy="4664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096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Term Results (cont.)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36" t="11314" r="8692" b="9152"/>
          <a:stretch/>
        </p:blipFill>
        <p:spPr bwMode="auto">
          <a:xfrm>
            <a:off x="159434" y="1219200"/>
            <a:ext cx="8839200" cy="4810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010400" y="144780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pLSQ</a:t>
            </a:r>
            <a:r>
              <a:rPr lang="en-US" sz="1600" dirty="0"/>
              <a:t> = </a:t>
            </a:r>
            <a:r>
              <a:rPr lang="en-US" sz="1600" dirty="0" smtClean="0"/>
              <a:t>0.1596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010400" y="1817131"/>
            <a:ext cx="1676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pRMAR</a:t>
            </a:r>
            <a:r>
              <a:rPr lang="en-US" sz="1600" dirty="0"/>
              <a:t> = 0.6793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010400" y="2286000"/>
            <a:ext cx="16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pPCR</a:t>
            </a:r>
            <a:r>
              <a:rPr lang="en-US" sz="1600" dirty="0"/>
              <a:t> = 0.2740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6248400"/>
            <a:ext cx="3581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Earthquakes, 1970-1989: 261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410200" y="6248400"/>
            <a:ext cx="3429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Earthquakes, 1990-2009: 297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43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684" y="88397"/>
            <a:ext cx="8229600" cy="1143000"/>
          </a:xfrm>
        </p:spPr>
        <p:txBody>
          <a:bodyPr/>
          <a:lstStyle/>
          <a:p>
            <a:r>
              <a:rPr lang="en-US" dirty="0" smtClean="0"/>
              <a:t>Short Term Results (cont.)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97" t="11154" r="7970" b="9722"/>
          <a:stretch/>
        </p:blipFill>
        <p:spPr bwMode="auto">
          <a:xfrm>
            <a:off x="187569" y="1066800"/>
            <a:ext cx="8727831" cy="4767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295984" y="5967018"/>
            <a:ext cx="17267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/>
              <a:t>Mean r</a:t>
            </a:r>
            <a:r>
              <a:rPr lang="en-US" dirty="0" smtClean="0"/>
              <a:t> = </a:t>
            </a:r>
            <a:r>
              <a:rPr lang="en-US" dirty="0"/>
              <a:t>0.2150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19707" y="5911416"/>
            <a:ext cx="182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Using </a:t>
            </a:r>
            <a:r>
              <a:rPr lang="en-US" u="sng" dirty="0" err="1" smtClean="0"/>
              <a:t>corrcoef</a:t>
            </a:r>
            <a:r>
              <a:rPr lang="en-US" u="sng" dirty="0" smtClean="0"/>
              <a:t>()</a:t>
            </a:r>
          </a:p>
          <a:p>
            <a:r>
              <a:rPr lang="en-US" dirty="0"/>
              <a:t>r = 0.2349</a:t>
            </a:r>
            <a:endParaRPr lang="en-US" dirty="0" smtClean="0"/>
          </a:p>
          <a:p>
            <a:r>
              <a:rPr lang="en-US" dirty="0" smtClean="0"/>
              <a:t>p </a:t>
            </a:r>
            <a:r>
              <a:rPr lang="en-US" dirty="0"/>
              <a:t>=   0.3188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66508" y="5874685"/>
            <a:ext cx="17393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95% Confidence</a:t>
            </a:r>
          </a:p>
          <a:p>
            <a:r>
              <a:rPr lang="en-US" dirty="0" err="1" smtClean="0"/>
              <a:t>rlow</a:t>
            </a:r>
            <a:r>
              <a:rPr lang="en-US" dirty="0"/>
              <a:t> =  -0.2317</a:t>
            </a:r>
            <a:endParaRPr lang="en-US" dirty="0" smtClean="0"/>
          </a:p>
          <a:p>
            <a:r>
              <a:rPr lang="en-US" dirty="0" err="1" smtClean="0"/>
              <a:t>rhigh</a:t>
            </a:r>
            <a:r>
              <a:rPr lang="en-US" dirty="0"/>
              <a:t> =  0.6136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63107" y="5874685"/>
            <a:ext cx="205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Result</a:t>
            </a:r>
          </a:p>
          <a:p>
            <a:r>
              <a:rPr lang="en-US" dirty="0" smtClean="0"/>
              <a:t>Insignificant</a:t>
            </a:r>
          </a:p>
          <a:p>
            <a:r>
              <a:rPr lang="en-US" dirty="0" smtClean="0"/>
              <a:t>Small Correlation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99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Term Results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Chi-Squared value</a:t>
            </a:r>
            <a:r>
              <a:rPr lang="en-US" dirty="0"/>
              <a:t>:</a:t>
            </a:r>
            <a:r>
              <a:rPr lang="en-US" dirty="0" smtClean="0"/>
              <a:t>  		         8.1197</a:t>
            </a:r>
          </a:p>
          <a:p>
            <a:r>
              <a:rPr lang="en-US" dirty="0" smtClean="0"/>
              <a:t>Critical </a:t>
            </a:r>
            <a:r>
              <a:rPr lang="en-US" dirty="0"/>
              <a:t>Chi-Squared value:  </a:t>
            </a:r>
            <a:r>
              <a:rPr lang="en-US" dirty="0" smtClean="0"/>
              <a:t>     14.0671</a:t>
            </a:r>
          </a:p>
          <a:p>
            <a:endParaRPr lang="en-US" dirty="0"/>
          </a:p>
          <a:p>
            <a:r>
              <a:rPr lang="en-US" dirty="0"/>
              <a:t>F value: </a:t>
            </a:r>
            <a:r>
              <a:rPr lang="en-US" dirty="0" smtClean="0"/>
              <a:t>				        2.1674</a:t>
            </a:r>
          </a:p>
          <a:p>
            <a:r>
              <a:rPr lang="en-US" dirty="0" smtClean="0"/>
              <a:t>Critical </a:t>
            </a:r>
            <a:r>
              <a:rPr lang="en-US" dirty="0"/>
              <a:t>F value:		</a:t>
            </a:r>
            <a:r>
              <a:rPr lang="en-US" dirty="0" smtClean="0"/>
              <a:t>        2.1683</a:t>
            </a:r>
          </a:p>
          <a:p>
            <a:endParaRPr lang="en-US" dirty="0" smtClean="0"/>
          </a:p>
          <a:p>
            <a:r>
              <a:rPr lang="en-US" dirty="0"/>
              <a:t>h					        </a:t>
            </a:r>
            <a:r>
              <a:rPr lang="en-US" dirty="0" smtClean="0"/>
              <a:t>0</a:t>
            </a:r>
          </a:p>
          <a:p>
            <a:r>
              <a:rPr lang="en-US" dirty="0" smtClean="0"/>
              <a:t>% </a:t>
            </a:r>
            <a:r>
              <a:rPr lang="en-US" dirty="0"/>
              <a:t>S</a:t>
            </a:r>
            <a:r>
              <a:rPr lang="en-US" dirty="0" smtClean="0"/>
              <a:t>ignificance for t: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/>
              <a:t> </a:t>
            </a:r>
            <a:r>
              <a:rPr lang="en-US" dirty="0" smtClean="0"/>
              <a:t>       0.0926</a:t>
            </a:r>
          </a:p>
          <a:p>
            <a:r>
              <a:rPr lang="en-US" dirty="0" smtClean="0"/>
              <a:t>95% </a:t>
            </a:r>
            <a:r>
              <a:rPr lang="en-US" dirty="0"/>
              <a:t>Confidence Interval:	</a:t>
            </a:r>
            <a:r>
              <a:rPr lang="en-US" dirty="0" smtClean="0"/>
              <a:t>      [-3.9117   0.3117]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92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Based on the long term results, there is not an increasing trend in the number of major and great earthquakes per year.</a:t>
            </a:r>
          </a:p>
          <a:p>
            <a:endParaRPr lang="en-US" dirty="0"/>
          </a:p>
          <a:p>
            <a:r>
              <a:rPr lang="en-US" dirty="0" smtClean="0"/>
              <a:t>Based on the short term results, however, there seems to be an increasing trend.</a:t>
            </a:r>
          </a:p>
          <a:p>
            <a:endParaRPr lang="en-US" dirty="0"/>
          </a:p>
          <a:p>
            <a:r>
              <a:rPr lang="en-US" dirty="0" smtClean="0"/>
              <a:t>Neither long term or short term results have a large correlation.</a:t>
            </a:r>
          </a:p>
          <a:p>
            <a:endParaRPr lang="en-US" dirty="0"/>
          </a:p>
          <a:p>
            <a:r>
              <a:rPr lang="en-US" dirty="0" smtClean="0"/>
              <a:t>I feel that the number of major and great earthquakes occurring each year follow a pattern, and trends can be found based on what time periods you compare.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62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0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Data Sources:</a:t>
            </a:r>
          </a:p>
          <a:p>
            <a:r>
              <a:rPr lang="en-US" u="sng" dirty="0">
                <a:hlinkClick r:id="rId2"/>
              </a:rPr>
              <a:t>http://earthquake.usgs.gov/research/data/centennial.php</a:t>
            </a:r>
            <a:endParaRPr lang="en-US" dirty="0">
              <a:hlinkClick r:id="rId2"/>
            </a:endParaRPr>
          </a:p>
          <a:p>
            <a:r>
              <a:rPr lang="en-US" u="sng" dirty="0">
                <a:hlinkClick r:id="rId3"/>
              </a:rPr>
              <a:t>http://www.johnstonsarchive.net/other/quake1.html</a:t>
            </a:r>
            <a:r>
              <a:rPr lang="en-US" dirty="0">
                <a:hlinkClick r:id="rId3"/>
              </a:rPr>
              <a:t> </a:t>
            </a:r>
          </a:p>
          <a:p>
            <a:endParaRPr lang="en-US" dirty="0" smtClean="0"/>
          </a:p>
          <a:p>
            <a:r>
              <a:rPr lang="en-US" dirty="0" smtClean="0"/>
              <a:t>Other Sources:</a:t>
            </a:r>
          </a:p>
          <a:p>
            <a:r>
              <a:rPr lang="en-US" u="sng" dirty="0">
                <a:hlinkClick r:id="rId4"/>
              </a:rPr>
              <a:t>http://</a:t>
            </a:r>
            <a:r>
              <a:rPr lang="en-US" u="sng" dirty="0" smtClean="0">
                <a:hlinkClick r:id="rId4"/>
              </a:rPr>
              <a:t>en.wikipedia.org/wiki/Richter_magnitude_scale</a:t>
            </a:r>
            <a:r>
              <a:rPr lang="en-US" dirty="0"/>
              <a:t> </a:t>
            </a:r>
          </a:p>
          <a:p>
            <a:r>
              <a:rPr lang="en-US" dirty="0" smtClean="0">
                <a:hlinkClick r:id="rId5"/>
              </a:rPr>
              <a:t>http</a:t>
            </a:r>
            <a:r>
              <a:rPr lang="en-US" dirty="0">
                <a:hlinkClick r:id="rId5"/>
              </a:rPr>
              <a:t>://earthquake.usgs.gov/learn/faq/?</a:t>
            </a:r>
            <a:r>
              <a:rPr lang="en-US" dirty="0" smtClean="0">
                <a:hlinkClick r:id="rId5"/>
              </a:rPr>
              <a:t>faqID=33</a:t>
            </a:r>
            <a:r>
              <a:rPr lang="en-US" dirty="0" smtClean="0"/>
              <a:t> </a:t>
            </a:r>
          </a:p>
          <a:p>
            <a:r>
              <a:rPr lang="en-US" dirty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www.survival-goods.com/What_is_an_Earthquake_s/269.htm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dirty="0" smtClean="0">
                <a:hlinkClick r:id="rId7"/>
              </a:rPr>
              <a:t>http</a:t>
            </a:r>
            <a:r>
              <a:rPr lang="en-US" dirty="0">
                <a:hlinkClick r:id="rId7"/>
              </a:rPr>
              <a:t>://</a:t>
            </a:r>
            <a:r>
              <a:rPr lang="en-US" dirty="0" smtClean="0">
                <a:hlinkClick r:id="rId7"/>
              </a:rPr>
              <a:t>disastersstrike.blogspot.com/2011/03/haiti-compared-to-japan.html</a:t>
            </a:r>
            <a:r>
              <a:rPr lang="en-US" dirty="0" smtClean="0"/>
              <a:t> </a:t>
            </a:r>
          </a:p>
          <a:p>
            <a:r>
              <a:rPr lang="en-US" dirty="0">
                <a:hlinkClick r:id="rId8"/>
              </a:rPr>
              <a:t>http://</a:t>
            </a:r>
            <a:r>
              <a:rPr lang="en-US" dirty="0" smtClean="0">
                <a:hlinkClick r:id="rId8"/>
              </a:rPr>
              <a:t>endoftheamericandream.com/archives/is-the-new-madrid-fault-earthquake-zone-coming-to-life</a:t>
            </a:r>
            <a:r>
              <a:rPr lang="en-US" dirty="0" smtClean="0"/>
              <a:t> </a:t>
            </a:r>
            <a:endParaRPr lang="en-US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83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Background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229600" cy="53340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Richter Scale</a:t>
            </a:r>
          </a:p>
          <a:p>
            <a:pPr marL="0" indent="0">
              <a:buNone/>
            </a:pPr>
            <a:endParaRPr lang="en-US" sz="2800" dirty="0"/>
          </a:p>
          <a:p>
            <a:pPr>
              <a:buFontTx/>
              <a:buChar char="-"/>
            </a:pPr>
            <a:r>
              <a:rPr lang="en-US" sz="2600" dirty="0" smtClean="0"/>
              <a:t>Measures magnitude</a:t>
            </a:r>
          </a:p>
          <a:p>
            <a:pPr marL="0" indent="0">
              <a:buNone/>
            </a:pPr>
            <a:endParaRPr lang="en-US" sz="2600" dirty="0"/>
          </a:p>
          <a:p>
            <a:pPr>
              <a:buFontTx/>
              <a:buChar char="-"/>
            </a:pPr>
            <a:r>
              <a:rPr lang="en-US" sz="2600" dirty="0" smtClean="0"/>
              <a:t>Energy released</a:t>
            </a:r>
          </a:p>
          <a:p>
            <a:pPr marL="0" indent="0">
              <a:buNone/>
            </a:pPr>
            <a:r>
              <a:rPr lang="en-US" sz="2600" dirty="0" smtClean="0"/>
              <a:t>    follows log scale:</a:t>
            </a:r>
          </a:p>
          <a:p>
            <a:pPr marL="0" indent="0">
              <a:buNone/>
            </a:pPr>
            <a:r>
              <a:rPr lang="en-US" sz="2600" dirty="0"/>
              <a:t> </a:t>
            </a:r>
            <a:r>
              <a:rPr lang="en-US" sz="2600" dirty="0" smtClean="0"/>
              <a:t>   log </a:t>
            </a:r>
            <a:r>
              <a:rPr lang="en-US" sz="2600" dirty="0" err="1" smtClean="0"/>
              <a:t>Es</a:t>
            </a:r>
            <a:r>
              <a:rPr lang="en-US" sz="2600" dirty="0" smtClean="0"/>
              <a:t> = 4.8 + 1.5Ms</a:t>
            </a:r>
            <a:endParaRPr lang="en-US" sz="2600" dirty="0"/>
          </a:p>
          <a:p>
            <a:pPr marL="0" indent="0">
              <a:buNone/>
            </a:pPr>
            <a:r>
              <a:rPr lang="en-US" sz="2600" dirty="0"/>
              <a:t> </a:t>
            </a:r>
            <a:r>
              <a:rPr lang="en-US" sz="2600" dirty="0" smtClean="0"/>
              <a:t>   </a:t>
            </a:r>
          </a:p>
          <a:p>
            <a:pPr marL="0" indent="0">
              <a:buNone/>
            </a:pPr>
            <a:r>
              <a:rPr lang="en-US" sz="2600" dirty="0"/>
              <a:t> </a:t>
            </a:r>
            <a:r>
              <a:rPr lang="en-US" sz="2600" dirty="0" smtClean="0"/>
              <a:t>   </a:t>
            </a:r>
            <a:r>
              <a:rPr lang="en-US" sz="2000" dirty="0" err="1" smtClean="0"/>
              <a:t>Es</a:t>
            </a:r>
            <a:r>
              <a:rPr lang="en-US" sz="2000" dirty="0" smtClean="0"/>
              <a:t> is the energy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released in joules.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</a:t>
            </a:r>
            <a:r>
              <a:rPr lang="en-US" sz="2000" dirty="0" err="1" smtClean="0"/>
              <a:t>Ms</a:t>
            </a:r>
            <a:r>
              <a:rPr lang="en-US" sz="2000" dirty="0" smtClean="0"/>
              <a:t> is the magnitude of the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earthquake.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015410"/>
              </p:ext>
            </p:extLst>
          </p:nvPr>
        </p:nvGraphicFramePr>
        <p:xfrm>
          <a:off x="3505200" y="1143000"/>
          <a:ext cx="5328363" cy="5538648"/>
        </p:xfrm>
        <a:graphic>
          <a:graphicData uri="http://schemas.openxmlformats.org/drawingml/2006/table">
            <a:tbl>
              <a:tblPr firstRow="1" firstCol="1" bandRow="1"/>
              <a:tblGrid>
                <a:gridCol w="838200"/>
                <a:gridCol w="990600"/>
                <a:gridCol w="1828800"/>
                <a:gridCol w="1670763"/>
              </a:tblGrid>
              <a:tr h="2166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Magnitude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22" marR="7322" marT="7322" marB="732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Description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22" marR="7322" marT="7322" marB="732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Earthquake effects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22" marR="7322" marT="7322" marB="732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Frequency of occurrence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22" marR="7322" marT="7322" marB="732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6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Less than 2.0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22" marR="7322" marT="7322" marB="732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2" tooltip="Microearthquake"/>
                        </a:rPr>
                        <a:t>Micro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22" marR="7322" marT="7322" marB="732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Micro earthquakes, not felt.</a:t>
                      </a:r>
                      <a:r>
                        <a:rPr lang="en-US" sz="1100" u="sng" baseline="300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3"/>
                        </a:rPr>
                        <a:t>[14]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22" marR="7322" marT="7322" marB="732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Continual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22" marR="7322" marT="7322" marB="732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6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2.0–2.9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22" marR="7322" marT="7322" marB="732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Minor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22" marR="7322" marT="7322" marB="732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Generally not felt, but recorded.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22" marR="7322" marT="7322" marB="732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1,300,000 per year (est.)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22" marR="7322" marT="7322" marB="732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3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3.0–3.9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22" marR="7322" marT="7322" marB="732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Often felt, but rarely causes damage.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22" marR="7322" marT="7322" marB="732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130,000 per year (est.)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22" marR="7322" marT="7322" marB="732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40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4.0–4.9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22" marR="7322" marT="7322" marB="732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Light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22" marR="7322" marT="7322" marB="732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Noticeable shaking of indoor items, rattling noises. Significant damage unlikely.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22" marR="7322" marT="7322" marB="732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13,000 per year (est.)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22" marR="7322" marT="7322" marB="732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74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5.0–5.9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22" marR="7322" marT="7322" marB="732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Moderate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22" marR="7322" marT="7322" marB="732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Can cause major damage to poorly constructed buildings over small regions. At most slight damage to well-designed buildings.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22" marR="7322" marT="7322" marB="732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1,319 per year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22" marR="7322" marT="7322" marB="732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40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6.0–6.9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22" marR="7322" marT="7322" marB="732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Strong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22" marR="7322" marT="7322" marB="732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Can be destructive in areas up to about 160 </a:t>
                      </a:r>
                      <a:r>
                        <a:rPr lang="en-US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kilometres</a:t>
                      </a: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(99 mi) across in populated areas.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22" marR="7322" marT="7322" marB="732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134 per year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22" marR="7322" marT="7322" marB="732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3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7.0–7.9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22" marR="7322" marT="7322" marB="732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Major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22" marR="7322" marT="7322" marB="732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Can cause serious damage over larger areas.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22" marR="7322" marT="7322" marB="732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 per year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22" marR="7322" marT="7322" marB="732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40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8.0–8.9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22" marR="7322" marT="7322" marB="732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Great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22" marR="7322" marT="7322" marB="732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Can cause serious damage in areas several hundred </a:t>
                      </a:r>
                      <a:r>
                        <a:rPr lang="en-US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kilometres</a:t>
                      </a: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across.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22" marR="7322" marT="7322" marB="732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per year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22" marR="7322" marT="7322" marB="732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3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9.0–9.9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22" marR="7322" marT="7322" marB="732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Devastating in areas several thousand </a:t>
                      </a:r>
                      <a:r>
                        <a:rPr lang="en-US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kilometres</a:t>
                      </a: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across.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22" marR="7322" marT="7322" marB="732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per 10 years (est.)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22" marR="7322" marT="7322" marB="732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27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10.0+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22" marR="7322" marT="7322" marB="732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Massive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22" marR="7322" marT="7322" marB="732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Never recorded, widespread devastation across very large areas; see below for equivalent seismic energy yield.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22" marR="7322" marT="7322" marB="732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Extremely rare (Unknown/May not be possible)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22" marR="7322" marT="7322" marB="732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-36342" y="6580965"/>
            <a:ext cx="4191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Source: http</a:t>
            </a:r>
            <a:r>
              <a:rPr lang="en-US" sz="1100" dirty="0"/>
              <a:t>://</a:t>
            </a:r>
            <a:r>
              <a:rPr lang="en-US" sz="1050" dirty="0"/>
              <a:t>en.wikipedia.org/wiki/Richter_magnitude_scale</a:t>
            </a:r>
          </a:p>
        </p:txBody>
      </p:sp>
    </p:spTree>
    <p:extLst>
      <p:ext uri="{BB962C8B-B14F-4D97-AF65-F5344CB8AC3E}">
        <p14:creationId xmlns:p14="http://schemas.microsoft.com/office/powerpoint/2010/main" val="393594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410" y="228600"/>
            <a:ext cx="8229600" cy="1143000"/>
          </a:xfrm>
        </p:spPr>
        <p:txBody>
          <a:bodyPr/>
          <a:lstStyle/>
          <a:p>
            <a:r>
              <a:rPr lang="en-US" dirty="0" smtClean="0"/>
              <a:t>Why is it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970" y="1447800"/>
            <a:ext cx="8229600" cy="4525963"/>
          </a:xfrm>
        </p:spPr>
        <p:txBody>
          <a:bodyPr/>
          <a:lstStyle/>
          <a:p>
            <a:r>
              <a:rPr lang="en-US" dirty="0" smtClean="0"/>
              <a:t>Earthquakes can be deadly and cause widespread damage.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47710" y="2661181"/>
            <a:ext cx="8843890" cy="3538210"/>
            <a:chOff x="147710" y="2514600"/>
            <a:chExt cx="8843890" cy="3538210"/>
          </a:xfrm>
        </p:grpSpPr>
        <p:grpSp>
          <p:nvGrpSpPr>
            <p:cNvPr id="5" name="Group 4"/>
            <p:cNvGrpSpPr/>
            <p:nvPr/>
          </p:nvGrpSpPr>
          <p:grpSpPr>
            <a:xfrm>
              <a:off x="147710" y="2887393"/>
              <a:ext cx="7103012" cy="3165417"/>
              <a:chOff x="114886" y="2277793"/>
              <a:chExt cx="7103012" cy="3165417"/>
            </a:xfrm>
          </p:grpSpPr>
          <p:pic>
            <p:nvPicPr>
              <p:cNvPr id="2050" name="Picture 2" descr="http://1.bp.blogspot.com/_RuUXiZh1mEU/TBr7fKzw_JI/AAAAAAAAABA/-Iwl7fG9TlU/s1600/haiti-destruction-earthquake.jpg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4886" y="2277793"/>
                <a:ext cx="4381500" cy="27908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" name="TextBox 3"/>
              <p:cNvSpPr txBox="1"/>
              <p:nvPr/>
            </p:nvSpPr>
            <p:spPr>
              <a:xfrm>
                <a:off x="1774873" y="5181600"/>
                <a:ext cx="544302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/>
                  <a:t>Source: http://disastersstrike.blogspot.com/2011/03/haiti-compared-to-japan.html</a:t>
                </a:r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338210" y="2514600"/>
              <a:ext cx="419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Haiti – Magnitude 7.0; 200,000+ Deaths</a:t>
              </a:r>
              <a:endParaRPr lang="en-US" b="1" dirty="0"/>
            </a:p>
          </p:txBody>
        </p:sp>
        <p:pic>
          <p:nvPicPr>
            <p:cNvPr id="2052" name="Picture 4" descr="http://pinoyambisyoso.com/wp-content/uploads/2011/03/aptopix-japan-earthquake-2011-3-11-8-22-41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24400" y="2883933"/>
              <a:ext cx="4267200" cy="27942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4915486" y="2514600"/>
              <a:ext cx="4038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Japan – Magnitude 8.9; 10,000+ Deaths</a:t>
              </a:r>
              <a:endParaRPr lang="en-US" b="1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5767168" y="6384057"/>
            <a:ext cx="2335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Es</a:t>
            </a:r>
            <a:r>
              <a:rPr lang="en-US" dirty="0" smtClean="0"/>
              <a:t> = 1.413 x 10</a:t>
            </a:r>
            <a:r>
              <a:rPr lang="en-US" baseline="30000" dirty="0" smtClean="0"/>
              <a:t>18</a:t>
            </a:r>
            <a:r>
              <a:rPr lang="en-US" dirty="0" smtClean="0"/>
              <a:t> J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157360" y="6384057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Es</a:t>
            </a:r>
            <a:r>
              <a:rPr lang="en-US" dirty="0" smtClean="0"/>
              <a:t> = 1.995 x 10</a:t>
            </a:r>
            <a:r>
              <a:rPr lang="en-US" baseline="30000" dirty="0" smtClean="0"/>
              <a:t>15</a:t>
            </a:r>
            <a:r>
              <a:rPr lang="en-US" dirty="0" smtClean="0"/>
              <a:t> J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32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It’s About 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sz="3000" dirty="0" smtClean="0"/>
              <a:t>The San Andreas Fault Zone is well known</a:t>
            </a:r>
          </a:p>
          <a:p>
            <a:r>
              <a:rPr lang="en-US" sz="3000" dirty="0" smtClean="0"/>
              <a:t>The New Madrid Fault Zone is much larger</a:t>
            </a:r>
          </a:p>
          <a:p>
            <a:r>
              <a:rPr lang="en-US" sz="3000" dirty="0" smtClean="0"/>
              <a:t>It would be a good idea to make some assessments. A few things to consider are:</a:t>
            </a:r>
          </a:p>
          <a:p>
            <a:pPr marL="285750" indent="-285750">
              <a:buFontTx/>
              <a:buChar char="-"/>
            </a:pPr>
            <a:r>
              <a:rPr lang="en-US" sz="2000" dirty="0" smtClean="0"/>
              <a:t>Awareness of geographic location</a:t>
            </a:r>
          </a:p>
          <a:p>
            <a:pPr marL="285750" indent="-285750">
              <a:buFontTx/>
              <a:buChar char="-"/>
            </a:pPr>
            <a:r>
              <a:rPr lang="en-US" sz="2000" dirty="0" smtClean="0"/>
              <a:t>Enforcement of building codes</a:t>
            </a:r>
          </a:p>
          <a:p>
            <a:pPr marL="285750" indent="-285750">
              <a:buFontTx/>
              <a:buChar char="-"/>
            </a:pPr>
            <a:r>
              <a:rPr lang="en-US" sz="2000" dirty="0" smtClean="0"/>
              <a:t>Implementing warning systems</a:t>
            </a:r>
          </a:p>
          <a:p>
            <a:endParaRPr lang="en-US" sz="2000" dirty="0"/>
          </a:p>
        </p:txBody>
      </p:sp>
      <p:grpSp>
        <p:nvGrpSpPr>
          <p:cNvPr id="6" name="Group 5"/>
          <p:cNvGrpSpPr/>
          <p:nvPr/>
        </p:nvGrpSpPr>
        <p:grpSpPr>
          <a:xfrm>
            <a:off x="4962965" y="3706631"/>
            <a:ext cx="4049152" cy="3047473"/>
            <a:chOff x="4876800" y="2743200"/>
            <a:chExt cx="4049152" cy="3047473"/>
          </a:xfrm>
        </p:grpSpPr>
        <p:pic>
          <p:nvPicPr>
            <p:cNvPr id="3074" name="Picture 2" descr="New Madrid Fault Earthquake Zone">
              <a:hlinkClick r:id="rId2" tooltip="New Madrid Fault Earthquake Zone"/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6800" y="2743200"/>
              <a:ext cx="3886200" cy="24871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5049130" y="5359786"/>
              <a:ext cx="3876822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 smtClean="0"/>
                <a:t>Source: http://endoftheamericandream.com/archives/is-the-new-madrid-fault-earthquake-zone-coming-to-life</a:t>
              </a:r>
              <a:endParaRPr lang="en-US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1128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 looked at long term and short term data. I wanted to see if the numbers of earthquakes per year are increasing over time.</a:t>
            </a:r>
          </a:p>
          <a:p>
            <a:endParaRPr lang="en-US" dirty="0" smtClean="0"/>
          </a:p>
          <a:p>
            <a:r>
              <a:rPr lang="en-US" dirty="0" smtClean="0"/>
              <a:t>The long term data spans a century, from 1900-1999. I compared the first half to the second half of the century.</a:t>
            </a:r>
          </a:p>
          <a:p>
            <a:endParaRPr lang="en-US" dirty="0"/>
          </a:p>
          <a:p>
            <a:r>
              <a:rPr lang="en-US" dirty="0" smtClean="0"/>
              <a:t>The short term data </a:t>
            </a:r>
            <a:r>
              <a:rPr lang="en-US" dirty="0"/>
              <a:t> </a:t>
            </a:r>
            <a:r>
              <a:rPr lang="en-US" dirty="0" smtClean="0"/>
              <a:t>compares 20 year increments, 1970-1989 and 1990-2009.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1826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Long Term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For the 100 years of data, I looked at major (7 to 7.9) to great (8+) earthquakes only. This is because before the 1930’s </a:t>
            </a:r>
            <a:r>
              <a:rPr lang="en-US" sz="2400" dirty="0"/>
              <a:t>the catalog is only complete down </a:t>
            </a:r>
            <a:r>
              <a:rPr lang="en-US" sz="2400" dirty="0" smtClean="0"/>
              <a:t>to magnitude 7.</a:t>
            </a:r>
          </a:p>
          <a:p>
            <a:endParaRPr lang="en-US" sz="2400" dirty="0"/>
          </a:p>
          <a:p>
            <a:r>
              <a:rPr lang="en-US" sz="2400" dirty="0" smtClean="0"/>
              <a:t>I plotted the data to look at trends. Then I did a least squares regression, reduced major axis regression, and principal component regression. I also calculated the correlation coefficient using the </a:t>
            </a:r>
            <a:r>
              <a:rPr lang="en-US" sz="2400" dirty="0" err="1" smtClean="0"/>
              <a:t>corrcoef</a:t>
            </a:r>
            <a:r>
              <a:rPr lang="en-US" sz="2400" dirty="0" smtClean="0"/>
              <a:t>() function and bootstrap method.</a:t>
            </a:r>
          </a:p>
          <a:p>
            <a:endParaRPr lang="en-US" sz="2400" dirty="0"/>
          </a:p>
          <a:p>
            <a:r>
              <a:rPr lang="en-US" sz="2400" dirty="0" smtClean="0"/>
              <a:t>I also tested for normality of the residuals using the chi-squared test. If normal, I could apply the F-test to see if the data has equal variances. If equal, I could apply the Student’s t-test to see if the means of the data are equal.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3712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Term Results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36" t="10714" r="7523" b="9127"/>
          <a:stretch/>
        </p:blipFill>
        <p:spPr bwMode="auto">
          <a:xfrm>
            <a:off x="116114" y="1447800"/>
            <a:ext cx="8875486" cy="4793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1001" y="6324600"/>
            <a:ext cx="8458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1943: 32 Magnitude 7+ Earthquakes		  1960: 14 Magnitude 7+ Earthquakes</a:t>
            </a:r>
          </a:p>
        </p:txBody>
      </p:sp>
    </p:spTree>
    <p:extLst>
      <p:ext uri="{BB962C8B-B14F-4D97-AF65-F5344CB8AC3E}">
        <p14:creationId xmlns:p14="http://schemas.microsoft.com/office/powerpoint/2010/main" val="259385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38" t="11815" r="8927" b="9931"/>
          <a:stretch/>
        </p:blipFill>
        <p:spPr bwMode="auto">
          <a:xfrm>
            <a:off x="284216" y="1143000"/>
            <a:ext cx="8588738" cy="4623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0" y="304800"/>
            <a:ext cx="6781800" cy="533400"/>
          </a:xfrm>
        </p:spPr>
        <p:txBody>
          <a:bodyPr>
            <a:noAutofit/>
          </a:bodyPr>
          <a:lstStyle/>
          <a:p>
            <a:r>
              <a:rPr lang="en-US" dirty="0" smtClean="0"/>
              <a:t>Long Term Results </a:t>
            </a:r>
            <a:r>
              <a:rPr lang="en-US" dirty="0" smtClean="0"/>
              <a:t>(cont</a:t>
            </a:r>
            <a:r>
              <a:rPr lang="en-US" dirty="0" smtClean="0"/>
              <a:t>.)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029157" y="1524000"/>
            <a:ext cx="144142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err="1" smtClean="0"/>
              <a:t>pLSQ</a:t>
            </a:r>
            <a:r>
              <a:rPr lang="en-US" sz="1600" dirty="0" smtClean="0"/>
              <a:t> = -0.1682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7029157" y="1893332"/>
            <a:ext cx="17712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pRMAR</a:t>
            </a:r>
            <a:r>
              <a:rPr lang="en-US" sz="1600" dirty="0"/>
              <a:t> = </a:t>
            </a:r>
            <a:r>
              <a:rPr lang="en-US" sz="1600" dirty="0" smtClean="0"/>
              <a:t>-0.8066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7029157" y="2231886"/>
            <a:ext cx="17338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pPCR</a:t>
            </a:r>
            <a:r>
              <a:rPr lang="en-US" sz="1600" dirty="0"/>
              <a:t> = -0.4031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6251439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Earthquakes, 1900-1949: 852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56532" y="6248400"/>
            <a:ext cx="3558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Earthquakes, 1950-1999: 701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04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50609" y="224879"/>
            <a:ext cx="595438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/>
              <a:t>Long Term Results </a:t>
            </a:r>
            <a:r>
              <a:rPr lang="en-US" sz="4400" dirty="0" smtClean="0"/>
              <a:t>(cont</a:t>
            </a:r>
            <a:r>
              <a:rPr lang="en-US" sz="4400" dirty="0"/>
              <a:t>.)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09" t="11111" r="7857" b="9616"/>
          <a:stretch/>
        </p:blipFill>
        <p:spPr bwMode="auto">
          <a:xfrm>
            <a:off x="90877" y="994320"/>
            <a:ext cx="8965200" cy="4906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295984" y="5874685"/>
            <a:ext cx="8824523" cy="960061"/>
            <a:chOff x="90877" y="5934670"/>
            <a:chExt cx="8824523" cy="960061"/>
          </a:xfrm>
        </p:grpSpPr>
        <p:sp>
          <p:nvSpPr>
            <p:cNvPr id="5" name="Rectangle 4"/>
            <p:cNvSpPr/>
            <p:nvPr/>
          </p:nvSpPr>
          <p:spPr>
            <a:xfrm>
              <a:off x="90877" y="6027003"/>
              <a:ext cx="179728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u="sng" dirty="0" smtClean="0"/>
                <a:t>Mean r</a:t>
              </a:r>
              <a:r>
                <a:rPr lang="en-US" dirty="0" smtClean="0"/>
                <a:t> = -0.2090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514600" y="5971401"/>
              <a:ext cx="18288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u="sng" dirty="0" smtClean="0"/>
                <a:t>Using </a:t>
              </a:r>
              <a:r>
                <a:rPr lang="en-US" u="sng" dirty="0" err="1" smtClean="0"/>
                <a:t>corrcoef</a:t>
              </a:r>
              <a:r>
                <a:rPr lang="en-US" u="sng" dirty="0" smtClean="0"/>
                <a:t>()</a:t>
              </a:r>
            </a:p>
            <a:p>
              <a:r>
                <a:rPr lang="en-US" dirty="0"/>
                <a:t>r = -</a:t>
              </a:r>
              <a:r>
                <a:rPr lang="en-US" dirty="0" smtClean="0"/>
                <a:t>0.2085</a:t>
              </a:r>
            </a:p>
            <a:p>
              <a:r>
                <a:rPr lang="en-US" dirty="0" smtClean="0"/>
                <a:t>p </a:t>
              </a:r>
              <a:r>
                <a:rPr lang="en-US" dirty="0"/>
                <a:t>=  0.1462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661401" y="5934670"/>
              <a:ext cx="173939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u="sng" dirty="0" smtClean="0"/>
                <a:t>95% Confidence</a:t>
              </a:r>
            </a:p>
            <a:p>
              <a:r>
                <a:rPr lang="en-US" dirty="0" err="1" smtClean="0"/>
                <a:t>rlow</a:t>
              </a:r>
              <a:r>
                <a:rPr lang="en-US" dirty="0"/>
                <a:t> =  -</a:t>
              </a:r>
              <a:r>
                <a:rPr lang="en-US" dirty="0" smtClean="0"/>
                <a:t>0.4601</a:t>
              </a:r>
            </a:p>
            <a:p>
              <a:r>
                <a:rPr lang="en-US" dirty="0" err="1" smtClean="0"/>
                <a:t>rhigh</a:t>
              </a:r>
              <a:r>
                <a:rPr lang="en-US" dirty="0"/>
                <a:t> =  0.0742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858000" y="5934670"/>
              <a:ext cx="20574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u="sng" dirty="0" smtClean="0"/>
                <a:t>Result</a:t>
              </a:r>
            </a:p>
            <a:p>
              <a:r>
                <a:rPr lang="en-US" dirty="0" smtClean="0"/>
                <a:t>Insignificant</a:t>
              </a:r>
            </a:p>
            <a:p>
              <a:r>
                <a:rPr lang="en-US" dirty="0" smtClean="0"/>
                <a:t>Small Correlation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08359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1776</TotalTime>
  <Words>895</Words>
  <Application>Microsoft Office PowerPoint</Application>
  <PresentationFormat>On-screen Show (4:3)</PresentationFormat>
  <Paragraphs>169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Earthquakes: Increasing Over Time?</vt:lpstr>
      <vt:lpstr>Background Information</vt:lpstr>
      <vt:lpstr>Why is it important?</vt:lpstr>
      <vt:lpstr>It’s About Location</vt:lpstr>
      <vt:lpstr>Data</vt:lpstr>
      <vt:lpstr>Long Term Procedure</vt:lpstr>
      <vt:lpstr>Long Term Results</vt:lpstr>
      <vt:lpstr>Long Term Results (cont.)</vt:lpstr>
      <vt:lpstr>PowerPoint Presentation</vt:lpstr>
      <vt:lpstr>Long Term Results (cont.)</vt:lpstr>
      <vt:lpstr>Short Term Procedure</vt:lpstr>
      <vt:lpstr>Short Term Results</vt:lpstr>
      <vt:lpstr>Short Term Results (cont.)</vt:lpstr>
      <vt:lpstr>Short Term Results (cont.)</vt:lpstr>
      <vt:lpstr>Short Term Results (cont.)</vt:lpstr>
      <vt:lpstr>Conclusions</vt:lpstr>
      <vt:lpstr>Questions?</vt:lpstr>
      <vt:lpstr>Sources</vt:lpstr>
    </vt:vector>
  </TitlesOfParts>
  <Company>Georgia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Earthquakes: Increasing Over Time?</dc:title>
  <dc:creator>Arrington, Daniel J</dc:creator>
  <cp:lastModifiedBy>Daniel</cp:lastModifiedBy>
  <cp:revision>74</cp:revision>
  <dcterms:created xsi:type="dcterms:W3CDTF">2012-04-18T19:21:41Z</dcterms:created>
  <dcterms:modified xsi:type="dcterms:W3CDTF">2012-04-24T17:20:23Z</dcterms:modified>
</cp:coreProperties>
</file>