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9" r:id="rId5"/>
    <p:sldId id="273" r:id="rId6"/>
    <p:sldId id="260" r:id="rId7"/>
    <p:sldId id="272" r:id="rId8"/>
    <p:sldId id="265" r:id="rId9"/>
    <p:sldId id="261" r:id="rId10"/>
    <p:sldId id="263" r:id="rId11"/>
    <p:sldId id="262" r:id="rId12"/>
    <p:sldId id="269" r:id="rId13"/>
    <p:sldId id="267" r:id="rId14"/>
    <p:sldId id="264" r:id="rId15"/>
    <p:sldId id="268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17" autoAdjust="0"/>
  </p:normalViewPr>
  <p:slideViewPr>
    <p:cSldViewPr>
      <p:cViewPr>
        <p:scale>
          <a:sx n="75" d="100"/>
          <a:sy n="75" d="100"/>
        </p:scale>
        <p:origin x="-2664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DD4B768-4FD1-40F7-9921-33619848820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5AC44BE-D87E-4D06-94A5-983D65F024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Model Output Statistics (MOS) Temperature Forecast Verification</a:t>
            </a:r>
            <a:br>
              <a:rPr lang="en-US" sz="3500" dirty="0" smtClean="0"/>
            </a:br>
            <a:r>
              <a:rPr lang="en-US" sz="3500" dirty="0" smtClean="0"/>
              <a:t>JJA 2011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Benjamin Campbell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April 24 ,2012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EAS 4480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KTPA </a:t>
            </a:r>
            <a:r>
              <a:rPr lang="en-US" dirty="0"/>
              <a:t>Results</a:t>
            </a:r>
            <a:r>
              <a:rPr lang="en-US" dirty="0" smtClean="0"/>
              <a:t>: RMSE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95400"/>
            <a:ext cx="7112000" cy="5715000"/>
          </a:xfrm>
        </p:spPr>
      </p:pic>
    </p:spTree>
    <p:extLst>
      <p:ext uri="{BB962C8B-B14F-4D97-AF65-F5344CB8AC3E}">
        <p14:creationId xmlns:p14="http://schemas.microsoft.com/office/powerpoint/2010/main" val="33490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KTPA </a:t>
            </a:r>
            <a:r>
              <a:rPr lang="en-US" dirty="0"/>
              <a:t>Results</a:t>
            </a:r>
            <a:r>
              <a:rPr lang="en-US" dirty="0" smtClean="0"/>
              <a:t>: ACC and CC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371600"/>
            <a:ext cx="4754033" cy="45720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967" y="1447800"/>
            <a:ext cx="4754033" cy="4495800"/>
          </a:xfrm>
        </p:spPr>
      </p:pic>
    </p:spTree>
    <p:extLst>
      <p:ext uri="{BB962C8B-B14F-4D97-AF65-F5344CB8AC3E}">
        <p14:creationId xmlns:p14="http://schemas.microsoft.com/office/powerpoint/2010/main" val="17184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KTPA Results Skill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95400"/>
            <a:ext cx="7620000" cy="5715000"/>
          </a:xfrm>
        </p:spPr>
      </p:pic>
    </p:spTree>
    <p:extLst>
      <p:ext uri="{BB962C8B-B14F-4D97-AF65-F5344CB8AC3E}">
        <p14:creationId xmlns:p14="http://schemas.microsoft.com/office/powerpoint/2010/main" val="290717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S.E. Regional Results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0" y="1981200"/>
            <a:ext cx="4978400" cy="40386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981200"/>
            <a:ext cx="4978400" cy="4038600"/>
          </a:xfrm>
        </p:spPr>
      </p:pic>
    </p:spTree>
    <p:extLst>
      <p:ext uri="{BB962C8B-B14F-4D97-AF65-F5344CB8AC3E}">
        <p14:creationId xmlns:p14="http://schemas.microsoft.com/office/powerpoint/2010/main" val="49985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Results: 105 Cities 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1905000"/>
            <a:ext cx="4897468" cy="4343400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905000"/>
            <a:ext cx="4855633" cy="4343400"/>
          </a:xfr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453" y="4675797"/>
            <a:ext cx="1255568" cy="199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681950"/>
            <a:ext cx="1255568" cy="199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00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Results: Skill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600200"/>
            <a:ext cx="6502400" cy="4876800"/>
          </a:xfrm>
        </p:spPr>
      </p:pic>
    </p:spTree>
    <p:extLst>
      <p:ext uri="{BB962C8B-B14F-4D97-AF65-F5344CB8AC3E}">
        <p14:creationId xmlns:p14="http://schemas.microsoft.com/office/powerpoint/2010/main" val="40638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KTPA</a:t>
            </a:r>
          </a:p>
          <a:p>
            <a:pPr lvl="1"/>
            <a:r>
              <a:rPr lang="en-US" dirty="0" smtClean="0"/>
              <a:t>Box Plots show that New MOS may capture Observations distribution better</a:t>
            </a:r>
          </a:p>
          <a:p>
            <a:pPr lvl="1"/>
            <a:r>
              <a:rPr lang="en-US" dirty="0"/>
              <a:t>RMSE shows vast improvement from Old MOS </a:t>
            </a:r>
            <a:r>
              <a:rPr lang="en-US" dirty="0">
                <a:sym typeface="Wingdings" pitchFamily="2" charset="2"/>
              </a:rPr>
              <a:t> New </a:t>
            </a:r>
            <a:r>
              <a:rPr lang="en-US" dirty="0" smtClean="0">
                <a:sym typeface="Wingdings" pitchFamily="2" charset="2"/>
              </a:rPr>
              <a:t>MOS</a:t>
            </a:r>
          </a:p>
          <a:p>
            <a:pPr lvl="1"/>
            <a:r>
              <a:rPr lang="en-US" dirty="0" smtClean="0"/>
              <a:t>Skill Plots show </a:t>
            </a:r>
            <a:r>
              <a:rPr lang="en-US" dirty="0"/>
              <a:t>vast improvement from Old MOS </a:t>
            </a:r>
            <a:r>
              <a:rPr lang="en-US" dirty="0">
                <a:sym typeface="Wingdings" pitchFamily="2" charset="2"/>
              </a:rPr>
              <a:t> New </a:t>
            </a:r>
            <a:r>
              <a:rPr lang="en-US" dirty="0" smtClean="0">
                <a:sym typeface="Wingdings" pitchFamily="2" charset="2"/>
              </a:rPr>
              <a:t>MOS</a:t>
            </a:r>
            <a:endParaRPr lang="en-US" dirty="0" smtClean="0"/>
          </a:p>
          <a:p>
            <a:pPr lvl="1"/>
            <a:r>
              <a:rPr lang="en-US" dirty="0" smtClean="0"/>
              <a:t>Anomaly </a:t>
            </a:r>
            <a:r>
              <a:rPr lang="en-US" dirty="0"/>
              <a:t>Corr. </a:t>
            </a:r>
            <a:r>
              <a:rPr lang="en-US" dirty="0" err="1"/>
              <a:t>Coef</a:t>
            </a:r>
            <a:r>
              <a:rPr lang="en-US" dirty="0"/>
              <a:t>. And </a:t>
            </a:r>
            <a:r>
              <a:rPr lang="en-US" dirty="0" err="1"/>
              <a:t>Corr</a:t>
            </a:r>
            <a:r>
              <a:rPr lang="en-US" dirty="0"/>
              <a:t> </a:t>
            </a:r>
            <a:r>
              <a:rPr lang="en-US" dirty="0" err="1"/>
              <a:t>Coef</a:t>
            </a:r>
            <a:r>
              <a:rPr lang="en-US" dirty="0"/>
              <a:t>. </a:t>
            </a:r>
            <a:r>
              <a:rPr lang="en-US" dirty="0" smtClean="0"/>
              <a:t>Show improvement at for             T min forecast but worse for T max</a:t>
            </a:r>
          </a:p>
          <a:p>
            <a:pPr lvl="1"/>
            <a:endParaRPr lang="en-US" dirty="0"/>
          </a:p>
          <a:p>
            <a:r>
              <a:rPr lang="en-US" dirty="0"/>
              <a:t>For all </a:t>
            </a:r>
            <a:r>
              <a:rPr lang="en-US" dirty="0" smtClean="0"/>
              <a:t>sites and regional</a:t>
            </a:r>
            <a:endParaRPr lang="en-US" dirty="0"/>
          </a:p>
          <a:p>
            <a:pPr lvl="1"/>
            <a:r>
              <a:rPr lang="en-US" dirty="0"/>
              <a:t> Anomaly Corr. </a:t>
            </a:r>
            <a:r>
              <a:rPr lang="en-US" dirty="0" err="1"/>
              <a:t>Coef</a:t>
            </a:r>
            <a:r>
              <a:rPr lang="en-US" dirty="0"/>
              <a:t>. And </a:t>
            </a:r>
            <a:r>
              <a:rPr lang="en-US" dirty="0" err="1"/>
              <a:t>Corr</a:t>
            </a:r>
            <a:r>
              <a:rPr lang="en-US" dirty="0"/>
              <a:t> </a:t>
            </a:r>
            <a:r>
              <a:rPr lang="en-US" dirty="0" err="1"/>
              <a:t>Coef</a:t>
            </a:r>
            <a:r>
              <a:rPr lang="en-US" dirty="0"/>
              <a:t>. </a:t>
            </a:r>
            <a:r>
              <a:rPr lang="en-US" dirty="0" smtClean="0"/>
              <a:t>Results are similar</a:t>
            </a:r>
            <a:endParaRPr lang="en-US" dirty="0"/>
          </a:p>
          <a:p>
            <a:pPr lvl="1"/>
            <a:r>
              <a:rPr lang="en-US" dirty="0"/>
              <a:t>RMSE shows vast improvement from Old MOS </a:t>
            </a:r>
            <a:r>
              <a:rPr lang="en-US" dirty="0">
                <a:sym typeface="Wingdings" pitchFamily="2" charset="2"/>
              </a:rPr>
              <a:t> New </a:t>
            </a:r>
            <a:r>
              <a:rPr lang="en-US" dirty="0" smtClean="0">
                <a:sym typeface="Wingdings" pitchFamily="2" charset="2"/>
              </a:rPr>
              <a:t>MOS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National Skill Plot points to overall improvement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Implementation of New MOS</a:t>
            </a:r>
          </a:p>
          <a:p>
            <a:pPr lvl="1"/>
            <a:r>
              <a:rPr lang="en-US" dirty="0" smtClean="0"/>
              <a:t>Run both </a:t>
            </a:r>
          </a:p>
          <a:p>
            <a:pPr lvl="2"/>
            <a:r>
              <a:rPr lang="en-US" dirty="0" smtClean="0"/>
              <a:t>For each site and lead time, Final Forecast = MOS with lowest 21day running RMSE</a:t>
            </a:r>
          </a:p>
        </p:txBody>
      </p:sp>
    </p:spTree>
    <p:extLst>
      <p:ext uri="{BB962C8B-B14F-4D97-AF65-F5344CB8AC3E}">
        <p14:creationId xmlns:p14="http://schemas.microsoft.com/office/powerpoint/2010/main" val="34154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and Motivation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goal - to provide accurate temperature forecast for 105 stations by removing systematic biases associated with temperature forecast data from the </a:t>
            </a:r>
            <a:r>
              <a:rPr lang="en-US" dirty="0"/>
              <a:t>European Centre for Medium Range Forecast (ECMWF)  </a:t>
            </a:r>
            <a:r>
              <a:rPr lang="en-US" dirty="0" smtClean="0"/>
              <a:t>Ensemble </a:t>
            </a:r>
            <a:r>
              <a:rPr lang="en-US" dirty="0"/>
              <a:t>Prediction </a:t>
            </a:r>
            <a:r>
              <a:rPr lang="en-US" dirty="0" smtClean="0"/>
              <a:t>System </a:t>
            </a:r>
            <a:r>
              <a:rPr lang="en-US" dirty="0"/>
              <a:t>(EPS)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ECMWF Monthly </a:t>
            </a:r>
            <a:r>
              <a:rPr lang="en-US" dirty="0" err="1" smtClean="0"/>
              <a:t>Hindcast</a:t>
            </a:r>
            <a:r>
              <a:rPr lang="en-US" dirty="0" smtClean="0"/>
              <a:t> Temperature Data</a:t>
            </a:r>
          </a:p>
          <a:p>
            <a:pPr lvl="2"/>
            <a:r>
              <a:rPr lang="en-US" dirty="0" smtClean="0"/>
              <a:t>Reforecast </a:t>
            </a:r>
          </a:p>
          <a:p>
            <a:r>
              <a:rPr lang="en-US" dirty="0"/>
              <a:t>ECMWF EPS Temperature Data </a:t>
            </a:r>
            <a:endParaRPr lang="en-US" dirty="0" smtClean="0"/>
          </a:p>
          <a:p>
            <a:pPr lvl="1"/>
            <a:r>
              <a:rPr lang="en-US" dirty="0" smtClean="0"/>
              <a:t>Both have horizontal resolution of 0.25 </a:t>
            </a:r>
            <a:r>
              <a:rPr lang="en-US" dirty="0" err="1" smtClean="0"/>
              <a:t>deg</a:t>
            </a:r>
            <a:r>
              <a:rPr lang="en-US" dirty="0"/>
              <a:t> x 0.25 </a:t>
            </a:r>
            <a:r>
              <a:rPr lang="en-US" dirty="0" err="1"/>
              <a:t>deg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63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Temperature </a:t>
            </a:r>
            <a:r>
              <a:rPr lang="en-US" dirty="0"/>
              <a:t>Data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Observations from </a:t>
            </a:r>
            <a:r>
              <a:rPr lang="en-US" dirty="0"/>
              <a:t>the NOAA </a:t>
            </a:r>
            <a:r>
              <a:rPr lang="en-US" dirty="0" smtClean="0"/>
              <a:t>Automated Surface Observing System (ASOS) network.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27258"/>
            <a:ext cx="44196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56000" y="5968916"/>
            <a:ext cx="5562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http://www.crh.noaa.gov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52404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Interpolation of Model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98" y="2785520"/>
            <a:ext cx="4081183" cy="3295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198" y="4095981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Latitude (0.25</a:t>
            </a:r>
            <a:r>
              <a:rPr lang="en-US" baseline="30000" dirty="0" smtClean="0"/>
              <a:t> o</a:t>
            </a:r>
            <a:r>
              <a:rPr lang="en-US" dirty="0" smtClean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02688" y="2209800"/>
            <a:ext cx="2112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Longitude (0.25</a:t>
            </a:r>
            <a:r>
              <a:rPr lang="en-US" baseline="30000" dirty="0"/>
              <a:t> 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5-Point Star 4"/>
          <p:cNvSpPr/>
          <p:nvPr/>
        </p:nvSpPr>
        <p:spPr>
          <a:xfrm>
            <a:off x="4267200" y="4019781"/>
            <a:ext cx="152400" cy="1524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to Q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/>
          </a:bodyPr>
          <a:lstStyle/>
          <a:p>
            <a:pPr marL="182880" lvl="1"/>
            <a:r>
              <a:rPr lang="en-US" sz="1800" dirty="0" smtClean="0"/>
              <a:t>To  correct for the systematic model biases, the quantile to quantile technique was applied using historical forecast  (18 years) and observations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3048000"/>
            <a:ext cx="41910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Quantile-to-Quantile Map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Hindcast Data and Observations</a:t>
            </a:r>
          </a:p>
          <a:p>
            <a:pPr lvl="1"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2000" dirty="0" smtClean="0"/>
              <a:t>ECMWF </a:t>
            </a:r>
            <a:r>
              <a:rPr lang="en-US" sz="2000" dirty="0" err="1" smtClean="0"/>
              <a:t>Fcst</a:t>
            </a:r>
            <a:r>
              <a:rPr lang="en-US" sz="2000" dirty="0" smtClean="0"/>
              <a:t> = 50 </a:t>
            </a:r>
            <a:r>
              <a:rPr lang="en-US" sz="2000" dirty="0" err="1" smtClean="0"/>
              <a:t>deg</a:t>
            </a:r>
            <a:r>
              <a:rPr lang="en-US" sz="2000" dirty="0" smtClean="0"/>
              <a:t> F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Fcst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 = 50 deg F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Observed quant = 48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en-US" sz="2000" noProof="0" dirty="0" smtClean="0"/>
              <a:t>New </a:t>
            </a:r>
            <a:r>
              <a:rPr lang="en-US" sz="2000" noProof="0" dirty="0" err="1" smtClean="0"/>
              <a:t>Fcst</a:t>
            </a:r>
            <a:r>
              <a:rPr lang="en-US" sz="2000" noProof="0" dirty="0" smtClean="0"/>
              <a:t> = 48 </a:t>
            </a:r>
            <a:r>
              <a:rPr lang="en-US" sz="2000" noProof="0" dirty="0" err="1" smtClean="0"/>
              <a:t>deg</a:t>
            </a:r>
            <a:r>
              <a:rPr lang="en-US" sz="2000" noProof="0" dirty="0" smtClean="0"/>
              <a:t> F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64606"/>
            <a:ext cx="4859296" cy="393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006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55" t="7507" r="24285"/>
          <a:stretch/>
        </p:blipFill>
        <p:spPr bwMode="auto">
          <a:xfrm>
            <a:off x="0" y="0"/>
            <a:ext cx="9144000" cy="876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156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 </a:t>
            </a:r>
            <a:r>
              <a:rPr lang="en-US" dirty="0"/>
              <a:t>F</a:t>
            </a:r>
            <a:r>
              <a:rPr lang="en-US" dirty="0" smtClean="0"/>
              <a:t>orecast </a:t>
            </a:r>
            <a:r>
              <a:rPr lang="en-US" dirty="0"/>
              <a:t>V</a:t>
            </a:r>
            <a:r>
              <a:rPr lang="en-US" dirty="0" smtClean="0"/>
              <a:t>erification Methods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lvl="1"/>
                <a:r>
                  <a:rPr lang="en-US" b="1" dirty="0" smtClean="0"/>
                  <a:t>Box Plots </a:t>
                </a:r>
                <a:r>
                  <a:rPr lang="en-US" dirty="0" smtClean="0"/>
                  <a:t>(individual sites only)</a:t>
                </a:r>
              </a:p>
              <a:p>
                <a:pPr lvl="1"/>
                <a:r>
                  <a:rPr lang="en-US" b="1" dirty="0" smtClean="0"/>
                  <a:t>Forecast Skill: </a:t>
                </a:r>
              </a:p>
              <a:p>
                <a:pPr lvl="2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1 −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𝑀𝑆𝐸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𝑛𝑒𝑤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𝑀𝑆𝐸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𝑜𝑙𝑑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b="1" dirty="0" smtClean="0"/>
                  <a:t>Root mean square error</a:t>
                </a:r>
              </a:p>
              <a:p>
                <a:pPr marL="548640" lvl="2" indent="0">
                  <a:buNone/>
                </a:pPr>
                <a:endParaRPr lang="en-US" dirty="0" smtClean="0"/>
              </a:p>
              <a:p>
                <a:pPr marL="548640" lvl="2" indent="0">
                  <a:buNone/>
                </a:pPr>
                <a:endParaRPr lang="en-US" dirty="0" smtClean="0"/>
              </a:p>
              <a:p>
                <a:pPr lvl="1"/>
                <a:r>
                  <a:rPr lang="en-US" b="1" dirty="0" smtClean="0"/>
                  <a:t>Anomaly Correlation Coefficient</a:t>
                </a:r>
              </a:p>
              <a:p>
                <a:pPr lvl="2"/>
                <a:endParaRPr lang="en-US" dirty="0" smtClean="0"/>
              </a:p>
              <a:p>
                <a:pPr lvl="2"/>
                <a:endParaRPr lang="en-US" dirty="0"/>
              </a:p>
              <a:p>
                <a:pPr lvl="2"/>
                <a:r>
                  <a:rPr lang="en-US" dirty="0" err="1" smtClean="0"/>
                  <a:t>Matlab</a:t>
                </a:r>
                <a:r>
                  <a:rPr lang="en-US" dirty="0" smtClean="0"/>
                  <a:t>: </a:t>
                </a:r>
                <a:r>
                  <a:rPr lang="en-US" dirty="0" err="1" smtClean="0"/>
                  <a:t>corrcoef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fcst-climo,obs-climo</a:t>
                </a:r>
                <a:r>
                  <a:rPr lang="en-US" dirty="0" smtClean="0"/>
                  <a:t>)</a:t>
                </a:r>
              </a:p>
              <a:p>
                <a:pPr lvl="2"/>
                <a:r>
                  <a:rPr lang="en-US" dirty="0" smtClean="0"/>
                  <a:t>Uncertainty: Standard deviation of bootstrap</a:t>
                </a:r>
              </a:p>
              <a:p>
                <a:pPr lvl="1"/>
                <a:r>
                  <a:rPr lang="en-US" b="1" dirty="0" smtClean="0"/>
                  <a:t>Correlation Coefficient </a:t>
                </a:r>
                <a:endParaRPr lang="en-US" dirty="0"/>
              </a:p>
              <a:p>
                <a:pPr lvl="1"/>
                <a:endParaRPr lang="en-US" dirty="0" smtClean="0"/>
              </a:p>
              <a:p>
                <a:pPr lvl="2"/>
                <a:endParaRPr lang="en-US" dirty="0" smtClean="0"/>
              </a:p>
              <a:p>
                <a:pPr lvl="2"/>
                <a:endParaRPr lang="en-US" dirty="0" smtClean="0"/>
              </a:p>
              <a:p>
                <a:pPr lvl="2"/>
                <a:r>
                  <a:rPr lang="en-US" dirty="0" err="1" smtClean="0"/>
                  <a:t>Matlab</a:t>
                </a:r>
                <a:r>
                  <a:rPr lang="en-US" dirty="0"/>
                  <a:t>: </a:t>
                </a:r>
                <a:r>
                  <a:rPr lang="en-US" dirty="0" err="1" smtClean="0"/>
                  <a:t>corrcoef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fcst,obs</a:t>
                </a:r>
                <a:r>
                  <a:rPr lang="en-US" dirty="0" smtClean="0"/>
                  <a:t>)</a:t>
                </a:r>
                <a:endParaRPr lang="en-US" dirty="0"/>
              </a:p>
              <a:p>
                <a:pPr lvl="2"/>
                <a:r>
                  <a:rPr lang="en-US" dirty="0"/>
                  <a:t>Uncertainty: Standard deviation of bootstrap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57" t="49191" r="78572" b="45771"/>
          <a:stretch/>
        </p:blipFill>
        <p:spPr bwMode="auto">
          <a:xfrm>
            <a:off x="1562658" y="2895600"/>
            <a:ext cx="1524000" cy="48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05" y="5105400"/>
            <a:ext cx="32956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889" y="3626661"/>
            <a:ext cx="2395537" cy="55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767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KTPA Results: Box Plots 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828800"/>
            <a:ext cx="4957233" cy="45720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828800"/>
            <a:ext cx="4957233" cy="4572000"/>
          </a:xfrm>
        </p:spPr>
      </p:pic>
    </p:spTree>
    <p:extLst>
      <p:ext uri="{BB962C8B-B14F-4D97-AF65-F5344CB8AC3E}">
        <p14:creationId xmlns:p14="http://schemas.microsoft.com/office/powerpoint/2010/main" val="170304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605</TotalTime>
  <Words>360</Words>
  <Application>Microsoft Office PowerPoint</Application>
  <PresentationFormat>On-screen Show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 Model Output Statistics (MOS) Temperature Forecast Verification JJA 2011</vt:lpstr>
      <vt:lpstr>Goal and Motivation </vt:lpstr>
      <vt:lpstr>Model Data </vt:lpstr>
      <vt:lpstr>Observed Data</vt:lpstr>
      <vt:lpstr>Interpolation of Model Data</vt:lpstr>
      <vt:lpstr>Q to Q Correction</vt:lpstr>
      <vt:lpstr>PowerPoint Presentation</vt:lpstr>
      <vt:lpstr>MOS Forecast Verification Methods</vt:lpstr>
      <vt:lpstr>KTPA Results: Box Plots </vt:lpstr>
      <vt:lpstr>KTPA Results: RMSE</vt:lpstr>
      <vt:lpstr>KTPA Results: ACC and CC</vt:lpstr>
      <vt:lpstr>KTPA Results Skill</vt:lpstr>
      <vt:lpstr>S.E. Regional Results</vt:lpstr>
      <vt:lpstr>National Results: 105 Cities </vt:lpstr>
      <vt:lpstr>National Results: Skill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ECMWF MOS Forecast Verification</dc:title>
  <dc:creator>Campbell, Benjamin D</dc:creator>
  <cp:lastModifiedBy>Campbell, Benjamin D</cp:lastModifiedBy>
  <cp:revision>36</cp:revision>
  <dcterms:created xsi:type="dcterms:W3CDTF">2012-04-23T14:20:55Z</dcterms:created>
  <dcterms:modified xsi:type="dcterms:W3CDTF">2012-04-24T17:14:42Z</dcterms:modified>
</cp:coreProperties>
</file>