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9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61" r:id="rId15"/>
    <p:sldId id="26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9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3F96-358B-C94F-9D3D-CE6AA596F6C9}" type="datetimeFigureOut">
              <a:rPr lang="en-US" smtClean="0"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583-2B91-B44A-895E-DBF593EE36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3F96-358B-C94F-9D3D-CE6AA596F6C9}" type="datetimeFigureOut">
              <a:rPr lang="en-US" smtClean="0"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583-2B91-B44A-895E-DBF593EE36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3F96-358B-C94F-9D3D-CE6AA596F6C9}" type="datetimeFigureOut">
              <a:rPr lang="en-US" smtClean="0"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583-2B91-B44A-895E-DBF593EE36B4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3F96-358B-C94F-9D3D-CE6AA596F6C9}" type="datetimeFigureOut">
              <a:rPr lang="en-US" smtClean="0"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583-2B91-B44A-895E-DBF593EE36B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3F96-358B-C94F-9D3D-CE6AA596F6C9}" type="datetimeFigureOut">
              <a:rPr lang="en-US" smtClean="0"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583-2B91-B44A-895E-DBF593EE36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3F96-358B-C94F-9D3D-CE6AA596F6C9}" type="datetimeFigureOut">
              <a:rPr lang="en-US" smtClean="0"/>
              <a:t>4/25/12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583-2B91-B44A-895E-DBF593EE36B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3F96-358B-C94F-9D3D-CE6AA596F6C9}" type="datetimeFigureOut">
              <a:rPr lang="en-US" smtClean="0"/>
              <a:t>4/25/12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583-2B91-B44A-895E-DBF593EE36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3F96-358B-C94F-9D3D-CE6AA596F6C9}" type="datetimeFigureOut">
              <a:rPr lang="en-US" smtClean="0"/>
              <a:t>4/25/12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583-2B91-B44A-895E-DBF593EE36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3F96-358B-C94F-9D3D-CE6AA596F6C9}" type="datetimeFigureOut">
              <a:rPr lang="en-US" smtClean="0"/>
              <a:t>4/25/12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583-2B91-B44A-895E-DBF593EE36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3F96-358B-C94F-9D3D-CE6AA596F6C9}" type="datetimeFigureOut">
              <a:rPr lang="en-US" smtClean="0"/>
              <a:t>4/25/12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583-2B91-B44A-895E-DBF593EE36B4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3F96-358B-C94F-9D3D-CE6AA596F6C9}" type="datetimeFigureOut">
              <a:rPr lang="en-US" smtClean="0"/>
              <a:t>4/25/12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583-2B91-B44A-895E-DBF593EE36B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5F83F96-358B-C94F-9D3D-CE6AA596F6C9}" type="datetimeFigureOut">
              <a:rPr lang="en-US" smtClean="0"/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5745583-2B91-B44A-895E-DBF593EE36B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oml.noaa.gov/hrd/hurdat/Data_Storm.html" TargetMode="External"/><Relationship Id="rId3" Type="http://schemas.openxmlformats.org/officeDocument/2006/relationships/hyperlink" Target="http://www.esrl.noaa.gov/psd/data/correlation/mei.dat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gif"/><Relationship Id="rId3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Relationship Id="rId3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Correlation between Atlantic Hurricane Frequency and ENSO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Jessica Johnson</a:t>
            </a:r>
          </a:p>
          <a:p>
            <a:r>
              <a:rPr lang="en-US" dirty="0" smtClean="0"/>
              <a:t>EAS 4480</a:t>
            </a:r>
          </a:p>
          <a:p>
            <a:r>
              <a:rPr lang="en-US" dirty="0" smtClean="0"/>
              <a:t>Spring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677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374209"/>
            <a:ext cx="7408333" cy="974123"/>
          </a:xfrm>
        </p:spPr>
        <p:txBody>
          <a:bodyPr/>
          <a:lstStyle/>
          <a:p>
            <a:r>
              <a:rPr lang="en-US" dirty="0" smtClean="0"/>
              <a:t>Negative correlation until approximately -20 lags, then function becomes mostly positive.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Autocorrelation</a:t>
            </a:r>
            <a:endParaRPr lang="en-US" dirty="0"/>
          </a:p>
        </p:txBody>
      </p:sp>
      <p:pic>
        <p:nvPicPr>
          <p:cNvPr id="4" name="Picture 3" descr="aut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240" y="2191775"/>
            <a:ext cx="5808660" cy="4356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340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34501"/>
            <a:ext cx="7408333" cy="101820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Most points between 2 standard deviations with a few outliers, signifying a correlation within 2 standard deviations</a:t>
            </a:r>
          </a:p>
          <a:p>
            <a:r>
              <a:rPr lang="en-US" dirty="0" smtClean="0"/>
              <a:t>slope is negative meaning there is a negative correlation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Least Squares Regression</a:t>
            </a:r>
            <a:endParaRPr lang="en-US" dirty="0"/>
          </a:p>
        </p:txBody>
      </p:sp>
      <p:pic>
        <p:nvPicPr>
          <p:cNvPr id="4" name="Picture 3" descr="L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641" y="2452703"/>
            <a:ext cx="5483952" cy="411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950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13456"/>
            <a:ext cx="7408333" cy="130462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Most points follow LS regression (green) and major axis regression (blue), showing correlation</a:t>
            </a:r>
          </a:p>
          <a:p>
            <a:r>
              <a:rPr lang="en-US" dirty="0" smtClean="0"/>
              <a:t>No correlation for principal component regression (black)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Principal Component Regression, LS Regression, and Major Axis Regression </a:t>
            </a:r>
            <a:endParaRPr lang="en-US" dirty="0"/>
          </a:p>
        </p:txBody>
      </p:sp>
      <p:pic>
        <p:nvPicPr>
          <p:cNvPr id="4" name="Picture 3" descr="regress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67" y="3061529"/>
            <a:ext cx="7408333" cy="3796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253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11238" y="1486349"/>
            <a:ext cx="7408333" cy="670301"/>
          </a:xfrm>
        </p:spPr>
        <p:txBody>
          <a:bodyPr/>
          <a:lstStyle/>
          <a:p>
            <a:r>
              <a:rPr lang="en-US" dirty="0" smtClean="0"/>
              <a:t>Strong coherence peak at 20 years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Coherence</a:t>
            </a:r>
            <a:endParaRPr lang="en-US" dirty="0"/>
          </a:p>
        </p:txBody>
      </p:sp>
      <p:pic>
        <p:nvPicPr>
          <p:cNvPr id="4" name="Picture 3" descr="coherenc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040" y="2152765"/>
            <a:ext cx="5953446" cy="4465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128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591056"/>
            <a:ext cx="7408333" cy="453510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Correlation between ENSO and Atlantic hurricane frequency is mediocre (r = -0.3361) and negative, meaning La Nina cycles produce a greater number of hurricanes while El Nino cycles produce less hurricanes</a:t>
            </a:r>
          </a:p>
          <a:p>
            <a:r>
              <a:rPr lang="en-US" dirty="0" smtClean="0"/>
              <a:t>All data correlates within 2 standard deviations with a negative LS regression slop, confirming correlation coefficients and autocorrelation results </a:t>
            </a:r>
          </a:p>
          <a:p>
            <a:r>
              <a:rPr lang="en-US" dirty="0" smtClean="0"/>
              <a:t>Frequency of 5 years for both ENSO and hurricane frequency, meaning both occur regularly approximately every 5 years.</a:t>
            </a:r>
          </a:p>
          <a:p>
            <a:pPr lvl="1"/>
            <a:r>
              <a:rPr lang="en-US" dirty="0" smtClean="0"/>
              <a:t>ENSO had small frequency peaks roughly every other year indicating ENSO cycle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240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591056"/>
            <a:ext cx="7408333" cy="4535107"/>
          </a:xfrm>
        </p:spPr>
        <p:txBody>
          <a:bodyPr/>
          <a:lstStyle/>
          <a:p>
            <a:r>
              <a:rPr lang="en-US" dirty="0">
                <a:hlinkClick r:id="rId2"/>
              </a:rPr>
              <a:t>http://www.aoml.noaa.gov/hrd/hurdat/</a:t>
            </a:r>
            <a:r>
              <a:rPr lang="en-US" dirty="0" smtClean="0">
                <a:hlinkClick r:id="rId2"/>
              </a:rPr>
              <a:t>Data_Storm.html</a:t>
            </a:r>
            <a:endParaRPr lang="en-US" dirty="0" smtClean="0"/>
          </a:p>
          <a:p>
            <a:r>
              <a:rPr lang="en-US" dirty="0">
                <a:hlinkClick r:id="rId3"/>
              </a:rPr>
              <a:t>http://www.esrl.noaa.gov/psd/data/correlation/</a:t>
            </a:r>
            <a:r>
              <a:rPr lang="en-US" dirty="0" smtClean="0">
                <a:hlinkClick r:id="rId3"/>
              </a:rPr>
              <a:t>mei.data</a:t>
            </a:r>
            <a:endParaRPr lang="en-US" dirty="0" smtClean="0"/>
          </a:p>
          <a:p>
            <a:r>
              <a:rPr lang="en-US" dirty="0" err="1"/>
              <a:t>Trauth</a:t>
            </a:r>
            <a:r>
              <a:rPr lang="en-US" dirty="0"/>
              <a:t>, Martin H., “</a:t>
            </a:r>
            <a:r>
              <a:rPr lang="en-US" dirty="0" err="1"/>
              <a:t>Matlab</a:t>
            </a:r>
            <a:r>
              <a:rPr lang="en-US" dirty="0"/>
              <a:t> Recipes for Earth Sciences”, Springer, 2010.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40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1636" y="1777154"/>
            <a:ext cx="3280786" cy="4535107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Cycle that occurs in the Pacific Ocean approximately every five years</a:t>
            </a:r>
          </a:p>
          <a:p>
            <a:r>
              <a:rPr lang="en-US" dirty="0" smtClean="0"/>
              <a:t>Causes extreme weather to occur (increase drought, flooding) in many region of the world</a:t>
            </a:r>
          </a:p>
          <a:p>
            <a:r>
              <a:rPr lang="en-US" dirty="0" smtClean="0"/>
              <a:t>ENSO cycles change the SST and pressure in the Pacific Ocean</a:t>
            </a:r>
          </a:p>
          <a:p>
            <a:pPr lvl="1"/>
            <a:r>
              <a:rPr lang="en-US" dirty="0" smtClean="0"/>
              <a:t>El Nino: warmer SST and high pressure</a:t>
            </a:r>
          </a:p>
          <a:p>
            <a:pPr lvl="1"/>
            <a:r>
              <a:rPr lang="en-US" dirty="0" smtClean="0"/>
              <a:t>La Nina: colder SST and low pressure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Introduction: ENSO</a:t>
            </a:r>
            <a:endParaRPr lang="en-US" dirty="0"/>
          </a:p>
        </p:txBody>
      </p:sp>
      <p:pic>
        <p:nvPicPr>
          <p:cNvPr id="5" name="Picture 4" descr="elnino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348" y="1777154"/>
            <a:ext cx="4527452" cy="4728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010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Introduction: ENSO</a:t>
            </a:r>
            <a:endParaRPr lang="en-US" dirty="0"/>
          </a:p>
        </p:txBody>
      </p:sp>
      <p:pic>
        <p:nvPicPr>
          <p:cNvPr id="4" name="Picture 3" descr="ENS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52" y="1447566"/>
            <a:ext cx="4396405" cy="4932089"/>
          </a:xfrm>
          <a:prstGeom prst="rect">
            <a:avLst/>
          </a:prstGeom>
        </p:spPr>
      </p:pic>
      <p:pic>
        <p:nvPicPr>
          <p:cNvPr id="5" name="Picture 4" descr="crop.php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2657" y="1447566"/>
            <a:ext cx="4429567" cy="488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889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4239" y="1269839"/>
            <a:ext cx="3285680" cy="4856324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Tropical storm characterized by low pressure center, with a defined eye, and thunderstorms and high winds in the outer rain bands</a:t>
            </a:r>
          </a:p>
          <a:p>
            <a:r>
              <a:rPr lang="en-US" dirty="0" smtClean="0"/>
              <a:t>Hurricane season: June 1- November 30</a:t>
            </a:r>
          </a:p>
          <a:p>
            <a:r>
              <a:rPr lang="en-US" dirty="0" smtClean="0"/>
              <a:t>There are four conditions necessary to the formation of a hurricane:</a:t>
            </a:r>
          </a:p>
          <a:p>
            <a:pPr lvl="1"/>
            <a:r>
              <a:rPr lang="en-US" dirty="0" smtClean="0"/>
              <a:t>Low pressure</a:t>
            </a:r>
          </a:p>
          <a:p>
            <a:pPr lvl="1"/>
            <a:r>
              <a:rPr lang="en-US" dirty="0" smtClean="0"/>
              <a:t>Moist air</a:t>
            </a:r>
          </a:p>
          <a:p>
            <a:pPr lvl="1"/>
            <a:r>
              <a:rPr lang="en-US" dirty="0" smtClean="0"/>
              <a:t>Warm SST</a:t>
            </a:r>
          </a:p>
          <a:p>
            <a:pPr lvl="1"/>
            <a:r>
              <a:rPr lang="en-US" dirty="0" smtClean="0"/>
              <a:t>Wind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Introduction: Hurricanes</a:t>
            </a:r>
            <a:endParaRPr lang="en-US" dirty="0"/>
          </a:p>
        </p:txBody>
      </p:sp>
      <p:pic>
        <p:nvPicPr>
          <p:cNvPr id="4" name="Picture 3" descr="hurricane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9" y="1737056"/>
            <a:ext cx="5091726" cy="4177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621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Introduction: Hurricanes</a:t>
            </a:r>
            <a:endParaRPr lang="en-US" dirty="0"/>
          </a:p>
        </p:txBody>
      </p:sp>
      <p:pic>
        <p:nvPicPr>
          <p:cNvPr id="4" name="Picture 3" descr="enso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632" y="1448573"/>
            <a:ext cx="4222441" cy="5004991"/>
          </a:xfrm>
          <a:prstGeom prst="rect">
            <a:avLst/>
          </a:prstGeom>
        </p:spPr>
      </p:pic>
      <p:pic>
        <p:nvPicPr>
          <p:cNvPr id="5" name="Picture 4" descr="hurricane_structu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073" y="1448573"/>
            <a:ext cx="4620927" cy="5004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314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25846"/>
            <a:ext cx="7339049" cy="4717164"/>
          </a:xfrm>
        </p:spPr>
        <p:txBody>
          <a:bodyPr>
            <a:normAutofit/>
          </a:bodyPr>
          <a:lstStyle/>
          <a:p>
            <a:r>
              <a:rPr lang="en-US" dirty="0" smtClean="0"/>
              <a:t>Used HURDAT and the MEI (multivariate ENSO index); 60 year time span from 1950-2010 </a:t>
            </a:r>
          </a:p>
          <a:p>
            <a:r>
              <a:rPr lang="en-US" dirty="0" smtClean="0"/>
              <a:t>Correlation Coefficient</a:t>
            </a:r>
          </a:p>
          <a:p>
            <a:r>
              <a:rPr lang="en-US" dirty="0" err="1" smtClean="0"/>
              <a:t>Periodogram</a:t>
            </a:r>
            <a:endParaRPr lang="en-US" dirty="0" smtClean="0"/>
          </a:p>
          <a:p>
            <a:r>
              <a:rPr lang="en-US" dirty="0" smtClean="0"/>
              <a:t>Cross Spectrum Analysis</a:t>
            </a:r>
          </a:p>
          <a:p>
            <a:r>
              <a:rPr lang="en-US" dirty="0" smtClean="0"/>
              <a:t>Autocorrelation</a:t>
            </a:r>
          </a:p>
          <a:p>
            <a:r>
              <a:rPr lang="en-US" dirty="0" smtClean="0"/>
              <a:t>Least Squares Regression</a:t>
            </a:r>
          </a:p>
          <a:p>
            <a:r>
              <a:rPr lang="en-US" dirty="0" smtClean="0"/>
              <a:t>Principal Component Regression</a:t>
            </a:r>
          </a:p>
          <a:p>
            <a:r>
              <a:rPr lang="en-US" dirty="0" smtClean="0"/>
              <a:t>Major Reduced Axis Regression</a:t>
            </a:r>
          </a:p>
          <a:p>
            <a:r>
              <a:rPr lang="en-US" dirty="0" smtClean="0"/>
              <a:t>Coherence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Techniques and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500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22110"/>
            <a:ext cx="7408333" cy="4404053"/>
          </a:xfrm>
        </p:spPr>
        <p:txBody>
          <a:bodyPr/>
          <a:lstStyle/>
          <a:p>
            <a:r>
              <a:rPr lang="en-US" dirty="0" smtClean="0"/>
              <a:t>R value: -0.3361</a:t>
            </a:r>
          </a:p>
          <a:p>
            <a:r>
              <a:rPr lang="en-US" dirty="0" smtClean="0"/>
              <a:t>P value: 0.0087</a:t>
            </a:r>
          </a:p>
          <a:p>
            <a:r>
              <a:rPr lang="en-US" dirty="0" smtClean="0"/>
              <a:t>Correlation is significant because P &lt; 0.05</a:t>
            </a:r>
          </a:p>
          <a:p>
            <a:r>
              <a:rPr lang="en-US" dirty="0" smtClean="0"/>
              <a:t>There is a medium correlation between ENSO data and </a:t>
            </a:r>
            <a:r>
              <a:rPr lang="en-US" dirty="0" err="1" smtClean="0"/>
              <a:t>Hurdat</a:t>
            </a:r>
            <a:r>
              <a:rPr lang="en-US" dirty="0" smtClean="0"/>
              <a:t> data because 0.3&lt;abs(r)&lt;0.5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Coefficient </a:t>
            </a:r>
            <a:endParaRPr lang="en-US" dirty="0"/>
          </a:p>
        </p:txBody>
      </p:sp>
      <p:pic>
        <p:nvPicPr>
          <p:cNvPr id="4" name="Picture 3" descr="rp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3192" y="3896491"/>
            <a:ext cx="5062363" cy="2626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900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269839"/>
            <a:ext cx="7408333" cy="1182864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ENSO data showed a frequency of 5 years, which was to be expected, with smaller peaks approximately every other year</a:t>
            </a:r>
          </a:p>
          <a:p>
            <a:r>
              <a:rPr lang="en-US" dirty="0" smtClean="0"/>
              <a:t>HURDAT showed a strong frequency of 5 years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Periodogram</a:t>
            </a:r>
            <a:endParaRPr lang="en-US" dirty="0"/>
          </a:p>
        </p:txBody>
      </p:sp>
      <p:pic>
        <p:nvPicPr>
          <p:cNvPr id="4" name="Picture 3" descr="HURDA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469" y="2429124"/>
            <a:ext cx="4268106" cy="3768517"/>
          </a:xfrm>
          <a:prstGeom prst="rect">
            <a:avLst/>
          </a:prstGeom>
        </p:spPr>
      </p:pic>
      <p:pic>
        <p:nvPicPr>
          <p:cNvPr id="5" name="Picture 4" descr="ENS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550" y="2452703"/>
            <a:ext cx="4523073" cy="3744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534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43788"/>
            <a:ext cx="7408333" cy="5027171"/>
          </a:xfrm>
        </p:spPr>
        <p:txBody>
          <a:bodyPr/>
          <a:lstStyle/>
          <a:p>
            <a:r>
              <a:rPr lang="en-US" dirty="0" smtClean="0"/>
              <a:t>Strong peak around 5 years, then decrease around 10 years, and then stabilizes around 15 years</a:t>
            </a:r>
          </a:p>
          <a:p>
            <a:pPr lvl="1"/>
            <a:r>
              <a:rPr lang="en-US" dirty="0" smtClean="0"/>
              <a:t>1 time span is equivalent to 10 years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Spectrum Analysis</a:t>
            </a:r>
            <a:endParaRPr lang="en-US" dirty="0"/>
          </a:p>
        </p:txBody>
      </p:sp>
      <p:pic>
        <p:nvPicPr>
          <p:cNvPr id="4" name="Picture 3" descr="cro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67" y="2722662"/>
            <a:ext cx="7408333" cy="405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8908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873</TotalTime>
  <Words>491</Words>
  <Application>Microsoft Macintosh PowerPoint</Application>
  <PresentationFormat>On-screen Show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Waveform</vt:lpstr>
      <vt:lpstr>The Correlation between Atlantic Hurricane Frequency and ENSO  </vt:lpstr>
      <vt:lpstr>Introduction: ENSO</vt:lpstr>
      <vt:lpstr>Introduction: ENSO</vt:lpstr>
      <vt:lpstr>Introduction: Hurricanes</vt:lpstr>
      <vt:lpstr>Introduction: Hurricanes</vt:lpstr>
      <vt:lpstr>Analysis Techniques and Data</vt:lpstr>
      <vt:lpstr>Correlation Coefficient </vt:lpstr>
      <vt:lpstr>Periodogram</vt:lpstr>
      <vt:lpstr>Cross Spectrum Analysis</vt:lpstr>
      <vt:lpstr>Autocorrelation</vt:lpstr>
      <vt:lpstr>Least Squares Regression</vt:lpstr>
      <vt:lpstr>Principal Component Regression, LS Regression, and Major Axis Regression </vt:lpstr>
      <vt:lpstr>Coherence</vt:lpstr>
      <vt:lpstr>Conclusions</vt:lpstr>
      <vt:lpstr>Sources</vt:lpstr>
    </vt:vector>
  </TitlesOfParts>
  <Company>Georgia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Correlation between Atlantic Hurricane Frequency and ENSO  </dc:title>
  <dc:creator>Jessica Johnson</dc:creator>
  <cp:lastModifiedBy>Jessica Johnson</cp:lastModifiedBy>
  <cp:revision>16</cp:revision>
  <dcterms:created xsi:type="dcterms:W3CDTF">2012-04-25T23:28:57Z</dcterms:created>
  <dcterms:modified xsi:type="dcterms:W3CDTF">2012-04-26T14:02:50Z</dcterms:modified>
</cp:coreProperties>
</file>