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4"/>
  </p:notesMasterIdLst>
  <p:handoutMasterIdLst>
    <p:handoutMasterId r:id="rId15"/>
  </p:handoutMasterIdLst>
  <p:sldIdLst>
    <p:sldId id="256" r:id="rId2"/>
    <p:sldId id="385" r:id="rId3"/>
    <p:sldId id="421" r:id="rId4"/>
    <p:sldId id="423" r:id="rId5"/>
    <p:sldId id="425" r:id="rId6"/>
    <p:sldId id="426" r:id="rId7"/>
    <p:sldId id="427" r:id="rId8"/>
    <p:sldId id="428" r:id="rId9"/>
    <p:sldId id="429" r:id="rId10"/>
    <p:sldId id="430" r:id="rId11"/>
    <p:sldId id="431" r:id="rId12"/>
    <p:sldId id="277" r:id="rId13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CE9"/>
    <a:srgbClr val="CCFFFF"/>
    <a:srgbClr val="FF00FF"/>
    <a:srgbClr val="174715"/>
    <a:srgbClr val="9900CC"/>
    <a:srgbClr val="CC0000"/>
    <a:srgbClr val="663300"/>
    <a:srgbClr val="9933FF"/>
    <a:srgbClr val="CC00FF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1" autoAdjust="0"/>
    <p:restoredTop sz="93728" autoAdjust="0"/>
  </p:normalViewPr>
  <p:slideViewPr>
    <p:cSldViewPr>
      <p:cViewPr>
        <p:scale>
          <a:sx n="100" d="100"/>
          <a:sy n="100" d="100"/>
        </p:scale>
        <p:origin x="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4149" y="1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7368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4149" y="8817368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BAD2A37-1C5D-4FE9-A1BC-F3FA87707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4149" y="1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770" y="4409759"/>
            <a:ext cx="5598160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7368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4149" y="8817368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80936A3-EC06-4FCD-AFA4-6EF020EF4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14A76A-9919-494B-AF44-74E93C4BA4E1}" type="slidenum">
              <a:rPr lang="en-US"/>
              <a:pPr/>
              <a:t>1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CBE13B-8506-4D62-A2E2-98ECC7F9933D}" type="slidenum">
              <a:rPr lang="en-US"/>
              <a:pPr/>
              <a:t>10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b="1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CBE13B-8506-4D62-A2E2-98ECC7F9933D}" type="slidenum">
              <a:rPr lang="en-US"/>
              <a:pPr/>
              <a:t>11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b="1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D46B9D-36FE-488A-B608-D6881CCDC9B3}" type="slidenum">
              <a:rPr lang="en-US"/>
              <a:pPr/>
              <a:t>12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CBE13B-8506-4D62-A2E2-98ECC7F9933D}" type="slidenum">
              <a:rPr lang="en-US"/>
              <a:pPr/>
              <a:t>2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b="1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CBE13B-8506-4D62-A2E2-98ECC7F9933D}" type="slidenum">
              <a:rPr lang="en-US"/>
              <a:pPr/>
              <a:t>3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b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CBE13B-8506-4D62-A2E2-98ECC7F9933D}" type="slidenum">
              <a:rPr lang="en-US"/>
              <a:pPr/>
              <a:t>4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b="1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CBE13B-8506-4D62-A2E2-98ECC7F9933D}" type="slidenum">
              <a:rPr lang="en-US"/>
              <a:pPr/>
              <a:t>5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b="1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CBE13B-8506-4D62-A2E2-98ECC7F9933D}" type="slidenum">
              <a:rPr lang="en-US"/>
              <a:pPr/>
              <a:t>6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b="1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CBE13B-8506-4D62-A2E2-98ECC7F9933D}" type="slidenum">
              <a:rPr lang="en-US"/>
              <a:pPr/>
              <a:t>7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b="1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CBE13B-8506-4D62-A2E2-98ECC7F9933D}" type="slidenum">
              <a:rPr lang="en-US"/>
              <a:pPr/>
              <a:t>8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b="1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CBE13B-8506-4D62-A2E2-98ECC7F9933D}" type="slidenum">
              <a:rPr lang="en-US"/>
              <a:pPr/>
              <a:t>9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b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con-buzz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5325" y="6276975"/>
            <a:ext cx="371475" cy="4191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152400" y="6096000"/>
            <a:ext cx="8839200" cy="0"/>
          </a:xfrm>
          <a:prstGeom prst="lin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-47625" y="6127750"/>
            <a:ext cx="4105275" cy="725488"/>
            <a:chOff x="-30" y="3853"/>
            <a:chExt cx="2586" cy="457"/>
          </a:xfrm>
        </p:grpSpPr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-30" y="3863"/>
              <a:ext cx="87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>
                <a:lnSpc>
                  <a:spcPct val="70000"/>
                </a:lnSpc>
                <a:defRPr/>
              </a:pPr>
              <a:r>
                <a:rPr lang="en-US" sz="2000">
                  <a:solidFill>
                    <a:schemeClr val="tx2"/>
                  </a:solidFill>
                  <a:latin typeface="Arial Black" pitchFamily="34" charset="0"/>
                </a:rPr>
                <a:t>Georgia</a:t>
              </a:r>
              <a:br>
                <a:rPr lang="en-US" sz="2000">
                  <a:solidFill>
                    <a:schemeClr val="tx2"/>
                  </a:solidFill>
                  <a:latin typeface="Arial Black" pitchFamily="34" charset="0"/>
                </a:rPr>
              </a:br>
              <a:r>
                <a:rPr lang="en-US" sz="2000">
                  <a:solidFill>
                    <a:schemeClr val="tx2"/>
                  </a:solidFill>
                  <a:latin typeface="Arial Black" pitchFamily="34" charset="0"/>
                </a:rPr>
                <a:t>Tech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 userDrawn="1"/>
          </p:nvSpPr>
          <p:spPr bwMode="auto">
            <a:xfrm>
              <a:off x="867" y="3853"/>
              <a:ext cx="1503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70000"/>
                </a:lnSpc>
                <a:defRPr/>
              </a:pPr>
              <a:r>
                <a:rPr lang="en-US" sz="2000">
                  <a:solidFill>
                    <a:schemeClr val="tx2"/>
                  </a:solidFill>
                  <a:latin typeface="Arial Black" pitchFamily="34" charset="0"/>
                </a:rPr>
                <a:t>Computational</a:t>
              </a:r>
              <a:br>
                <a:rPr lang="en-US" sz="2000">
                  <a:solidFill>
                    <a:schemeClr val="tx2"/>
                  </a:solidFill>
                  <a:latin typeface="Arial Black" pitchFamily="34" charset="0"/>
                </a:rPr>
              </a:br>
              <a:r>
                <a:rPr lang="en-US" sz="2000">
                  <a:solidFill>
                    <a:schemeClr val="tx2"/>
                  </a:solidFill>
                  <a:latin typeface="Arial Black" pitchFamily="34" charset="0"/>
                </a:rPr>
                <a:t>Fluid Dynamics</a:t>
              </a:r>
            </a:p>
          </p:txBody>
        </p:sp>
        <p:pic>
          <p:nvPicPr>
            <p:cNvPr id="9" name="Picture 18" descr="lab_label(whtie)_tower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1" y="3860"/>
              <a:ext cx="115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Line 19"/>
            <p:cNvSpPr>
              <a:spLocks noChangeShapeType="1"/>
            </p:cNvSpPr>
            <p:nvPr userDrawn="1"/>
          </p:nvSpPr>
          <p:spPr bwMode="auto">
            <a:xfrm>
              <a:off x="109" y="4272"/>
              <a:ext cx="869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 userDrawn="1"/>
          </p:nvSpPr>
          <p:spPr bwMode="auto">
            <a:xfrm>
              <a:off x="972" y="4166"/>
              <a:ext cx="158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r>
                <a:rPr lang="en-US" sz="800" b="1">
                  <a:latin typeface="Times New Roman" pitchFamily="18" charset="0"/>
                </a:rPr>
                <a:t>School of Civil &amp; Environmental Engineering</a:t>
              </a:r>
            </a:p>
          </p:txBody>
        </p:sp>
      </p:grp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E65755-EC2F-4BDE-8413-CFD80F966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D2277-2E57-493E-8C52-F2E666D5B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763C8-F747-492A-B3CE-06D6241C5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2BE45-A173-4454-A33D-E5DC710EC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8645C-0EF7-459D-9843-BCFC30F95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7E2D5-748F-47FC-B13D-D499385A1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A076B-9C29-4839-9F82-ED32FEEF2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BB271-9A85-485C-81C3-D6995424F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0CC66-FA8A-4C98-B593-A3B4292B1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B371D-0013-48B2-9068-DA6BD8CEA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99E58-249C-4C7C-A1C9-BA3B67C6D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41DF1DE-E0BD-483E-AC38-C454BB30A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223" name="Picture 7" descr="icon-buzz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15325" y="6276975"/>
            <a:ext cx="371475" cy="4191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9224" name="Line 8"/>
          <p:cNvSpPr>
            <a:spLocks noChangeShapeType="1"/>
          </p:cNvSpPr>
          <p:nvPr userDrawn="1"/>
        </p:nvSpPr>
        <p:spPr bwMode="auto">
          <a:xfrm>
            <a:off x="152400" y="6096000"/>
            <a:ext cx="8839200" cy="0"/>
          </a:xfrm>
          <a:prstGeom prst="lin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248" name="Group 15"/>
          <p:cNvGrpSpPr>
            <a:grpSpLocks/>
          </p:cNvGrpSpPr>
          <p:nvPr userDrawn="1"/>
        </p:nvGrpSpPr>
        <p:grpSpPr bwMode="auto">
          <a:xfrm>
            <a:off x="-47625" y="6132513"/>
            <a:ext cx="4105275" cy="725487"/>
            <a:chOff x="-30" y="3853"/>
            <a:chExt cx="2586" cy="457"/>
          </a:xfrm>
        </p:grpSpPr>
        <p:sp>
          <p:nvSpPr>
            <p:cNvPr id="9226" name="Rectangle 10"/>
            <p:cNvSpPr>
              <a:spLocks noChangeArrowheads="1"/>
            </p:cNvSpPr>
            <p:nvPr userDrawn="1"/>
          </p:nvSpPr>
          <p:spPr bwMode="auto">
            <a:xfrm>
              <a:off x="-30" y="3863"/>
              <a:ext cx="87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>
                <a:lnSpc>
                  <a:spcPct val="70000"/>
                </a:lnSpc>
                <a:defRPr/>
              </a:pPr>
              <a:r>
                <a:rPr lang="en-US" sz="2000">
                  <a:solidFill>
                    <a:schemeClr val="tx2"/>
                  </a:solidFill>
                  <a:latin typeface="Arial Black" pitchFamily="34" charset="0"/>
                </a:rPr>
                <a:t>Georgia</a:t>
              </a:r>
              <a:br>
                <a:rPr lang="en-US" sz="2000">
                  <a:solidFill>
                    <a:schemeClr val="tx2"/>
                  </a:solidFill>
                  <a:latin typeface="Arial Black" pitchFamily="34" charset="0"/>
                </a:rPr>
              </a:br>
              <a:r>
                <a:rPr lang="en-US" sz="2000">
                  <a:solidFill>
                    <a:schemeClr val="tx2"/>
                  </a:solidFill>
                  <a:latin typeface="Arial Black" pitchFamily="34" charset="0"/>
                </a:rPr>
                <a:t>Tech</a:t>
              </a:r>
            </a:p>
          </p:txBody>
        </p:sp>
        <p:sp>
          <p:nvSpPr>
            <p:cNvPr id="9227" name="Rectangle 11"/>
            <p:cNvSpPr>
              <a:spLocks noChangeArrowheads="1"/>
            </p:cNvSpPr>
            <p:nvPr userDrawn="1"/>
          </p:nvSpPr>
          <p:spPr bwMode="auto">
            <a:xfrm>
              <a:off x="972" y="4166"/>
              <a:ext cx="158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r>
                <a:rPr lang="en-US" sz="800" b="1">
                  <a:latin typeface="Times New Roman" pitchFamily="18" charset="0"/>
                </a:rPr>
                <a:t>School of Civil &amp; Environmental Engineering</a:t>
              </a:r>
            </a:p>
          </p:txBody>
        </p:sp>
        <p:sp>
          <p:nvSpPr>
            <p:cNvPr id="9228" name="Rectangle 12"/>
            <p:cNvSpPr>
              <a:spLocks noChangeArrowheads="1"/>
            </p:cNvSpPr>
            <p:nvPr userDrawn="1"/>
          </p:nvSpPr>
          <p:spPr bwMode="auto">
            <a:xfrm>
              <a:off x="867" y="3853"/>
              <a:ext cx="1503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70000"/>
                </a:lnSpc>
                <a:defRPr/>
              </a:pPr>
              <a:r>
                <a:rPr lang="en-US" sz="2000">
                  <a:solidFill>
                    <a:schemeClr val="tx2"/>
                  </a:solidFill>
                  <a:latin typeface="Arial Black" pitchFamily="34" charset="0"/>
                </a:rPr>
                <a:t>Computational</a:t>
              </a:r>
              <a:br>
                <a:rPr lang="en-US" sz="2000">
                  <a:solidFill>
                    <a:schemeClr val="tx2"/>
                  </a:solidFill>
                  <a:latin typeface="Arial Black" pitchFamily="34" charset="0"/>
                </a:rPr>
              </a:br>
              <a:r>
                <a:rPr lang="en-US" sz="2000">
                  <a:solidFill>
                    <a:schemeClr val="tx2"/>
                  </a:solidFill>
                  <a:latin typeface="Arial Black" pitchFamily="34" charset="0"/>
                </a:rPr>
                <a:t>Fluid Dynamics</a:t>
              </a:r>
            </a:p>
          </p:txBody>
        </p:sp>
        <p:pic>
          <p:nvPicPr>
            <p:cNvPr id="10252" name="Picture 13" descr="lab_label(whtie)_tower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11" y="3860"/>
              <a:ext cx="115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0" name="Line 14"/>
            <p:cNvSpPr>
              <a:spLocks noChangeShapeType="1"/>
            </p:cNvSpPr>
            <p:nvPr userDrawn="1"/>
          </p:nvSpPr>
          <p:spPr bwMode="auto">
            <a:xfrm>
              <a:off x="109" y="4272"/>
              <a:ext cx="869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B081CB0-624A-43B0-A435-A7A3695CB29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2291" name="Rectangle 38"/>
          <p:cNvSpPr>
            <a:spLocks noGrp="1" noChangeArrowheads="1"/>
          </p:cNvSpPr>
          <p:nvPr>
            <p:ph type="subTitle" idx="1"/>
          </p:nvPr>
        </p:nvSpPr>
        <p:spPr>
          <a:xfrm>
            <a:off x="0" y="2590800"/>
            <a:ext cx="9144000" cy="1524000"/>
          </a:xfrm>
          <a:noFill/>
        </p:spPr>
        <p:txBody>
          <a:bodyPr/>
          <a:lstStyle/>
          <a:p>
            <a:pPr eaLnBrk="1" hangingPunct="1"/>
            <a:r>
              <a:rPr lang="en-US" sz="2800" b="1" dirty="0" smtClean="0">
                <a:latin typeface="Lucida Sans" pitchFamily="34" charset="0"/>
              </a:rPr>
              <a:t>by </a:t>
            </a:r>
            <a:r>
              <a:rPr lang="en-US" sz="2800" b="1" dirty="0" err="1" smtClean="0">
                <a:latin typeface="Lucida Sans" pitchFamily="34" charset="0"/>
              </a:rPr>
              <a:t>Sibel</a:t>
            </a:r>
            <a:r>
              <a:rPr lang="en-US" sz="2800" b="1" dirty="0" smtClean="0">
                <a:latin typeface="Lucida Sans" pitchFamily="34" charset="0"/>
              </a:rPr>
              <a:t> Kara</a:t>
            </a:r>
          </a:p>
          <a:p>
            <a:pPr eaLnBrk="1" hangingPunct="1"/>
            <a:endParaRPr lang="en-US" sz="2800" b="1" dirty="0" smtClean="0">
              <a:latin typeface="Lucida Sans" pitchFamily="34" charset="0"/>
            </a:endParaRPr>
          </a:p>
          <a:p>
            <a:pPr eaLnBrk="1" hangingPunct="1"/>
            <a:r>
              <a:rPr lang="en-US" sz="2800" b="1" dirty="0" smtClean="0">
                <a:latin typeface="Lucida Sans" pitchFamily="34" charset="0"/>
              </a:rPr>
              <a:t>EAS 4480  Environmental Data Analysis</a:t>
            </a:r>
          </a:p>
          <a:p>
            <a:pPr eaLnBrk="1" hangingPunct="1"/>
            <a:r>
              <a:rPr lang="en-US" sz="2800" b="1" dirty="0" smtClean="0">
                <a:latin typeface="Lucida Sans" pitchFamily="34" charset="0"/>
              </a:rPr>
              <a:t>Project Presentation</a:t>
            </a:r>
          </a:p>
          <a:p>
            <a:pPr eaLnBrk="1" hangingPunct="1"/>
            <a:endParaRPr lang="en-US" sz="1800" b="1" dirty="0" smtClean="0">
              <a:latin typeface="Lucida Sans" pitchFamily="34" charset="0"/>
            </a:endParaRPr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286000"/>
          </a:xfrm>
          <a:gradFill flip="none" rotWithShape="1">
            <a:gsLst>
              <a:gs pos="0">
                <a:schemeClr val="accent1">
                  <a:lumMod val="7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  <a:tileRect/>
          </a:gradFill>
        </p:spPr>
        <p:txBody>
          <a:bodyPr/>
          <a:lstStyle/>
          <a:p>
            <a:pPr eaLnBrk="1" hangingPunct="1">
              <a:defRPr/>
            </a:pPr>
            <a:r>
              <a:rPr lang="en-US" sz="3600" b="1" cap="small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STATISTICAL PROPERTIES OF FLOW AROUND A CYLINDER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2976" y="6172200"/>
            <a:ext cx="91585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629400" y="6324600"/>
            <a:ext cx="2438400" cy="396875"/>
          </a:xfrm>
          <a:noFill/>
        </p:spPr>
        <p:txBody>
          <a:bodyPr/>
          <a:lstStyle/>
          <a:p>
            <a:fld id="{5EC53264-D604-4518-98D2-763B9BE9A085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320554" name="Text Box 42"/>
          <p:cNvSpPr txBox="1">
            <a:spLocks noChangeArrowheads="1"/>
          </p:cNvSpPr>
          <p:nvPr/>
        </p:nvSpPr>
        <p:spPr bwMode="auto">
          <a:xfrm>
            <a:off x="0" y="0"/>
            <a:ext cx="9144000" cy="6400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000" b="1" cap="sm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  Coherence (</a:t>
            </a:r>
            <a:r>
              <a:rPr lang="en-US" sz="3000" b="1" cap="small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c</a:t>
            </a:r>
            <a:r>
              <a:rPr lang="en-US" sz="3000" b="1" cap="small" baseline="-25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drag</a:t>
            </a:r>
            <a:r>
              <a:rPr lang="en-US" sz="3000" b="1" cap="small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 </a:t>
            </a:r>
            <a:r>
              <a:rPr lang="en-US" sz="3000" b="1" cap="sm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&amp;</a:t>
            </a:r>
            <a:r>
              <a:rPr lang="en-US" sz="3000" b="1" cap="small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c</a:t>
            </a:r>
            <a:r>
              <a:rPr lang="en-US" sz="3000" b="1" cap="small" baseline="-25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lift</a:t>
            </a:r>
            <a:r>
              <a:rPr lang="en-US" sz="3000" b="1" cap="sm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) 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0475" y="6172200"/>
            <a:ext cx="91585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oherence.jpg"/>
          <p:cNvPicPr>
            <a:picLocks noChangeAspect="1"/>
          </p:cNvPicPr>
          <p:nvPr/>
        </p:nvPicPr>
        <p:blipFill>
          <a:blip r:embed="rId4" cstate="print"/>
          <a:srcRect l="7500" t="-3411" r="8333"/>
          <a:stretch>
            <a:fillRect/>
          </a:stretch>
        </p:blipFill>
        <p:spPr>
          <a:xfrm>
            <a:off x="685800" y="1295400"/>
            <a:ext cx="7696200" cy="3688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629400" y="6324600"/>
            <a:ext cx="2438400" cy="396875"/>
          </a:xfrm>
          <a:noFill/>
        </p:spPr>
        <p:txBody>
          <a:bodyPr/>
          <a:lstStyle/>
          <a:p>
            <a:fld id="{5EC53264-D604-4518-98D2-763B9BE9A085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320554" name="Text Box 42"/>
          <p:cNvSpPr txBox="1">
            <a:spLocks noChangeArrowheads="1"/>
          </p:cNvSpPr>
          <p:nvPr/>
        </p:nvSpPr>
        <p:spPr bwMode="auto">
          <a:xfrm>
            <a:off x="0" y="0"/>
            <a:ext cx="9144000" cy="6400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000" b="1" cap="sm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  Results 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0475" y="6172200"/>
            <a:ext cx="91585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1335881"/>
            <a:ext cx="9601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Instantaneous velocity analysis           Vortex length depends on the Re for steady flow.</a:t>
            </a:r>
          </a:p>
          <a:p>
            <a:r>
              <a:rPr lang="en-US" dirty="0" smtClean="0"/>
              <a:t>                                                               Vortex shedding becomes clear for unsteady flow.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Regression analysis for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d</a:t>
            </a:r>
            <a:r>
              <a:rPr lang="en-US" dirty="0" smtClean="0"/>
              <a:t> and Re             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d</a:t>
            </a:r>
            <a:r>
              <a:rPr lang="en-US" baseline="-25000" dirty="0" smtClean="0"/>
              <a:t> </a:t>
            </a:r>
            <a:r>
              <a:rPr lang="en-US" dirty="0" smtClean="0"/>
              <a:t>decreases as Re increases.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Power spectral density               Power for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d</a:t>
            </a:r>
            <a:r>
              <a:rPr lang="en-US" baseline="-25000" dirty="0" smtClean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l</a:t>
            </a:r>
            <a:r>
              <a:rPr lang="en-US" dirty="0" smtClean="0"/>
              <a:t> waves are same for same Re.</a:t>
            </a:r>
          </a:p>
          <a:p>
            <a:r>
              <a:rPr lang="en-US" dirty="0" smtClean="0"/>
              <a:t>    analysis                                     Power for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d</a:t>
            </a:r>
            <a:r>
              <a:rPr lang="en-US" baseline="-25000" dirty="0" smtClean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l</a:t>
            </a:r>
            <a:r>
              <a:rPr lang="en-US" baseline="-25000" dirty="0" smtClean="0"/>
              <a:t> </a:t>
            </a:r>
            <a:r>
              <a:rPr lang="en-US" dirty="0" smtClean="0"/>
              <a:t>waves increases as Re increases.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Crossspectral</a:t>
            </a:r>
            <a:r>
              <a:rPr lang="en-US" dirty="0" smtClean="0"/>
              <a:t> analysis            There is no correlation between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d</a:t>
            </a:r>
            <a:r>
              <a:rPr lang="en-US" baseline="-25000" dirty="0" smtClean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l</a:t>
            </a:r>
            <a:r>
              <a:rPr lang="en-US" dirty="0" smtClean="0"/>
              <a:t> for the studied</a:t>
            </a:r>
          </a:p>
          <a:p>
            <a:r>
              <a:rPr lang="en-US" dirty="0" smtClean="0"/>
              <a:t>                                                    cases.</a:t>
            </a:r>
          </a:p>
          <a:p>
            <a:endParaRPr lang="en-US" dirty="0" smtClean="0"/>
          </a:p>
          <a:p>
            <a:r>
              <a:rPr lang="en-US" dirty="0" smtClean="0"/>
              <a:t>                                                              </a:t>
            </a:r>
            <a:endParaRPr lang="en-US" baseline="-25000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429000" y="1371600"/>
            <a:ext cx="6096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886200" y="2209800"/>
            <a:ext cx="6096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667000" y="2819400"/>
            <a:ext cx="6096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590800" y="3657600"/>
            <a:ext cx="6096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629400" y="6324600"/>
            <a:ext cx="2438400" cy="396875"/>
          </a:xfrm>
          <a:noFill/>
        </p:spPr>
        <p:txBody>
          <a:bodyPr/>
          <a:lstStyle/>
          <a:p>
            <a:fld id="{8419D98A-8FA3-4221-BC71-B4EDC9FED324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0" y="1676400"/>
            <a:ext cx="9144000" cy="7016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000" b="1" cap="small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  <a:ea typeface="+mj-ea"/>
                <a:cs typeface="+mj-cs"/>
              </a:rPr>
              <a:t>Q &amp; A</a:t>
            </a:r>
          </a:p>
        </p:txBody>
      </p:sp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2590800" y="3352800"/>
            <a:ext cx="41148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Thank you </a:t>
            </a:r>
            <a:r>
              <a:rPr lang="en-US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! </a:t>
            </a:r>
            <a:endParaRPr lang="en-US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4950" y="6145985"/>
            <a:ext cx="2133600" cy="541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Structural Engineering</a:t>
            </a:r>
            <a:endParaRPr lang="en-US" sz="1600" b="1" dirty="0">
              <a:solidFill>
                <a:schemeClr val="tx1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0475" y="6172200"/>
            <a:ext cx="91585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609600" y="1371600"/>
            <a:ext cx="5867400" cy="1066800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EC53264-D604-4518-98D2-763B9BE9A085}" type="slidenum">
              <a:rPr lang="en-US"/>
              <a:pPr/>
              <a:t>2</a:t>
            </a:fld>
            <a:endParaRPr lang="en-US"/>
          </a:p>
        </p:txBody>
      </p:sp>
      <p:sp>
        <p:nvSpPr>
          <p:cNvPr id="320554" name="Text Box 42"/>
          <p:cNvSpPr txBox="1">
            <a:spLocks noChangeArrowheads="1"/>
          </p:cNvSpPr>
          <p:nvPr/>
        </p:nvSpPr>
        <p:spPr bwMode="auto">
          <a:xfrm>
            <a:off x="0" y="1"/>
            <a:ext cx="9144000" cy="6400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200" b="1" cap="sm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  <a:ea typeface="+mj-ea"/>
                <a:cs typeface="+mj-cs"/>
              </a:rPr>
              <a:t>  Methodology</a:t>
            </a: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304800" y="762000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00FF"/>
                </a:solidFill>
                <a:cs typeface="Arial" charset="0"/>
              </a:rPr>
              <a:t>    </a:t>
            </a:r>
            <a:r>
              <a:rPr lang="en-US" sz="2400" b="1" dirty="0" smtClean="0">
                <a:solidFill>
                  <a:schemeClr val="accent2"/>
                </a:solidFill>
              </a:rPr>
              <a:t>Numerical Methodology (Fluid solver)</a:t>
            </a:r>
          </a:p>
          <a:p>
            <a:pPr marL="0" lvl="1"/>
            <a:endParaRPr lang="en-US" sz="2400" b="1" dirty="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85800" y="1371600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-274320">
              <a:lnSpc>
                <a:spcPct val="150000"/>
              </a:lnSpc>
            </a:pPr>
            <a:endParaRPr lang="en-US" b="1" dirty="0" smtClean="0">
              <a:solidFill>
                <a:schemeClr val="accent2"/>
              </a:solidFill>
            </a:endParaRPr>
          </a:p>
          <a:p>
            <a:pPr marL="274320" lvl="1" indent="-274320">
              <a:lnSpc>
                <a:spcPct val="150000"/>
              </a:lnSpc>
            </a:pPr>
            <a:endParaRPr lang="en-US" b="1" dirty="0" smtClean="0">
              <a:solidFill>
                <a:schemeClr val="accent2"/>
              </a:solidFill>
            </a:endParaRPr>
          </a:p>
          <a:p>
            <a:pPr marL="274320" lvl="1" indent="-274320">
              <a:lnSpc>
                <a:spcPct val="150000"/>
              </a:lnSpc>
            </a:pPr>
            <a:endParaRPr lang="en-US" sz="20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0475" y="6172200"/>
            <a:ext cx="91585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2758" y="1371600"/>
          <a:ext cx="3282042" cy="609600"/>
        </p:xfrm>
        <a:graphic>
          <a:graphicData uri="http://schemas.openxmlformats.org/presentationml/2006/ole">
            <p:oleObj spid="_x0000_s1026" name="Equation" r:id="rId5" imgW="2120760" imgH="39348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838200" y="2057400"/>
          <a:ext cx="979714" cy="304800"/>
        </p:xfrm>
        <a:graphic>
          <a:graphicData uri="http://schemas.openxmlformats.org/presentationml/2006/ole">
            <p:oleObj spid="_x0000_s1028" name="Equation" r:id="rId6" imgW="571320" imgH="17748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191000" y="15356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(Momentum </a:t>
            </a:r>
            <a:r>
              <a:rPr lang="en-US" dirty="0" err="1" smtClean="0"/>
              <a:t>Eq’n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33600" y="198120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(Conservation of Mass)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553200" y="1524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</a:rPr>
              <a:t>Navier</a:t>
            </a:r>
            <a:r>
              <a:rPr lang="en-US" b="1" dirty="0" smtClean="0">
                <a:solidFill>
                  <a:schemeClr val="accent2"/>
                </a:solidFill>
              </a:rPr>
              <a:t>-Stokes Equations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8" name="Picture 17" descr="export3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" y="2743200"/>
            <a:ext cx="7391400" cy="3175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371600" y="3886200"/>
            <a:ext cx="1068387" cy="2778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INFLOW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6400800" y="3886200"/>
            <a:ext cx="1268412" cy="2778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OUTFLOW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3467100" y="3124200"/>
            <a:ext cx="2209800" cy="30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NORTH (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Freestream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448050" y="5245608"/>
            <a:ext cx="2247900" cy="31699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SOUTH (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Freestream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</p:txBody>
      </p:sp>
      <p:grpSp>
        <p:nvGrpSpPr>
          <p:cNvPr id="26" name="Group 6"/>
          <p:cNvGrpSpPr>
            <a:grpSpLocks/>
          </p:cNvGrpSpPr>
          <p:nvPr/>
        </p:nvGrpSpPr>
        <p:grpSpPr bwMode="auto">
          <a:xfrm>
            <a:off x="990600" y="4796663"/>
            <a:ext cx="1176528" cy="1146937"/>
            <a:chOff x="8464" y="6346"/>
            <a:chExt cx="1622" cy="1596"/>
          </a:xfrm>
        </p:grpSpPr>
        <p:sp>
          <p:nvSpPr>
            <p:cNvPr id="27" name="Line 7"/>
            <p:cNvSpPr>
              <a:spLocks noChangeShapeType="1"/>
            </p:cNvSpPr>
            <p:nvPr/>
          </p:nvSpPr>
          <p:spPr bwMode="auto">
            <a:xfrm flipV="1">
              <a:off x="8842" y="6749"/>
              <a:ext cx="1" cy="7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b="1"/>
            </a:p>
          </p:txBody>
        </p:sp>
        <p:sp>
          <p:nvSpPr>
            <p:cNvPr id="28" name="Line 8"/>
            <p:cNvSpPr>
              <a:spLocks noChangeShapeType="1"/>
            </p:cNvSpPr>
            <p:nvPr/>
          </p:nvSpPr>
          <p:spPr bwMode="auto">
            <a:xfrm flipV="1">
              <a:off x="8828" y="7504"/>
              <a:ext cx="72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b="1"/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>
              <a:off x="8730" y="7396"/>
              <a:ext cx="210" cy="20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10"/>
            <p:cNvSpPr>
              <a:spLocks noChangeArrowheads="1"/>
            </p:cNvSpPr>
            <p:nvPr/>
          </p:nvSpPr>
          <p:spPr bwMode="auto">
            <a:xfrm>
              <a:off x="8800" y="7448"/>
              <a:ext cx="84" cy="10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Text Box 11"/>
            <p:cNvSpPr txBox="1">
              <a:spLocks noChangeArrowheads="1"/>
            </p:cNvSpPr>
            <p:nvPr/>
          </p:nvSpPr>
          <p:spPr bwMode="auto">
            <a:xfrm>
              <a:off x="8534" y="6346"/>
              <a:ext cx="628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Y</a:t>
              </a:r>
              <a:r>
                <a:rPr kumimoji="0" lang="en-US" sz="1600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</a:t>
              </a: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8464" y="7512"/>
              <a:ext cx="628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Z</a:t>
              </a:r>
              <a:r>
                <a:rPr kumimoji="0" lang="en-US" sz="1600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</a:t>
              </a: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9458" y="7294"/>
              <a:ext cx="628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X</a:t>
              </a:r>
              <a:r>
                <a:rPr kumimoji="0" lang="en-US" sz="1600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</a:t>
              </a: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629400" y="6324600"/>
            <a:ext cx="2438400" cy="396875"/>
          </a:xfrm>
          <a:noFill/>
        </p:spPr>
        <p:txBody>
          <a:bodyPr/>
          <a:lstStyle/>
          <a:p>
            <a:fld id="{5EC53264-D604-4518-98D2-763B9BE9A085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320554" name="Text Box 42"/>
          <p:cNvSpPr txBox="1">
            <a:spLocks noChangeArrowheads="1"/>
          </p:cNvSpPr>
          <p:nvPr/>
        </p:nvSpPr>
        <p:spPr bwMode="auto">
          <a:xfrm>
            <a:off x="0" y="0"/>
            <a:ext cx="9144000" cy="6400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200" b="1" cap="sm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  <a:ea typeface="+mj-ea"/>
                <a:cs typeface="+mj-cs"/>
              </a:rPr>
              <a:t>  Steady flow past a circular cylinder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52400" y="914400"/>
            <a:ext cx="899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lvl="1" indent="-2349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+mn-lt"/>
              </a:rPr>
              <a:t>The streamlines of the steady state flow obtained by the present method at </a:t>
            </a:r>
          </a:p>
          <a:p>
            <a:pPr marL="234950" lvl="1" indent="-234950" algn="just">
              <a:lnSpc>
                <a:spcPct val="150000"/>
              </a:lnSpc>
            </a:pPr>
            <a:r>
              <a:rPr lang="en-US" dirty="0" smtClean="0">
                <a:latin typeface="+mn-lt"/>
              </a:rPr>
              <a:t> Re =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UD/</a:t>
            </a:r>
            <a:r>
              <a:rPr lang="az-Cyrl-AZ" dirty="0" smtClean="0">
                <a:solidFill>
                  <a:srgbClr val="FF0000"/>
                </a:solidFill>
                <a:latin typeface="+mn-lt"/>
              </a:rPr>
              <a:t>ѵ</a:t>
            </a:r>
            <a:r>
              <a:rPr lang="en-US" dirty="0" smtClean="0">
                <a:latin typeface="+mn-lt"/>
              </a:rPr>
              <a:t> = 20 and Re = 40.</a:t>
            </a:r>
          </a:p>
        </p:txBody>
      </p:sp>
      <p:pic>
        <p:nvPicPr>
          <p:cNvPr id="9" name="Picture 8" descr="streamlines_Re_20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362200"/>
            <a:ext cx="4065895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streamlines_Re_40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2362200"/>
            <a:ext cx="4065895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60475" y="6172200"/>
            <a:ext cx="91585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629400" y="6324600"/>
            <a:ext cx="2438400" cy="396875"/>
          </a:xfrm>
          <a:noFill/>
        </p:spPr>
        <p:txBody>
          <a:bodyPr/>
          <a:lstStyle/>
          <a:p>
            <a:fld id="{5EC53264-D604-4518-98D2-763B9BE9A085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320554" name="Text Box 42"/>
          <p:cNvSpPr txBox="1">
            <a:spLocks noChangeArrowheads="1"/>
          </p:cNvSpPr>
          <p:nvPr/>
        </p:nvSpPr>
        <p:spPr bwMode="auto">
          <a:xfrm>
            <a:off x="0" y="0"/>
            <a:ext cx="9144000" cy="6400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200" b="1" cap="sm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   Steady flow past a circular cylinder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81000" y="762000"/>
            <a:ext cx="8763000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indent="-1588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Regression analysis for drag coefficient (</a:t>
            </a:r>
            <a:r>
              <a:rPr lang="en-US" dirty="0" err="1" smtClean="0"/>
              <a:t>C</a:t>
            </a:r>
            <a:r>
              <a:rPr lang="en-US" baseline="-25000" dirty="0" err="1" smtClean="0"/>
              <a:t>d</a:t>
            </a:r>
            <a:r>
              <a:rPr lang="en-US" dirty="0" smtClean="0"/>
              <a:t>) and Reynolds number (Re)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0475" y="6172200"/>
            <a:ext cx="91585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regression.jpg"/>
          <p:cNvPicPr>
            <a:picLocks noChangeAspect="1"/>
          </p:cNvPicPr>
          <p:nvPr/>
        </p:nvPicPr>
        <p:blipFill>
          <a:blip r:embed="rId4" cstate="print"/>
          <a:srcRect l="9167" t="1381" r="8333"/>
          <a:stretch>
            <a:fillRect/>
          </a:stretch>
        </p:blipFill>
        <p:spPr>
          <a:xfrm>
            <a:off x="152400" y="1295400"/>
            <a:ext cx="8677195" cy="3911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629400" y="6324600"/>
            <a:ext cx="2438400" cy="396875"/>
          </a:xfrm>
          <a:noFill/>
        </p:spPr>
        <p:txBody>
          <a:bodyPr/>
          <a:lstStyle/>
          <a:p>
            <a:fld id="{5EC53264-D604-4518-98D2-763B9BE9A085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320554" name="Text Box 42"/>
          <p:cNvSpPr txBox="1">
            <a:spLocks noChangeArrowheads="1"/>
          </p:cNvSpPr>
          <p:nvPr/>
        </p:nvSpPr>
        <p:spPr bwMode="auto">
          <a:xfrm>
            <a:off x="0" y="0"/>
            <a:ext cx="9144000" cy="6400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200" b="1" cap="sm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   Unsteady flow past a circular cylinder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81000" y="685800"/>
            <a:ext cx="8763000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indent="-1588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Contours of U velocity and swirl strength at</a:t>
            </a:r>
            <a:r>
              <a:rPr lang="en-US" b="1" dirty="0" smtClean="0"/>
              <a:t> Re = 150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0475" y="6172200"/>
            <a:ext cx="91585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UVS_contour_Re_150.bmp"/>
          <p:cNvPicPr>
            <a:picLocks noChangeAspect="1"/>
          </p:cNvPicPr>
          <p:nvPr/>
        </p:nvPicPr>
        <p:blipFill>
          <a:blip r:embed="rId4" cstate="print"/>
          <a:srcRect b="66518"/>
          <a:stretch>
            <a:fillRect/>
          </a:stretch>
        </p:blipFill>
        <p:spPr>
          <a:xfrm>
            <a:off x="702046" y="1295400"/>
            <a:ext cx="7739908" cy="2011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UVS_contour_Re_150.bmp"/>
          <p:cNvPicPr>
            <a:picLocks noChangeAspect="1"/>
          </p:cNvPicPr>
          <p:nvPr/>
        </p:nvPicPr>
        <p:blipFill>
          <a:blip r:embed="rId4" cstate="print"/>
          <a:srcRect t="68375" b="-793"/>
          <a:stretch>
            <a:fillRect/>
          </a:stretch>
        </p:blipFill>
        <p:spPr>
          <a:xfrm>
            <a:off x="693455" y="3657600"/>
            <a:ext cx="7757090" cy="1951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629400" y="6324600"/>
            <a:ext cx="2438400" cy="396875"/>
          </a:xfrm>
          <a:noFill/>
        </p:spPr>
        <p:txBody>
          <a:bodyPr/>
          <a:lstStyle/>
          <a:p>
            <a:fld id="{5EC53264-D604-4518-98D2-763B9BE9A085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20554" name="Text Box 42"/>
          <p:cNvSpPr txBox="1">
            <a:spLocks noChangeArrowheads="1"/>
          </p:cNvSpPr>
          <p:nvPr/>
        </p:nvSpPr>
        <p:spPr bwMode="auto">
          <a:xfrm>
            <a:off x="0" y="0"/>
            <a:ext cx="9144000" cy="6400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200" b="1" cap="sm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   Unsteady flow past a circular cylinder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81000" y="939969"/>
            <a:ext cx="8763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indent="-1588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Lift and Drag coefficients at </a:t>
            </a:r>
            <a:r>
              <a:rPr lang="en-US" b="1" u="sng" dirty="0" smtClean="0"/>
              <a:t>Re = 150 </a:t>
            </a:r>
            <a:r>
              <a:rPr lang="en-US" dirty="0" smtClean="0"/>
              <a:t>and </a:t>
            </a:r>
            <a:r>
              <a:rPr lang="en-US" b="1" u="sng" dirty="0" smtClean="0"/>
              <a:t>Re = 95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0475" y="6172200"/>
            <a:ext cx="91585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drag_Clift_Re_150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1752600"/>
            <a:ext cx="4273176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Cdrag_Clift_Re_95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17139" y="1752600"/>
            <a:ext cx="428719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Straight Arrow Connector 13"/>
          <p:cNvCxnSpPr/>
          <p:nvPr/>
        </p:nvCxnSpPr>
        <p:spPr>
          <a:xfrm>
            <a:off x="1143000" y="2837330"/>
            <a:ext cx="762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43000" y="2667000"/>
            <a:ext cx="0" cy="22860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38200" y="2209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70CE9"/>
                </a:solidFill>
              </a:rPr>
              <a:t>f</a:t>
            </a:r>
            <a:r>
              <a:rPr lang="en-US" b="1" baseline="-25000" dirty="0" err="1" smtClean="0">
                <a:solidFill>
                  <a:srgbClr val="070CE9"/>
                </a:solidFill>
              </a:rPr>
              <a:t>lift</a:t>
            </a:r>
            <a:r>
              <a:rPr lang="en-US" b="1" dirty="0" smtClean="0"/>
              <a:t> ≈ 2.0*</a:t>
            </a:r>
            <a:r>
              <a:rPr lang="en-US" b="1" dirty="0" err="1" smtClean="0">
                <a:solidFill>
                  <a:srgbClr val="FF0000"/>
                </a:solidFill>
              </a:rPr>
              <a:t>f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drag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400800" y="2819400"/>
            <a:ext cx="1066800" cy="179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400800" y="2667000"/>
            <a:ext cx="0" cy="22860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48400" y="2286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70CE9"/>
                </a:solidFill>
              </a:rPr>
              <a:t>f</a:t>
            </a:r>
            <a:r>
              <a:rPr lang="en-US" b="1" baseline="-25000" dirty="0" err="1" smtClean="0">
                <a:solidFill>
                  <a:srgbClr val="070CE9"/>
                </a:solidFill>
              </a:rPr>
              <a:t>lift</a:t>
            </a:r>
            <a:r>
              <a:rPr lang="en-US" b="1" dirty="0" smtClean="0"/>
              <a:t> ≈ 2.0*</a:t>
            </a:r>
            <a:r>
              <a:rPr lang="en-US" b="1" dirty="0" err="1" smtClean="0">
                <a:solidFill>
                  <a:srgbClr val="FF0000"/>
                </a:solidFill>
              </a:rPr>
              <a:t>f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drag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" y="42672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</a:t>
            </a:r>
            <a:r>
              <a:rPr lang="en-US" baseline="-25000" dirty="0" err="1" smtClean="0"/>
              <a:t>drag</a:t>
            </a:r>
            <a:r>
              <a:rPr lang="en-US" baseline="-25000" dirty="0" smtClean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drag</a:t>
            </a:r>
            <a:r>
              <a:rPr lang="en-US" baseline="-25000" dirty="0" smtClean="0"/>
              <a:t> </a:t>
            </a:r>
            <a:r>
              <a:rPr lang="en-US" dirty="0" smtClean="0"/>
              <a:t>+ 0.04 sin(2</a:t>
            </a:r>
            <a:r>
              <a:rPr lang="el-GR" dirty="0" smtClean="0"/>
              <a:t>π</a:t>
            </a:r>
            <a:r>
              <a:rPr lang="en-US" dirty="0" smtClean="0"/>
              <a:t>*0.4*(</a:t>
            </a:r>
            <a:r>
              <a:rPr lang="en-US" dirty="0" err="1" smtClean="0"/>
              <a:t>tU</a:t>
            </a:r>
            <a:r>
              <a:rPr lang="en-US" dirty="0" smtClean="0"/>
              <a:t>/D))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352800" y="3810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y(t)=A sin(2</a:t>
            </a:r>
            <a:r>
              <a:rPr lang="el-GR" dirty="0" smtClean="0">
                <a:solidFill>
                  <a:srgbClr val="FF0000"/>
                </a:solidFill>
              </a:rPr>
              <a:t>π</a:t>
            </a:r>
            <a:r>
              <a:rPr lang="en-US" dirty="0" smtClean="0">
                <a:solidFill>
                  <a:srgbClr val="FF0000"/>
                </a:solidFill>
              </a:rPr>
              <a:t>ft)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00" y="473606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lift </a:t>
            </a:r>
            <a:r>
              <a:rPr lang="en-US" dirty="0" smtClean="0"/>
              <a:t>= 0.025 sin(2</a:t>
            </a:r>
            <a:r>
              <a:rPr lang="el-GR" dirty="0" smtClean="0"/>
              <a:t>π</a:t>
            </a:r>
            <a:r>
              <a:rPr lang="en-US" dirty="0" smtClean="0"/>
              <a:t>*0.2*(</a:t>
            </a:r>
            <a:r>
              <a:rPr lang="en-US" dirty="0" err="1" smtClean="0"/>
              <a:t>tU</a:t>
            </a:r>
            <a:r>
              <a:rPr lang="en-US" dirty="0" smtClean="0"/>
              <a:t>/D))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724400" y="42672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</a:t>
            </a:r>
            <a:r>
              <a:rPr lang="en-US" baseline="-25000" dirty="0" err="1" smtClean="0"/>
              <a:t>drag</a:t>
            </a:r>
            <a:r>
              <a:rPr lang="en-US" baseline="-25000" dirty="0" smtClean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drag</a:t>
            </a:r>
            <a:r>
              <a:rPr lang="en-US" baseline="-25000" dirty="0" smtClean="0"/>
              <a:t> </a:t>
            </a:r>
            <a:r>
              <a:rPr lang="en-US" dirty="0" smtClean="0"/>
              <a:t>+ 0.018 sin(2</a:t>
            </a:r>
            <a:r>
              <a:rPr lang="el-GR" dirty="0" smtClean="0"/>
              <a:t>π</a:t>
            </a:r>
            <a:r>
              <a:rPr lang="en-US" dirty="0" smtClean="0"/>
              <a:t>*0.33*(</a:t>
            </a:r>
            <a:r>
              <a:rPr lang="en-US" dirty="0" err="1" smtClean="0"/>
              <a:t>tU</a:t>
            </a:r>
            <a:r>
              <a:rPr lang="en-US" dirty="0" smtClean="0"/>
              <a:t>/D))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724400" y="4724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lift </a:t>
            </a:r>
            <a:r>
              <a:rPr lang="en-US" dirty="0" smtClean="0"/>
              <a:t>= 0.01 sin(2</a:t>
            </a:r>
            <a:r>
              <a:rPr lang="el-GR" dirty="0" smtClean="0"/>
              <a:t>π</a:t>
            </a:r>
            <a:r>
              <a:rPr lang="en-US" dirty="0" smtClean="0"/>
              <a:t>*0.17*(</a:t>
            </a:r>
            <a:r>
              <a:rPr lang="en-US" dirty="0" err="1" smtClean="0"/>
              <a:t>tU</a:t>
            </a:r>
            <a:r>
              <a:rPr lang="en-US" dirty="0" smtClean="0"/>
              <a:t>/D))</a:t>
            </a:r>
            <a:endParaRPr lang="en-US" dirty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5997575" y="860425"/>
          <a:ext cx="1328738" cy="719138"/>
        </p:xfrm>
        <a:graphic>
          <a:graphicData uri="http://schemas.openxmlformats.org/presentationml/2006/ole">
            <p:oleObj spid="_x0000_s18434" name="Equation" r:id="rId7" imgW="774360" imgH="419040" progId="Equation.3">
              <p:embed/>
            </p:oleObj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7618413" y="881063"/>
          <a:ext cx="1285875" cy="719137"/>
        </p:xfrm>
        <a:graphic>
          <a:graphicData uri="http://schemas.openxmlformats.org/presentationml/2006/ole">
            <p:oleObj spid="_x0000_s18435" name="Equation" r:id="rId8" imgW="74916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629400" y="6324600"/>
            <a:ext cx="2438400" cy="396875"/>
          </a:xfrm>
          <a:noFill/>
        </p:spPr>
        <p:txBody>
          <a:bodyPr/>
          <a:lstStyle/>
          <a:p>
            <a:fld id="{5EC53264-D604-4518-98D2-763B9BE9A085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320554" name="Text Box 42"/>
          <p:cNvSpPr txBox="1">
            <a:spLocks noChangeArrowheads="1"/>
          </p:cNvSpPr>
          <p:nvPr/>
        </p:nvSpPr>
        <p:spPr bwMode="auto">
          <a:xfrm>
            <a:off x="0" y="0"/>
            <a:ext cx="9144000" cy="6400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000" b="1" cap="sm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  Power spectral density (re=150;c</a:t>
            </a:r>
            <a:r>
              <a:rPr lang="en-US" sz="3000" b="1" cap="small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drag </a:t>
            </a:r>
            <a:r>
              <a:rPr lang="en-US" sz="3000" b="1" cap="sm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&amp;</a:t>
            </a:r>
            <a:r>
              <a:rPr lang="en-US" sz="3000" b="1" cap="small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c</a:t>
            </a:r>
            <a:r>
              <a:rPr lang="en-US" sz="3000" b="1" cap="small" baseline="-25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lift</a:t>
            </a:r>
            <a:r>
              <a:rPr lang="en-US" sz="3000" b="1" cap="sm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) 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0475" y="6172200"/>
            <a:ext cx="91585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PSD_150DRAG.jpg"/>
          <p:cNvPicPr>
            <a:picLocks noChangeAspect="1"/>
          </p:cNvPicPr>
          <p:nvPr/>
        </p:nvPicPr>
        <p:blipFill>
          <a:blip r:embed="rId4" cstate="print"/>
          <a:srcRect l="8333" t="3783" r="7209"/>
          <a:stretch>
            <a:fillRect/>
          </a:stretch>
        </p:blipFill>
        <p:spPr>
          <a:xfrm>
            <a:off x="1363212" y="807720"/>
            <a:ext cx="5723388" cy="24688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Picture 30" descr="PSD_150LIFT.jpg"/>
          <p:cNvPicPr>
            <a:picLocks noChangeAspect="1"/>
          </p:cNvPicPr>
          <p:nvPr/>
        </p:nvPicPr>
        <p:blipFill>
          <a:blip r:embed="rId5" cstate="print"/>
          <a:srcRect l="8333" t="6344" r="7500"/>
          <a:stretch>
            <a:fillRect/>
          </a:stretch>
        </p:blipFill>
        <p:spPr>
          <a:xfrm>
            <a:off x="1295400" y="3429000"/>
            <a:ext cx="5811668" cy="24688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629400" y="6324600"/>
            <a:ext cx="2438400" cy="396875"/>
          </a:xfrm>
          <a:noFill/>
        </p:spPr>
        <p:txBody>
          <a:bodyPr/>
          <a:lstStyle/>
          <a:p>
            <a:fld id="{5EC53264-D604-4518-98D2-763B9BE9A085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320554" name="Text Box 42"/>
          <p:cNvSpPr txBox="1">
            <a:spLocks noChangeArrowheads="1"/>
          </p:cNvSpPr>
          <p:nvPr/>
        </p:nvSpPr>
        <p:spPr bwMode="auto">
          <a:xfrm>
            <a:off x="0" y="0"/>
            <a:ext cx="9144000" cy="6400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000" b="1" cap="sm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  Power spectral density (re=95;c</a:t>
            </a:r>
            <a:r>
              <a:rPr lang="en-US" sz="3000" b="1" cap="small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drag </a:t>
            </a:r>
            <a:r>
              <a:rPr lang="en-US" sz="3000" b="1" cap="sm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&amp;</a:t>
            </a:r>
            <a:r>
              <a:rPr lang="en-US" sz="3000" b="1" cap="small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c</a:t>
            </a:r>
            <a:r>
              <a:rPr lang="en-US" sz="3000" b="1" cap="small" baseline="-25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lift</a:t>
            </a:r>
            <a:r>
              <a:rPr lang="en-US" sz="3000" b="1" cap="sm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) 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0475" y="6172200"/>
            <a:ext cx="91585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SD_95DRAG.jpg"/>
          <p:cNvPicPr>
            <a:picLocks noChangeAspect="1"/>
          </p:cNvPicPr>
          <p:nvPr/>
        </p:nvPicPr>
        <p:blipFill>
          <a:blip r:embed="rId4" cstate="print"/>
          <a:srcRect l="8333" t="3972" r="7151"/>
          <a:stretch>
            <a:fillRect/>
          </a:stretch>
        </p:blipFill>
        <p:spPr>
          <a:xfrm>
            <a:off x="1447800" y="838200"/>
            <a:ext cx="5715000" cy="24688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PSD_95LIFT.jpg"/>
          <p:cNvPicPr>
            <a:picLocks noChangeAspect="1"/>
          </p:cNvPicPr>
          <p:nvPr/>
        </p:nvPicPr>
        <p:blipFill>
          <a:blip r:embed="rId5" cstate="print"/>
          <a:srcRect l="7500" t="4647" r="7197"/>
          <a:stretch>
            <a:fillRect/>
          </a:stretch>
        </p:blipFill>
        <p:spPr>
          <a:xfrm>
            <a:off x="1515088" y="3474720"/>
            <a:ext cx="5723912" cy="24688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629400" y="6324600"/>
            <a:ext cx="2438400" cy="396875"/>
          </a:xfrm>
          <a:noFill/>
        </p:spPr>
        <p:txBody>
          <a:bodyPr/>
          <a:lstStyle/>
          <a:p>
            <a:fld id="{5EC53264-D604-4518-98D2-763B9BE9A085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320554" name="Text Box 42"/>
          <p:cNvSpPr txBox="1">
            <a:spLocks noChangeArrowheads="1"/>
          </p:cNvSpPr>
          <p:nvPr/>
        </p:nvSpPr>
        <p:spPr bwMode="auto">
          <a:xfrm>
            <a:off x="0" y="0"/>
            <a:ext cx="9144000" cy="6400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000" b="1" cap="sm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  </a:t>
            </a:r>
            <a:r>
              <a:rPr lang="en-US" sz="3000" b="1" cap="small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Crossspectral</a:t>
            </a:r>
            <a:r>
              <a:rPr lang="en-US" sz="3000" b="1" cap="sm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 analysis (</a:t>
            </a:r>
            <a:r>
              <a:rPr lang="en-US" sz="3000" b="1" cap="small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c</a:t>
            </a:r>
            <a:r>
              <a:rPr lang="en-US" sz="3000" b="1" cap="small" baseline="-25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drag</a:t>
            </a:r>
            <a:r>
              <a:rPr lang="en-US" sz="3000" b="1" cap="small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 </a:t>
            </a:r>
            <a:r>
              <a:rPr lang="en-US" sz="3000" b="1" cap="sm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&amp;</a:t>
            </a:r>
            <a:r>
              <a:rPr lang="en-US" sz="3000" b="1" cap="small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c</a:t>
            </a:r>
            <a:r>
              <a:rPr lang="en-US" sz="3000" b="1" cap="small" baseline="-25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lift</a:t>
            </a:r>
            <a:r>
              <a:rPr lang="en-US" sz="3000" b="1" cap="sm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) 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0475" y="6172200"/>
            <a:ext cx="91585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rossspectral.jpg"/>
          <p:cNvPicPr>
            <a:picLocks noChangeAspect="1"/>
          </p:cNvPicPr>
          <p:nvPr/>
        </p:nvPicPr>
        <p:blipFill>
          <a:blip r:embed="rId4" cstate="print"/>
          <a:srcRect l="10000" t="2744" r="8333"/>
          <a:stretch>
            <a:fillRect/>
          </a:stretch>
        </p:blipFill>
        <p:spPr>
          <a:xfrm>
            <a:off x="914400" y="1371600"/>
            <a:ext cx="7467600" cy="3450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31270</TotalTime>
  <Words>342</Words>
  <Application>Microsoft Office PowerPoint</Application>
  <PresentationFormat>On-screen Show (4:3)</PresentationFormat>
  <Paragraphs>78</Paragraphs>
  <Slides>12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1_Default Design</vt:lpstr>
      <vt:lpstr>Equation</vt:lpstr>
      <vt:lpstr>STATISTICAL PROPERTIES OF FLOW AROUND A CYLINDER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Georgia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CEE</dc:creator>
  <cp:lastModifiedBy>Sibel</cp:lastModifiedBy>
  <cp:revision>1093</cp:revision>
  <dcterms:created xsi:type="dcterms:W3CDTF">2007-09-19T18:38:44Z</dcterms:created>
  <dcterms:modified xsi:type="dcterms:W3CDTF">2012-04-26T16:03:41Z</dcterms:modified>
</cp:coreProperties>
</file>