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6" r:id="rId2"/>
    <p:sldId id="358" r:id="rId3"/>
    <p:sldId id="357" r:id="rId4"/>
    <p:sldId id="356" r:id="rId5"/>
    <p:sldId id="351" r:id="rId6"/>
    <p:sldId id="328" r:id="rId7"/>
    <p:sldId id="317" r:id="rId8"/>
    <p:sldId id="353" r:id="rId9"/>
    <p:sldId id="359" r:id="rId10"/>
    <p:sldId id="360" r:id="rId11"/>
    <p:sldId id="364" r:id="rId12"/>
    <p:sldId id="352" r:id="rId13"/>
    <p:sldId id="338" r:id="rId14"/>
    <p:sldId id="361" r:id="rId15"/>
    <p:sldId id="339" r:id="rId16"/>
    <p:sldId id="362" r:id="rId17"/>
    <p:sldId id="310" r:id="rId18"/>
    <p:sldId id="354" r:id="rId19"/>
    <p:sldId id="363" r:id="rId20"/>
    <p:sldId id="327" r:id="rId21"/>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44" autoAdjust="0"/>
    <p:restoredTop sz="84173" autoAdjust="0"/>
  </p:normalViewPr>
  <p:slideViewPr>
    <p:cSldViewPr>
      <p:cViewPr varScale="1">
        <p:scale>
          <a:sx n="96" d="100"/>
          <a:sy n="96" d="100"/>
        </p:scale>
        <p:origin x="-2166"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sz="quarter" idx="1"/>
          </p:nvPr>
        </p:nvSpPr>
        <p:spPr>
          <a:xfrm>
            <a:off x="3927775" y="0"/>
            <a:ext cx="3004820" cy="461010"/>
          </a:xfrm>
          <a:prstGeom prst="rect">
            <a:avLst/>
          </a:prstGeom>
        </p:spPr>
        <p:txBody>
          <a:bodyPr vert="horz" lIns="92309" tIns="46154" rIns="92309" bIns="46154" rtlCol="0"/>
          <a:lstStyle>
            <a:lvl1pPr algn="r">
              <a:defRPr sz="1200"/>
            </a:lvl1pPr>
          </a:lstStyle>
          <a:p>
            <a:fld id="{116A56A4-D451-477D-8A3D-A640B6AA56A3}" type="datetimeFigureOut">
              <a:rPr lang="en-US" smtClean="0"/>
              <a:pPr/>
              <a:t>4/25/2013</a:t>
            </a:fld>
            <a:endParaRPr lang="en-US"/>
          </a:p>
        </p:txBody>
      </p:sp>
      <p:sp>
        <p:nvSpPr>
          <p:cNvPr id="4" name="Footer Placeholder 3"/>
          <p:cNvSpPr>
            <a:spLocks noGrp="1"/>
          </p:cNvSpPr>
          <p:nvPr>
            <p:ph type="ftr" sz="quarter" idx="2"/>
          </p:nvPr>
        </p:nvSpPr>
        <p:spPr>
          <a:xfrm>
            <a:off x="0" y="8757590"/>
            <a:ext cx="3004820" cy="461010"/>
          </a:xfrm>
          <a:prstGeom prst="rect">
            <a:avLst/>
          </a:prstGeom>
        </p:spPr>
        <p:txBody>
          <a:bodyPr vert="horz" lIns="92309" tIns="46154" rIns="92309" bIns="46154" rtlCol="0" anchor="b"/>
          <a:lstStyle>
            <a:lvl1pPr algn="l">
              <a:defRPr sz="1200"/>
            </a:lvl1pPr>
          </a:lstStyle>
          <a:p>
            <a:endParaRPr lang="en-US"/>
          </a:p>
        </p:txBody>
      </p:sp>
      <p:sp>
        <p:nvSpPr>
          <p:cNvPr id="5" name="Slide Number Placeholder 4"/>
          <p:cNvSpPr>
            <a:spLocks noGrp="1"/>
          </p:cNvSpPr>
          <p:nvPr>
            <p:ph type="sldNum" sz="quarter" idx="3"/>
          </p:nvPr>
        </p:nvSpPr>
        <p:spPr>
          <a:xfrm>
            <a:off x="3927775" y="8757590"/>
            <a:ext cx="3004820" cy="461010"/>
          </a:xfrm>
          <a:prstGeom prst="rect">
            <a:avLst/>
          </a:prstGeom>
        </p:spPr>
        <p:txBody>
          <a:bodyPr vert="horz" lIns="92309" tIns="46154" rIns="92309" bIns="46154" rtlCol="0" anchor="b"/>
          <a:lstStyle>
            <a:lvl1pPr algn="r">
              <a:defRPr sz="1200"/>
            </a:lvl1pPr>
          </a:lstStyle>
          <a:p>
            <a:fld id="{E06D0255-6BE6-4215-86BD-3D2CF6726F11}" type="slidenum">
              <a:rPr lang="en-US" smtClean="0"/>
              <a:pPr/>
              <a:t>‹#›</a:t>
            </a:fld>
            <a:endParaRPr lang="en-US"/>
          </a:p>
        </p:txBody>
      </p:sp>
    </p:spTree>
    <p:extLst>
      <p:ext uri="{BB962C8B-B14F-4D97-AF65-F5344CB8AC3E}">
        <p14:creationId xmlns:p14="http://schemas.microsoft.com/office/powerpoint/2010/main" val="2300423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309" tIns="46154" rIns="92309" bIns="46154" rtlCol="0"/>
          <a:lstStyle>
            <a:lvl1pPr algn="l">
              <a:defRPr sz="1200"/>
            </a:lvl1pPr>
          </a:lstStyle>
          <a:p>
            <a:endParaRPr lang="en-US"/>
          </a:p>
        </p:txBody>
      </p:sp>
      <p:sp>
        <p:nvSpPr>
          <p:cNvPr id="3" name="Date Placeholder 2"/>
          <p:cNvSpPr>
            <a:spLocks noGrp="1"/>
          </p:cNvSpPr>
          <p:nvPr>
            <p:ph type="dt" idx="1"/>
          </p:nvPr>
        </p:nvSpPr>
        <p:spPr>
          <a:xfrm>
            <a:off x="3927775" y="0"/>
            <a:ext cx="3004820" cy="461010"/>
          </a:xfrm>
          <a:prstGeom prst="rect">
            <a:avLst/>
          </a:prstGeom>
        </p:spPr>
        <p:txBody>
          <a:bodyPr vert="horz" lIns="92309" tIns="46154" rIns="92309" bIns="46154" rtlCol="0"/>
          <a:lstStyle>
            <a:lvl1pPr algn="r">
              <a:defRPr sz="1200"/>
            </a:lvl1pPr>
          </a:lstStyle>
          <a:p>
            <a:fld id="{FE3B164C-E3B0-4024-92B3-03BCBD9E3322}" type="datetimeFigureOut">
              <a:rPr lang="en-US" smtClean="0"/>
              <a:pPr/>
              <a:t>4/25/2013</a:t>
            </a:fld>
            <a:endParaRPr lang="en-US"/>
          </a:p>
        </p:txBody>
      </p:sp>
      <p:sp>
        <p:nvSpPr>
          <p:cNvPr id="4" name="Slide Image Placeholder 3"/>
          <p:cNvSpPr>
            <a:spLocks noGrp="1" noRot="1" noChangeAspect="1"/>
          </p:cNvSpPr>
          <p:nvPr>
            <p:ph type="sldImg" idx="2"/>
          </p:nvPr>
        </p:nvSpPr>
        <p:spPr>
          <a:xfrm>
            <a:off x="1162050" y="692150"/>
            <a:ext cx="4610100" cy="3457575"/>
          </a:xfrm>
          <a:prstGeom prst="rect">
            <a:avLst/>
          </a:prstGeom>
          <a:noFill/>
          <a:ln w="12700">
            <a:solidFill>
              <a:prstClr val="black"/>
            </a:solidFill>
          </a:ln>
        </p:spPr>
        <p:txBody>
          <a:bodyPr vert="horz" lIns="92309" tIns="46154" rIns="92309" bIns="46154" rtlCol="0" anchor="ctr"/>
          <a:lstStyle/>
          <a:p>
            <a:endParaRPr lang="en-US"/>
          </a:p>
        </p:txBody>
      </p:sp>
      <p:sp>
        <p:nvSpPr>
          <p:cNvPr id="5" name="Notes Placeholder 4"/>
          <p:cNvSpPr>
            <a:spLocks noGrp="1"/>
          </p:cNvSpPr>
          <p:nvPr>
            <p:ph type="body" sz="quarter" idx="3"/>
          </p:nvPr>
        </p:nvSpPr>
        <p:spPr>
          <a:xfrm>
            <a:off x="693420" y="4379595"/>
            <a:ext cx="5547360" cy="4149090"/>
          </a:xfrm>
          <a:prstGeom prst="rect">
            <a:avLst/>
          </a:prstGeom>
        </p:spPr>
        <p:txBody>
          <a:bodyPr vert="horz" lIns="92309" tIns="46154" rIns="92309" bIns="4615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757590"/>
            <a:ext cx="3004820" cy="461010"/>
          </a:xfrm>
          <a:prstGeom prst="rect">
            <a:avLst/>
          </a:prstGeom>
        </p:spPr>
        <p:txBody>
          <a:bodyPr vert="horz" lIns="92309" tIns="46154" rIns="92309" bIns="46154" rtlCol="0" anchor="b"/>
          <a:lstStyle>
            <a:lvl1pPr algn="l">
              <a:defRPr sz="1200"/>
            </a:lvl1pPr>
          </a:lstStyle>
          <a:p>
            <a:endParaRPr lang="en-US"/>
          </a:p>
        </p:txBody>
      </p:sp>
      <p:sp>
        <p:nvSpPr>
          <p:cNvPr id="7" name="Slide Number Placeholder 6"/>
          <p:cNvSpPr>
            <a:spLocks noGrp="1"/>
          </p:cNvSpPr>
          <p:nvPr>
            <p:ph type="sldNum" sz="quarter" idx="5"/>
          </p:nvPr>
        </p:nvSpPr>
        <p:spPr>
          <a:xfrm>
            <a:off x="3927775" y="8757590"/>
            <a:ext cx="3004820" cy="461010"/>
          </a:xfrm>
          <a:prstGeom prst="rect">
            <a:avLst/>
          </a:prstGeom>
        </p:spPr>
        <p:txBody>
          <a:bodyPr vert="horz" lIns="92309" tIns="46154" rIns="92309" bIns="46154" rtlCol="0" anchor="b"/>
          <a:lstStyle>
            <a:lvl1pPr algn="r">
              <a:defRPr sz="1200"/>
            </a:lvl1pPr>
          </a:lstStyle>
          <a:p>
            <a:fld id="{8DC12C93-7C8A-4267-97DE-6DBB2AFAD7B3}" type="slidenum">
              <a:rPr lang="en-US" smtClean="0"/>
              <a:pPr/>
              <a:t>‹#›</a:t>
            </a:fld>
            <a:endParaRPr lang="en-US"/>
          </a:p>
        </p:txBody>
      </p:sp>
    </p:spTree>
    <p:extLst>
      <p:ext uri="{BB962C8B-B14F-4D97-AF65-F5344CB8AC3E}">
        <p14:creationId xmlns:p14="http://schemas.microsoft.com/office/powerpoint/2010/main" val="730070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3087">
              <a:defRPr/>
            </a:pPr>
            <a:r>
              <a:rPr lang="en-US" altLang="ko-KR" dirty="0"/>
              <a:t>Hi everyone.  My name is </a:t>
            </a:r>
            <a:r>
              <a:rPr lang="en-US" altLang="ko-KR" dirty="0" err="1"/>
              <a:t>sichoon</a:t>
            </a:r>
            <a:r>
              <a:rPr lang="en-US" altLang="ko-KR" dirty="0"/>
              <a:t> park. </a:t>
            </a:r>
          </a:p>
          <a:p>
            <a:pPr algn="l"/>
            <a:r>
              <a:rPr lang="en-US" altLang="ko-KR" dirty="0"/>
              <a:t>As you are seeing in this slide, my presentation title is “</a:t>
            </a:r>
            <a:r>
              <a:rPr lang="en-US" altLang="ko-KR" dirty="0">
                <a:latin typeface="Arial" pitchFamily="34" charset="0"/>
                <a:cs typeface="Arial" pitchFamily="34" charset="0"/>
              </a:rPr>
              <a:t>Effectiveness of Addition of SCMs in Concrete against Ingress of Chloride”.</a:t>
            </a:r>
          </a:p>
          <a:p>
            <a:pPr defTabSz="923087">
              <a:defRPr/>
            </a:pPr>
            <a:endParaRPr lang="en-US" altLang="ko-KR" dirty="0"/>
          </a:p>
        </p:txBody>
      </p:sp>
      <p:sp>
        <p:nvSpPr>
          <p:cNvPr id="4" name="Slide Number Placeholder 3"/>
          <p:cNvSpPr>
            <a:spLocks noGrp="1"/>
          </p:cNvSpPr>
          <p:nvPr>
            <p:ph type="sldNum" sz="quarter" idx="10"/>
          </p:nvPr>
        </p:nvSpPr>
        <p:spPr/>
        <p:txBody>
          <a:bodyPr/>
          <a:lstStyle/>
          <a:p>
            <a:fld id="{8DC12C93-7C8A-4267-97DE-6DBB2AFAD7B3}"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ko-KR" dirty="0"/>
              <a:t>Dissipation data sets also chi-squared test is carried out with the same confidence level and degrees of freedom. </a:t>
            </a:r>
            <a:r>
              <a:rPr lang="en-US" altLang="ko-KR" dirty="0">
                <a:latin typeface="Times New Roman" pitchFamily="18" charset="0"/>
                <a:cs typeface="Times New Roman" pitchFamily="18" charset="0"/>
              </a:rPr>
              <a:t>Null hypothesis that material parameters of each mix design are normally distributed cannot reject.</a:t>
            </a:r>
            <a:endParaRPr lang="en-US" dirty="0"/>
          </a:p>
        </p:txBody>
      </p:sp>
      <p:sp>
        <p:nvSpPr>
          <p:cNvPr id="4" name="Slide Number Placeholder 3"/>
          <p:cNvSpPr>
            <a:spLocks noGrp="1"/>
          </p:cNvSpPr>
          <p:nvPr>
            <p:ph type="sldNum" sz="quarter" idx="10"/>
          </p:nvPr>
        </p:nvSpPr>
        <p:spPr/>
        <p:txBody>
          <a:bodyPr/>
          <a:lstStyle/>
          <a:p>
            <a:fld id="{8DC12C93-7C8A-4267-97DE-6DBB2AFAD7B3}"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 verify this</a:t>
            </a:r>
            <a:r>
              <a:rPr lang="en-US" baseline="0" dirty="0" smtClean="0"/>
              <a:t> finding, I applied another normality test.</a:t>
            </a:r>
          </a:p>
          <a:p>
            <a:r>
              <a:rPr lang="en-US" baseline="0" dirty="0" err="1" smtClean="0"/>
              <a:t>Jarque-Bera</a:t>
            </a:r>
            <a:r>
              <a:rPr lang="en-US" baseline="0" dirty="0" smtClean="0"/>
              <a:t> test. Null hypothesis is …, Result presented same as chi2 test.</a:t>
            </a:r>
          </a:p>
          <a:p>
            <a:r>
              <a:rPr lang="en-US" baseline="0" dirty="0" err="1" smtClean="0"/>
              <a:t>Jarque-Bera</a:t>
            </a:r>
            <a:r>
              <a:rPr lang="en-US" baseline="0" dirty="0" smtClean="0"/>
              <a:t> tests usually used for large samples. However, in my project case, sample size is </a:t>
            </a:r>
            <a:r>
              <a:rPr lang="en-US" baseline="0" dirty="0" err="1" smtClean="0"/>
              <a:t>samll</a:t>
            </a:r>
            <a:r>
              <a:rPr lang="en-US" baseline="0" dirty="0" smtClean="0"/>
              <a:t>. Thus, I will applied </a:t>
            </a:r>
            <a:r>
              <a:rPr lang="en-US" baseline="0" dirty="0" err="1" smtClean="0"/>
              <a:t>Killiefors</a:t>
            </a:r>
            <a:r>
              <a:rPr lang="en-US" baseline="0" dirty="0" smtClean="0"/>
              <a:t> test. Results are same as before.</a:t>
            </a:r>
            <a:endParaRPr lang="en-US" dirty="0"/>
          </a:p>
        </p:txBody>
      </p:sp>
      <p:sp>
        <p:nvSpPr>
          <p:cNvPr id="4" name="Slide Number Placeholder 3"/>
          <p:cNvSpPr>
            <a:spLocks noGrp="1"/>
          </p:cNvSpPr>
          <p:nvPr>
            <p:ph type="sldNum" sz="quarter" idx="10"/>
          </p:nvPr>
        </p:nvSpPr>
        <p:spPr/>
        <p:txBody>
          <a:bodyPr/>
          <a:lstStyle/>
          <a:p>
            <a:fld id="{8DC12C93-7C8A-4267-97DE-6DBB2AFAD7B3}"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ko-KR" dirty="0">
                <a:latin typeface="Times New Roman" pitchFamily="18" charset="0"/>
                <a:cs typeface="Times New Roman" pitchFamily="18" charset="0"/>
              </a:rPr>
              <a:t>Next, to determine whether or not distributions have equivalent variances and means, F-test is carried out. If distributions have statistically similar variances, Student t-test will be carried out.</a:t>
            </a:r>
          </a:p>
        </p:txBody>
      </p:sp>
      <p:sp>
        <p:nvSpPr>
          <p:cNvPr id="4" name="Slide Number Placeholder 3"/>
          <p:cNvSpPr>
            <a:spLocks noGrp="1"/>
          </p:cNvSpPr>
          <p:nvPr>
            <p:ph type="sldNum" sz="quarter" idx="10"/>
          </p:nvPr>
        </p:nvSpPr>
        <p:spPr/>
        <p:txBody>
          <a:bodyPr/>
          <a:lstStyle/>
          <a:p>
            <a:fld id="{8DC12C93-7C8A-4267-97DE-6DBB2AFAD7B3}"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result of F-test for diffusivity in each case.</a:t>
            </a:r>
          </a:p>
          <a:p>
            <a:r>
              <a:rPr lang="en-US" altLang="ko-KR" dirty="0"/>
              <a:t>All three cases, the actual F-value is less than the critical F-value, thus the null hypothesis cannot be rejected. It allows to use Student t-test.</a:t>
            </a:r>
            <a:endParaRPr lang="en-US" dirty="0"/>
          </a:p>
        </p:txBody>
      </p:sp>
      <p:sp>
        <p:nvSpPr>
          <p:cNvPr id="4" name="Slide Number Placeholder 3"/>
          <p:cNvSpPr>
            <a:spLocks noGrp="1"/>
          </p:cNvSpPr>
          <p:nvPr>
            <p:ph type="sldNum" sz="quarter" idx="10"/>
          </p:nvPr>
        </p:nvSpPr>
        <p:spPr/>
        <p:txBody>
          <a:bodyPr/>
          <a:lstStyle/>
          <a:p>
            <a:fld id="{8DC12C93-7C8A-4267-97DE-6DBB2AFAD7B3}"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ko-KR" dirty="0" smtClean="0"/>
              <a:t>This</a:t>
            </a:r>
            <a:r>
              <a:rPr lang="en-US" altLang="ko-KR" baseline="0" dirty="0" smtClean="0"/>
              <a:t> is result of F-test for dissipation in each case.</a:t>
            </a:r>
          </a:p>
          <a:p>
            <a:r>
              <a:rPr lang="en-US" altLang="ko-KR" dirty="0"/>
              <a:t>The only S35 versus S50 case,  the actual F-value is less than the critical F-value, thus only this case, the null hypothesis cannot be rejected. </a:t>
            </a:r>
            <a:endParaRPr lang="en-US" altLang="ko-KR" dirty="0" smtClean="0"/>
          </a:p>
          <a:p>
            <a:endParaRPr lang="en-US" dirty="0"/>
          </a:p>
        </p:txBody>
      </p:sp>
      <p:sp>
        <p:nvSpPr>
          <p:cNvPr id="4" name="Slide Number Placeholder 3"/>
          <p:cNvSpPr>
            <a:spLocks noGrp="1"/>
          </p:cNvSpPr>
          <p:nvPr>
            <p:ph type="sldNum" sz="quarter" idx="10"/>
          </p:nvPr>
        </p:nvSpPr>
        <p:spPr/>
        <p:txBody>
          <a:bodyPr/>
          <a:lstStyle/>
          <a:p>
            <a:fld id="{8DC12C93-7C8A-4267-97DE-6DBB2AFAD7B3}"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ko-KR" dirty="0" smtClean="0"/>
              <a:t>This</a:t>
            </a:r>
            <a:r>
              <a:rPr lang="en-US" altLang="ko-KR" baseline="0" dirty="0" smtClean="0"/>
              <a:t> is result of Student t-test for diffusivity in each case.</a:t>
            </a:r>
          </a:p>
          <a:p>
            <a:r>
              <a:rPr lang="en-US" altLang="ko-KR" dirty="0"/>
              <a:t>Type II and S35 case, and Type II and S50 case, these two cases shows that the calculated t-value is greater than the critical t-value, thus the null hypothesis for the T-test have to be rejected. </a:t>
            </a:r>
          </a:p>
          <a:p>
            <a:r>
              <a:rPr lang="en-US" altLang="ko-KR" dirty="0"/>
              <a:t>However, the result of S35 and S50 case is opposite. Only In this case, null hypothesis for the t-test cannot be rejected and the two distributions have statistically similar means with 95% confidence level.</a:t>
            </a:r>
          </a:p>
        </p:txBody>
      </p:sp>
      <p:sp>
        <p:nvSpPr>
          <p:cNvPr id="4" name="Slide Number Placeholder 3"/>
          <p:cNvSpPr>
            <a:spLocks noGrp="1"/>
          </p:cNvSpPr>
          <p:nvPr>
            <p:ph type="sldNum" sz="quarter" idx="10"/>
          </p:nvPr>
        </p:nvSpPr>
        <p:spPr/>
        <p:txBody>
          <a:bodyPr/>
          <a:lstStyle/>
          <a:p>
            <a:fld id="{8DC12C93-7C8A-4267-97DE-6DBB2AFAD7B3}"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Dissipation also</a:t>
            </a:r>
            <a:r>
              <a:rPr lang="en-US" baseline="0" dirty="0" smtClean="0"/>
              <a:t> shows same as diffusivity.</a:t>
            </a:r>
          </a:p>
          <a:p>
            <a:r>
              <a:rPr lang="en-US" baseline="0" dirty="0" smtClean="0"/>
              <a:t>Only S35 and S50 case presents that </a:t>
            </a:r>
            <a:r>
              <a:rPr lang="en-US" altLang="ko-KR" dirty="0"/>
              <a:t>calculated t-value is less than the critical t-value. Therefore, null hypothesis for the t-test cannot be rejected.</a:t>
            </a:r>
            <a:endParaRPr lang="en-US" dirty="0"/>
          </a:p>
        </p:txBody>
      </p:sp>
      <p:sp>
        <p:nvSpPr>
          <p:cNvPr id="4" name="Slide Number Placeholder 3"/>
          <p:cNvSpPr>
            <a:spLocks noGrp="1"/>
          </p:cNvSpPr>
          <p:nvPr>
            <p:ph type="sldNum" sz="quarter" idx="10"/>
          </p:nvPr>
        </p:nvSpPr>
        <p:spPr/>
        <p:txBody>
          <a:bodyPr/>
          <a:lstStyle/>
          <a:p>
            <a:fld id="{8DC12C93-7C8A-4267-97DE-6DBB2AFAD7B3}"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a:t>
            </a:r>
            <a:r>
              <a:rPr lang="en-US" baseline="0" dirty="0" smtClean="0"/>
              <a:t> are results summary.</a:t>
            </a:r>
          </a:p>
          <a:p>
            <a:r>
              <a:rPr lang="en-US" baseline="0" dirty="0" smtClean="0"/>
              <a:t>In Type II and S35 case and Type II and S50 case, null hypothesis that material parameters are not statistically different can </a:t>
            </a:r>
            <a:r>
              <a:rPr lang="en-US" i="0" baseline="0" dirty="0" smtClean="0"/>
              <a:t>reject</a:t>
            </a:r>
            <a:r>
              <a:rPr lang="en-US" baseline="0" dirty="0" smtClean="0"/>
              <a:t>. However, S35 and S50 case, null hypothesis cannot reject.</a:t>
            </a:r>
            <a:endParaRPr lang="en-US" dirty="0"/>
          </a:p>
        </p:txBody>
      </p:sp>
      <p:sp>
        <p:nvSpPr>
          <p:cNvPr id="4" name="Slide Number Placeholder 3"/>
          <p:cNvSpPr>
            <a:spLocks noGrp="1"/>
          </p:cNvSpPr>
          <p:nvPr>
            <p:ph type="sldNum" sz="quarter" idx="10"/>
          </p:nvPr>
        </p:nvSpPr>
        <p:spPr/>
        <p:txBody>
          <a:bodyPr/>
          <a:lstStyle/>
          <a:p>
            <a:fld id="{8DC12C93-7C8A-4267-97DE-6DBB2AFAD7B3}" type="slidenum">
              <a:rPr lang="en-US" smtClean="0"/>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ko-KR" baseline="0" dirty="0" smtClean="0"/>
              <a:t>In conclusion,</a:t>
            </a:r>
          </a:p>
          <a:p>
            <a:r>
              <a:rPr lang="ko-KR" altLang="en-US" dirty="0" smtClean="0"/>
              <a:t>내용 읽고</a:t>
            </a:r>
            <a:endParaRPr lang="en-US" altLang="ko-KR" dirty="0" smtClean="0"/>
          </a:p>
          <a:p>
            <a:r>
              <a:rPr lang="en-US" dirty="0" smtClean="0"/>
              <a:t>3</a:t>
            </a:r>
            <a:r>
              <a:rPr lang="ko-KR" altLang="en-US" dirty="0" smtClean="0"/>
              <a:t>번 전에</a:t>
            </a:r>
            <a:endParaRPr lang="en-US" altLang="ko-KR" dirty="0" smtClean="0"/>
          </a:p>
          <a:p>
            <a:r>
              <a:rPr lang="en-US" dirty="0" smtClean="0"/>
              <a:t>Actually, --</a:t>
            </a:r>
          </a:p>
          <a:p>
            <a:endParaRPr lang="en-US" dirty="0" smtClean="0"/>
          </a:p>
          <a:p>
            <a:r>
              <a:rPr lang="ko-KR" altLang="en-US" dirty="0" smtClean="0"/>
              <a:t>마지막 읽고 따라 읽을 것</a:t>
            </a:r>
            <a:r>
              <a:rPr lang="en-US" altLang="ko-KR" dirty="0" smtClean="0"/>
              <a:t>. </a:t>
            </a:r>
            <a:r>
              <a:rPr lang="en-US" dirty="0" smtClean="0"/>
              <a:t>This results</a:t>
            </a:r>
            <a:r>
              <a:rPr lang="en-US" baseline="0" dirty="0" smtClean="0"/>
              <a:t> is consistent with the results by the techniques that I mentioned earlier </a:t>
            </a:r>
            <a:endParaRPr lang="en-US" dirty="0"/>
          </a:p>
        </p:txBody>
      </p:sp>
      <p:sp>
        <p:nvSpPr>
          <p:cNvPr id="4" name="Slide Number Placeholder 3"/>
          <p:cNvSpPr>
            <a:spLocks noGrp="1"/>
          </p:cNvSpPr>
          <p:nvPr>
            <p:ph type="sldNum" sz="quarter" idx="10"/>
          </p:nvPr>
        </p:nvSpPr>
        <p:spPr/>
        <p:txBody>
          <a:bodyPr/>
          <a:lstStyle/>
          <a:p>
            <a:fld id="{8DC12C93-7C8A-4267-97DE-6DBB2AFAD7B3}"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DC12C93-7C8A-4267-97DE-6DBB2AFAD7B3}"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3087">
              <a:defRPr/>
            </a:pPr>
            <a:r>
              <a:rPr lang="en-US" altLang="ko-KR" dirty="0"/>
              <a:t>First of all, I am going to explain background of this research.</a:t>
            </a:r>
          </a:p>
          <a:p>
            <a:r>
              <a:rPr lang="en-US" altLang="ko-KR" dirty="0"/>
              <a:t>According to the research paper, Chlorides from the marine environment are able to ingress into concrete structure, and it affects steel reinforced rebar corrosion. This corroded steel rebar strong influences on strength of concrete structure.</a:t>
            </a:r>
          </a:p>
          <a:p>
            <a:r>
              <a:rPr lang="en-US" dirty="0"/>
              <a:t>The one of the solution to alleviate this problem is concrete mix design. In other words, changing of concrete composition </a:t>
            </a:r>
            <a:r>
              <a:rPr lang="en-US" altLang="ko-KR" dirty="0">
                <a:latin typeface="Times New Roman" pitchFamily="18" charset="0"/>
                <a:ea typeface="Malgun Gothic" pitchFamily="34" charset="-127"/>
                <a:cs typeface="Times New Roman" pitchFamily="18" charset="0"/>
                <a:sym typeface="Wingdings" pitchFamily="2" charset="2"/>
              </a:rPr>
              <a:t>can help to prevent the ingress of Chloride into concrete. SCMs can be used for this.</a:t>
            </a:r>
            <a:endParaRPr lang="en-US" dirty="0"/>
          </a:p>
        </p:txBody>
      </p:sp>
      <p:sp>
        <p:nvSpPr>
          <p:cNvPr id="4" name="Slide Number Placeholder 3"/>
          <p:cNvSpPr>
            <a:spLocks noGrp="1"/>
          </p:cNvSpPr>
          <p:nvPr>
            <p:ph type="sldNum" sz="quarter" idx="10"/>
          </p:nvPr>
        </p:nvSpPr>
        <p:spPr/>
        <p:txBody>
          <a:bodyPr/>
          <a:lstStyle/>
          <a:p>
            <a:fld id="{8DC12C93-7C8A-4267-97DE-6DBB2AFAD7B3}" type="slidenum">
              <a:rPr lang="en-US" smtClean="0">
                <a:solidFill>
                  <a:prstClr val="black"/>
                </a:solidFill>
                <a:latin typeface="맑은 고딕"/>
              </a:rPr>
              <a:pPr/>
              <a:t>2</a:t>
            </a:fld>
            <a:endParaRPr lang="en-US">
              <a:solidFill>
                <a:prstClr val="black"/>
              </a:solidFill>
              <a:latin typeface="맑은 고딕"/>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ko-KR" altLang="en-US" dirty="0"/>
          </a:p>
        </p:txBody>
      </p:sp>
      <p:sp>
        <p:nvSpPr>
          <p:cNvPr id="4" name="Slide Number Placeholder 3"/>
          <p:cNvSpPr>
            <a:spLocks noGrp="1"/>
          </p:cNvSpPr>
          <p:nvPr>
            <p:ph type="sldNum" sz="quarter" idx="10"/>
          </p:nvPr>
        </p:nvSpPr>
        <p:spPr/>
        <p:txBody>
          <a:bodyPr/>
          <a:lstStyle/>
          <a:p>
            <a:fld id="{8DC12C93-7C8A-4267-97DE-6DBB2AFAD7B3}" type="slidenum">
              <a:rPr lang="en-US" smtClean="0"/>
              <a:pPr/>
              <a:t>20</a:t>
            </a:fld>
            <a:endParaRPr lang="en-US"/>
          </a:p>
        </p:txBody>
      </p:sp>
    </p:spTree>
    <p:extLst>
      <p:ext uri="{BB962C8B-B14F-4D97-AF65-F5344CB8AC3E}">
        <p14:creationId xmlns:p14="http://schemas.microsoft.com/office/powerpoint/2010/main" val="783850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SCMs stands for Supplementary </a:t>
            </a:r>
            <a:r>
              <a:rPr lang="en-US" dirty="0" err="1"/>
              <a:t>Cementitious</a:t>
            </a:r>
            <a:r>
              <a:rPr lang="en-US" dirty="0"/>
              <a:t> Materials. It includes slag, fly ash, silica fume, </a:t>
            </a:r>
            <a:r>
              <a:rPr lang="en-US" dirty="0" err="1"/>
              <a:t>metakaolin</a:t>
            </a:r>
            <a:r>
              <a:rPr lang="en-US" dirty="0"/>
              <a:t>, </a:t>
            </a:r>
            <a:r>
              <a:rPr lang="en-US" dirty="0" err="1"/>
              <a:t>etcetra</a:t>
            </a:r>
            <a:r>
              <a:rPr lang="en-US" dirty="0"/>
              <a:t>.  There is a number of tests to verify the effect of SCMs by measurement of diffusion rate of chloride. Bulk diffusion test, Chloride permeability test, </a:t>
            </a:r>
            <a:r>
              <a:rPr lang="en-US" dirty="0" err="1"/>
              <a:t>etcetra</a:t>
            </a:r>
            <a:r>
              <a:rPr lang="en-US" dirty="0"/>
              <a:t>. </a:t>
            </a:r>
          </a:p>
          <a:p>
            <a:r>
              <a:rPr lang="en-US" dirty="0"/>
              <a:t>This figure is result of these diffusion test. As you can see, the diffusion coefficient of concrete containing SCMs is less than OPC. OPC means </a:t>
            </a:r>
            <a:r>
              <a:rPr lang="en-US" altLang="ko-KR" i="1" dirty="0" smtClean="0">
                <a:effectLst/>
              </a:rPr>
              <a:t>ordinary Portland cement</a:t>
            </a:r>
            <a:r>
              <a:rPr lang="en-US" altLang="ko-KR" dirty="0" smtClean="0">
                <a:effectLst/>
              </a:rPr>
              <a:t>. That is pure cement.</a:t>
            </a:r>
            <a:endParaRPr lang="en-US" dirty="0"/>
          </a:p>
          <a:p>
            <a:r>
              <a:rPr lang="en-US" dirty="0"/>
              <a:t>However, these tests have disadvantage. Profile grinding is needed to measure diffusivity after exposed to chloride. It cannot be measured without damage.</a:t>
            </a:r>
          </a:p>
        </p:txBody>
      </p:sp>
      <p:sp>
        <p:nvSpPr>
          <p:cNvPr id="4" name="Slide Number Placeholder 3"/>
          <p:cNvSpPr>
            <a:spLocks noGrp="1"/>
          </p:cNvSpPr>
          <p:nvPr>
            <p:ph type="sldNum" sz="quarter" idx="10"/>
          </p:nvPr>
        </p:nvSpPr>
        <p:spPr/>
        <p:txBody>
          <a:bodyPr/>
          <a:lstStyle/>
          <a:p>
            <a:fld id="{8DC12C93-7C8A-4267-97DE-6DBB2AFAD7B3}"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In this regards, NDT can be applied as an attractive method to measure concrete property.</a:t>
            </a:r>
          </a:p>
          <a:p>
            <a:r>
              <a:rPr lang="en-US" altLang="ko-KR" dirty="0">
                <a:solidFill>
                  <a:prstClr val="black"/>
                </a:solidFill>
                <a:latin typeface="Times New Roman" pitchFamily="18" charset="0"/>
                <a:cs typeface="Times New Roman" pitchFamily="18" charset="0"/>
              </a:rPr>
              <a:t>NDT is a wide group of analysis techniques used in science and industry to evaluate the properties of a material, component or system without causing damage.</a:t>
            </a:r>
          </a:p>
          <a:p>
            <a:r>
              <a:rPr lang="en-US" altLang="ko-KR" dirty="0">
                <a:solidFill>
                  <a:prstClr val="black"/>
                </a:solidFill>
                <a:latin typeface="Times New Roman" pitchFamily="18" charset="0"/>
                <a:cs typeface="Times New Roman" pitchFamily="18" charset="0"/>
              </a:rPr>
              <a:t>Ultrasonic test is applied to characterize material properties of concrete to preserve original state of material.</a:t>
            </a:r>
            <a:endParaRPr lang="en-US" dirty="0"/>
          </a:p>
        </p:txBody>
      </p:sp>
      <p:sp>
        <p:nvSpPr>
          <p:cNvPr id="4" name="Slide Number Placeholder 3"/>
          <p:cNvSpPr>
            <a:spLocks noGrp="1"/>
          </p:cNvSpPr>
          <p:nvPr>
            <p:ph type="sldNum" sz="quarter" idx="10"/>
          </p:nvPr>
        </p:nvSpPr>
        <p:spPr/>
        <p:txBody>
          <a:bodyPr/>
          <a:lstStyle/>
          <a:p>
            <a:fld id="{8DC12C93-7C8A-4267-97DE-6DBB2AFAD7B3}" type="slidenum">
              <a:rPr lang="en-US" smtClean="0">
                <a:solidFill>
                  <a:prstClr val="black"/>
                </a:solidFill>
                <a:latin typeface="맑은 고딕"/>
              </a:rPr>
              <a:pPr/>
              <a:t>4</a:t>
            </a:fld>
            <a:endParaRPr lang="en-US">
              <a:solidFill>
                <a:prstClr val="black"/>
              </a:solidFill>
              <a:latin typeface="맑은 고딕"/>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is objective of my project.</a:t>
            </a:r>
          </a:p>
          <a:p>
            <a:r>
              <a:rPr lang="en-US" altLang="ko-KR" dirty="0">
                <a:latin typeface="Times New Roman" pitchFamily="18" charset="0"/>
                <a:cs typeface="Times New Roman" pitchFamily="18" charset="0"/>
              </a:rPr>
              <a:t>To analyze the effect of addition of SCMs into concrete, material parameters (diffusivity and dissipation) from three different mix designs in concrete is investigated by using ultrasound waves.</a:t>
            </a:r>
          </a:p>
          <a:p>
            <a:r>
              <a:rPr lang="en-US" dirty="0">
                <a:latin typeface="Times New Roman" pitchFamily="18" charset="0"/>
                <a:cs typeface="Times New Roman" pitchFamily="18" charset="0"/>
              </a:rPr>
              <a:t>To verify the differences of material parameters measured from each concrete group, statistical tests are applied.</a:t>
            </a:r>
            <a:endParaRPr lang="en-US" dirty="0"/>
          </a:p>
        </p:txBody>
      </p:sp>
      <p:sp>
        <p:nvSpPr>
          <p:cNvPr id="4" name="Slide Number Placeholder 3"/>
          <p:cNvSpPr>
            <a:spLocks noGrp="1"/>
          </p:cNvSpPr>
          <p:nvPr>
            <p:ph type="sldNum" sz="quarter" idx="10"/>
          </p:nvPr>
        </p:nvSpPr>
        <p:spPr/>
        <p:txBody>
          <a:bodyPr/>
          <a:lstStyle/>
          <a:p>
            <a:fld id="{8DC12C93-7C8A-4267-97DE-6DBB2AFAD7B3}"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a:t>
            </a:r>
            <a:r>
              <a:rPr lang="en-US" baseline="0" dirty="0" smtClean="0"/>
              <a:t> is sample preparation. </a:t>
            </a:r>
          </a:p>
          <a:p>
            <a:r>
              <a:rPr lang="en-US" baseline="0" dirty="0" smtClean="0"/>
              <a:t>Three mix design concrete is prepared and the concrete composition is shown in this chart.</a:t>
            </a:r>
          </a:p>
          <a:p>
            <a:r>
              <a:rPr lang="en-US" baseline="0" dirty="0" smtClean="0"/>
              <a:t>Type II is 100% cement. On the other hand, S35MK5 and S50MK5 containing Slag and </a:t>
            </a:r>
            <a:r>
              <a:rPr lang="en-US" baseline="0" dirty="0" err="1" smtClean="0"/>
              <a:t>Metakaolin</a:t>
            </a:r>
            <a:r>
              <a:rPr lang="en-US" baseline="0" dirty="0" smtClean="0"/>
              <a:t> with different percentage.</a:t>
            </a:r>
          </a:p>
          <a:p>
            <a:r>
              <a:rPr lang="en-US" baseline="0" dirty="0" smtClean="0"/>
              <a:t>The number of data for diffusivity and dissipation in each mix design is 30. </a:t>
            </a:r>
            <a:endParaRPr lang="en-US" dirty="0"/>
          </a:p>
        </p:txBody>
      </p:sp>
      <p:sp>
        <p:nvSpPr>
          <p:cNvPr id="4" name="Slide Number Placeholder 3"/>
          <p:cNvSpPr>
            <a:spLocks noGrp="1"/>
          </p:cNvSpPr>
          <p:nvPr>
            <p:ph type="sldNum" sz="quarter" idx="10"/>
          </p:nvPr>
        </p:nvSpPr>
        <p:spPr/>
        <p:txBody>
          <a:bodyPr/>
          <a:lstStyle/>
          <a:p>
            <a:fld id="{8DC12C93-7C8A-4267-97DE-6DBB2AFAD7B3}"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experimental procedure. </a:t>
            </a:r>
          </a:p>
          <a:p>
            <a:r>
              <a:rPr lang="en-US" dirty="0" smtClean="0"/>
              <a:t>This</a:t>
            </a:r>
            <a:r>
              <a:rPr lang="en-US" baseline="0" dirty="0" smtClean="0"/>
              <a:t> is concrete specimen, and these are signal in and out transmitters.</a:t>
            </a:r>
            <a:endParaRPr lang="en-US" dirty="0" smtClean="0"/>
          </a:p>
          <a:p>
            <a:r>
              <a:rPr lang="en-US" dirty="0" smtClean="0"/>
              <a:t>Ultrasonic</a:t>
            </a:r>
            <a:r>
              <a:rPr lang="en-US" baseline="0" dirty="0" smtClean="0"/>
              <a:t> wave</a:t>
            </a:r>
            <a:r>
              <a:rPr lang="en-US" dirty="0" smtClean="0"/>
              <a:t> </a:t>
            </a:r>
            <a:r>
              <a:rPr lang="en-US" baseline="0" dirty="0" smtClean="0"/>
              <a:t>from pulse generator will propagate though the concrete and will be recorded and saved in computer / to calculate the diffusivity and dissipation parameters.</a:t>
            </a:r>
            <a:endParaRPr lang="en-US" dirty="0"/>
          </a:p>
        </p:txBody>
      </p:sp>
      <p:sp>
        <p:nvSpPr>
          <p:cNvPr id="4" name="Slide Number Placeholder 3"/>
          <p:cNvSpPr>
            <a:spLocks noGrp="1"/>
          </p:cNvSpPr>
          <p:nvPr>
            <p:ph type="sldNum" sz="quarter" idx="10"/>
          </p:nvPr>
        </p:nvSpPr>
        <p:spPr/>
        <p:txBody>
          <a:bodyPr/>
          <a:lstStyle/>
          <a:p>
            <a:fld id="{8DC12C93-7C8A-4267-97DE-6DBB2AFAD7B3}"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For the analysis, first of all, what the distribution looks like to be tested.</a:t>
            </a:r>
          </a:p>
          <a:p>
            <a:r>
              <a:rPr lang="en-US" dirty="0"/>
              <a:t>Null Hypothesis is that verify if the material parameters of each mix design are normally distributed.</a:t>
            </a:r>
          </a:p>
        </p:txBody>
      </p:sp>
      <p:sp>
        <p:nvSpPr>
          <p:cNvPr id="4" name="Slide Number Placeholder 3"/>
          <p:cNvSpPr>
            <a:spLocks noGrp="1"/>
          </p:cNvSpPr>
          <p:nvPr>
            <p:ph type="sldNum" sz="quarter" idx="10"/>
          </p:nvPr>
        </p:nvSpPr>
        <p:spPr/>
        <p:txBody>
          <a:bodyPr/>
          <a:lstStyle/>
          <a:p>
            <a:fld id="{8DC12C93-7C8A-4267-97DE-6DBB2AFAD7B3}"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ltLang="ko-KR" dirty="0"/>
              <a:t>The chi-squared test is carried out by determining an ideal or critical value at 95% confidence.</a:t>
            </a:r>
          </a:p>
          <a:p>
            <a:r>
              <a:rPr lang="en-US" altLang="ko-KR" dirty="0"/>
              <a:t>The calculated chi-squared values for all three data distributions were lower than the critical chi-squared values for the 95% confidence level with the same degrees of freedom. Thus, the null hypothesis cannot be rejected </a:t>
            </a:r>
          </a:p>
          <a:p>
            <a:r>
              <a:rPr lang="en-US" altLang="ko-KR" dirty="0"/>
              <a:t>(they can be considered normal distributions. This conclusion has a 5% probability of being incorrect due to the use of a 95% confidence level. )</a:t>
            </a:r>
            <a:endParaRPr lang="en-US" dirty="0"/>
          </a:p>
        </p:txBody>
      </p:sp>
      <p:sp>
        <p:nvSpPr>
          <p:cNvPr id="4" name="Slide Number Placeholder 3"/>
          <p:cNvSpPr>
            <a:spLocks noGrp="1"/>
          </p:cNvSpPr>
          <p:nvPr>
            <p:ph type="sldNum" sz="quarter" idx="10"/>
          </p:nvPr>
        </p:nvSpPr>
        <p:spPr/>
        <p:txBody>
          <a:bodyPr/>
          <a:lstStyle/>
          <a:p>
            <a:fld id="{8DC12C93-7C8A-4267-97DE-6DBB2AFAD7B3}"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92B668-7890-4B56-8C13-C77D11D2674D}" type="datetimeFigureOut">
              <a:rPr lang="en-US" smtClean="0"/>
              <a:pPr/>
              <a:t>4/25/2013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8CFB61-443A-4236-BAB2-D61C9E88447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92B668-7890-4B56-8C13-C77D11D2674D}" type="datetimeFigureOut">
              <a:rPr lang="en-US" smtClean="0"/>
              <a:pPr/>
              <a:t>4/25/2013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8CFB61-443A-4236-BAB2-D61C9E88447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92B668-7890-4B56-8C13-C77D11D2674D}" type="datetimeFigureOut">
              <a:rPr lang="en-US" smtClean="0"/>
              <a:pPr/>
              <a:t>4/25/2013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8CFB61-443A-4236-BAB2-D61C9E88447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92B668-7890-4B56-8C13-C77D11D2674D}" type="datetimeFigureOut">
              <a:rPr lang="en-US" smtClean="0"/>
              <a:pPr/>
              <a:t>4/25/2013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8CFB61-443A-4236-BAB2-D61C9E88447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92B668-7890-4B56-8C13-C77D11D2674D}" type="datetimeFigureOut">
              <a:rPr lang="en-US" smtClean="0"/>
              <a:pPr/>
              <a:t>4/25/2013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8CFB61-443A-4236-BAB2-D61C9E88447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92B668-7890-4B56-8C13-C77D11D2674D}" type="datetimeFigureOut">
              <a:rPr lang="en-US" smtClean="0"/>
              <a:pPr/>
              <a:t>4/25/2013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8CFB61-443A-4236-BAB2-D61C9E88447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92B668-7890-4B56-8C13-C77D11D2674D}" type="datetimeFigureOut">
              <a:rPr lang="en-US" smtClean="0"/>
              <a:pPr/>
              <a:t>4/25/2013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8CFB61-443A-4236-BAB2-D61C9E88447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92B668-7890-4B56-8C13-C77D11D2674D}" type="datetimeFigureOut">
              <a:rPr lang="en-US" smtClean="0"/>
              <a:pPr/>
              <a:t>4/25/2013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8CFB61-443A-4236-BAB2-D61C9E88447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92B668-7890-4B56-8C13-C77D11D2674D}" type="datetimeFigureOut">
              <a:rPr lang="en-US" smtClean="0"/>
              <a:pPr/>
              <a:t>4/25/2013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8CFB61-443A-4236-BAB2-D61C9E88447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92B668-7890-4B56-8C13-C77D11D2674D}" type="datetimeFigureOut">
              <a:rPr lang="en-US" smtClean="0"/>
              <a:pPr/>
              <a:t>4/25/2013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8CFB61-443A-4236-BAB2-D61C9E88447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92B668-7890-4B56-8C13-C77D11D2674D}" type="datetimeFigureOut">
              <a:rPr lang="en-US" smtClean="0"/>
              <a:pPr/>
              <a:t>4/25/2013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8CFB61-443A-4236-BAB2-D61C9E88447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92B668-7890-4B56-8C13-C77D11D2674D}" type="datetimeFigureOut">
              <a:rPr lang="en-US" smtClean="0"/>
              <a:pPr/>
              <a:t>4/25/2013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8CFB61-443A-4236-BAB2-D61C9E88447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short-inst-logo-874-539"/>
          <p:cNvPicPr>
            <a:picLocks noChangeAspect="1" noChangeArrowheads="1"/>
          </p:cNvPicPr>
          <p:nvPr/>
        </p:nvPicPr>
        <p:blipFill>
          <a:blip r:embed="rId3" cstate="print"/>
          <a:srcRect/>
          <a:stretch>
            <a:fillRect/>
          </a:stretch>
        </p:blipFill>
        <p:spPr bwMode="auto">
          <a:xfrm>
            <a:off x="152400" y="304800"/>
            <a:ext cx="1143000" cy="727075"/>
          </a:xfrm>
          <a:prstGeom prst="rect">
            <a:avLst/>
          </a:prstGeom>
          <a:noFill/>
          <a:ln w="9525">
            <a:noFill/>
            <a:miter lim="800000"/>
            <a:headEnd/>
            <a:tailEnd/>
          </a:ln>
        </p:spPr>
      </p:pic>
      <p:sp>
        <p:nvSpPr>
          <p:cNvPr id="5" name="Line 5"/>
          <p:cNvSpPr>
            <a:spLocks noChangeShapeType="1"/>
          </p:cNvSpPr>
          <p:nvPr/>
        </p:nvSpPr>
        <p:spPr bwMode="auto">
          <a:xfrm>
            <a:off x="1447800" y="914400"/>
            <a:ext cx="7315200" cy="0"/>
          </a:xfrm>
          <a:prstGeom prst="line">
            <a:avLst/>
          </a:prstGeom>
          <a:noFill/>
          <a:ln w="38100">
            <a:solidFill>
              <a:srgbClr val="0000FF"/>
            </a:solidFill>
            <a:round/>
            <a:headEnd/>
            <a:tailEnd/>
          </a:ln>
        </p:spPr>
        <p:txBody>
          <a:bodyPr/>
          <a:lstStyle/>
          <a:p>
            <a:endParaRPr lang="en-US" dirty="0"/>
          </a:p>
        </p:txBody>
      </p:sp>
      <p:sp>
        <p:nvSpPr>
          <p:cNvPr id="6" name="Text Box 6"/>
          <p:cNvSpPr txBox="1">
            <a:spLocks noChangeArrowheads="1"/>
          </p:cNvSpPr>
          <p:nvPr/>
        </p:nvSpPr>
        <p:spPr bwMode="auto">
          <a:xfrm>
            <a:off x="1245396" y="1608579"/>
            <a:ext cx="6784230" cy="1569660"/>
          </a:xfrm>
          <a:prstGeom prst="rect">
            <a:avLst/>
          </a:prstGeom>
          <a:noFill/>
          <a:ln w="9525">
            <a:noFill/>
            <a:miter lim="800000"/>
            <a:headEnd/>
            <a:tailEnd/>
          </a:ln>
        </p:spPr>
        <p:txBody>
          <a:bodyPr wrap="none">
            <a:spAutoFit/>
          </a:bodyPr>
          <a:lstStyle/>
          <a:p>
            <a:pPr algn="ctr"/>
            <a:r>
              <a:rPr lang="en-US" sz="3200" b="1" dirty="0" smtClean="0">
                <a:latin typeface="Arial" pitchFamily="34" charset="0"/>
                <a:cs typeface="Arial" pitchFamily="34" charset="0"/>
              </a:rPr>
              <a:t>Effectiveness of Addition of SCMs</a:t>
            </a:r>
          </a:p>
          <a:p>
            <a:pPr algn="ctr"/>
            <a:r>
              <a:rPr lang="en-US" sz="3200" b="1" dirty="0" smtClean="0">
                <a:latin typeface="Arial" pitchFamily="34" charset="0"/>
                <a:cs typeface="Arial" pitchFamily="34" charset="0"/>
              </a:rPr>
              <a:t>in Concrete </a:t>
            </a:r>
          </a:p>
          <a:p>
            <a:pPr algn="ctr"/>
            <a:r>
              <a:rPr lang="en-US" sz="3200" b="1" dirty="0" smtClean="0">
                <a:latin typeface="Arial" pitchFamily="34" charset="0"/>
                <a:cs typeface="Arial" pitchFamily="34" charset="0"/>
              </a:rPr>
              <a:t>against Ingress of Chloride</a:t>
            </a:r>
            <a:endParaRPr lang="en-US" sz="3200" b="1" dirty="0">
              <a:latin typeface="Arial" pitchFamily="34" charset="0"/>
              <a:cs typeface="Arial" pitchFamily="34" charset="0"/>
            </a:endParaRPr>
          </a:p>
        </p:txBody>
      </p:sp>
      <p:sp>
        <p:nvSpPr>
          <p:cNvPr id="8" name="Text Box 8"/>
          <p:cNvSpPr txBox="1">
            <a:spLocks noChangeArrowheads="1"/>
          </p:cNvSpPr>
          <p:nvPr/>
        </p:nvSpPr>
        <p:spPr bwMode="auto">
          <a:xfrm>
            <a:off x="3347864" y="5076473"/>
            <a:ext cx="2207440" cy="584775"/>
          </a:xfrm>
          <a:prstGeom prst="rect">
            <a:avLst/>
          </a:prstGeom>
          <a:noFill/>
          <a:ln w="9525">
            <a:noFill/>
            <a:miter lim="800000"/>
            <a:headEnd/>
            <a:tailEnd/>
          </a:ln>
        </p:spPr>
        <p:txBody>
          <a:bodyPr wrap="square">
            <a:spAutoFit/>
          </a:bodyPr>
          <a:lstStyle/>
          <a:p>
            <a:pPr algn="ctr"/>
            <a:r>
              <a:rPr lang="en-US" altLang="ko-KR" sz="1600" b="1" dirty="0">
                <a:solidFill>
                  <a:srgbClr val="A6A6A6"/>
                </a:solidFill>
                <a:latin typeface="Arial" pitchFamily="34" charset="0"/>
                <a:cs typeface="Arial" pitchFamily="34" charset="0"/>
              </a:rPr>
              <a:t>Presented by</a:t>
            </a:r>
          </a:p>
          <a:p>
            <a:pPr algn="ctr"/>
            <a:r>
              <a:rPr lang="en-US" sz="1600" b="1" dirty="0" err="1" smtClean="0">
                <a:latin typeface="Arial" pitchFamily="34" charset="0"/>
                <a:cs typeface="Arial" pitchFamily="34" charset="0"/>
              </a:rPr>
              <a:t>Sichoon</a:t>
            </a:r>
            <a:r>
              <a:rPr lang="en-US" sz="1600" b="1" dirty="0" smtClean="0">
                <a:latin typeface="Arial" pitchFamily="34" charset="0"/>
                <a:cs typeface="Arial" pitchFamily="34" charset="0"/>
              </a:rPr>
              <a:t> Park</a:t>
            </a:r>
            <a:endParaRPr lang="en-US" sz="1600" b="1" dirty="0">
              <a:latin typeface="Arial" pitchFamily="34" charset="0"/>
              <a:cs typeface="Arial" pitchFamily="34" charset="0"/>
            </a:endParaRPr>
          </a:p>
        </p:txBody>
      </p:sp>
      <p:sp>
        <p:nvSpPr>
          <p:cNvPr id="10" name="Text Box 10"/>
          <p:cNvSpPr txBox="1">
            <a:spLocks noChangeArrowheads="1"/>
          </p:cNvSpPr>
          <p:nvPr/>
        </p:nvSpPr>
        <p:spPr bwMode="auto">
          <a:xfrm>
            <a:off x="3568169" y="5870769"/>
            <a:ext cx="1766830" cy="400110"/>
          </a:xfrm>
          <a:prstGeom prst="rect">
            <a:avLst/>
          </a:prstGeom>
          <a:noFill/>
          <a:ln w="9525">
            <a:noFill/>
            <a:miter lim="800000"/>
            <a:headEnd/>
            <a:tailEnd/>
          </a:ln>
        </p:spPr>
        <p:txBody>
          <a:bodyPr wrap="none">
            <a:spAutoFit/>
          </a:bodyPr>
          <a:lstStyle/>
          <a:p>
            <a:r>
              <a:rPr lang="en-US" sz="2000" dirty="0" smtClean="0">
                <a:latin typeface="Arial" pitchFamily="34" charset="0"/>
                <a:cs typeface="Arial" pitchFamily="34" charset="0"/>
              </a:rPr>
              <a:t>April 25, 2013</a:t>
            </a:r>
            <a:endParaRPr lang="en-US" sz="2000" dirty="0">
              <a:latin typeface="Arial" pitchFamily="34" charset="0"/>
              <a:cs typeface="Arial" pitchFamily="34" charset="0"/>
            </a:endParaRPr>
          </a:p>
        </p:txBody>
      </p:sp>
      <p:sp>
        <p:nvSpPr>
          <p:cNvPr id="11" name="Text Box 11"/>
          <p:cNvSpPr txBox="1">
            <a:spLocks noChangeArrowheads="1"/>
          </p:cNvSpPr>
          <p:nvPr/>
        </p:nvSpPr>
        <p:spPr bwMode="auto">
          <a:xfrm>
            <a:off x="1859296" y="3420289"/>
            <a:ext cx="5184576" cy="584775"/>
          </a:xfrm>
          <a:prstGeom prst="rect">
            <a:avLst/>
          </a:prstGeom>
          <a:noFill/>
          <a:ln w="9525">
            <a:noFill/>
            <a:miter lim="800000"/>
            <a:headEnd/>
            <a:tailEnd/>
          </a:ln>
          <a:effectLst/>
        </p:spPr>
        <p:txBody>
          <a:bodyPr wrap="square">
            <a:spAutoFit/>
          </a:bodyPr>
          <a:lstStyle/>
          <a:p>
            <a:pPr algn="ctr" fontAlgn="base" latinLnBrk="1">
              <a:spcBef>
                <a:spcPct val="0"/>
              </a:spcBef>
              <a:spcAft>
                <a:spcPct val="0"/>
              </a:spcAft>
            </a:pPr>
            <a:r>
              <a:rPr kumimoji="1" lang="en-US" altLang="ko-KR" sz="1600" b="1" dirty="0" smtClean="0">
                <a:latin typeface="Arial" pitchFamily="34" charset="0"/>
                <a:cs typeface="Arial" pitchFamily="34" charset="0"/>
              </a:rPr>
              <a:t>EAS 4480/CEE 4480 Environmental Data Analysis</a:t>
            </a:r>
          </a:p>
          <a:p>
            <a:pPr algn="ctr" fontAlgn="base" latinLnBrk="1">
              <a:spcBef>
                <a:spcPct val="0"/>
              </a:spcBef>
              <a:spcAft>
                <a:spcPct val="0"/>
              </a:spcAft>
            </a:pPr>
            <a:r>
              <a:rPr kumimoji="1" lang="en-US" altLang="ko-KR" sz="1600" b="1" dirty="0" smtClean="0">
                <a:latin typeface="Arial" pitchFamily="34" charset="0"/>
                <a:ea typeface="-윤디자인웹돋움" pitchFamily="18" charset="-127"/>
                <a:cs typeface="Arial" pitchFamily="34" charset="0"/>
              </a:rPr>
              <a:t>Instructor: Professor </a:t>
            </a:r>
            <a:r>
              <a:rPr kumimoji="1" lang="en-US" altLang="ko-KR" sz="1600" b="1" dirty="0" err="1" smtClean="0">
                <a:latin typeface="Arial" pitchFamily="34" charset="0"/>
                <a:ea typeface="-윤디자인웹돋움" pitchFamily="18" charset="-127"/>
                <a:cs typeface="Arial" pitchFamily="34" charset="0"/>
              </a:rPr>
              <a:t>Yuhang</a:t>
            </a:r>
            <a:r>
              <a:rPr kumimoji="1" lang="en-US" altLang="ko-KR" sz="1600" b="1" dirty="0" smtClean="0">
                <a:latin typeface="Arial" pitchFamily="34" charset="0"/>
                <a:ea typeface="-윤디자인웹돋움" pitchFamily="18" charset="-127"/>
                <a:cs typeface="Arial" pitchFamily="34" charset="0"/>
              </a:rPr>
              <a:t> Wang</a:t>
            </a:r>
            <a:endParaRPr kumimoji="1" lang="en-US" altLang="ko-KR" sz="1600" b="1" dirty="0">
              <a:latin typeface="Arial" pitchFamily="34" charset="0"/>
              <a:ea typeface="-윤디자인웹돋움" pitchFamily="18" charset="-127"/>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2"/>
          <p:cNvSpPr>
            <a:spLocks/>
          </p:cNvSpPr>
          <p:nvPr/>
        </p:nvSpPr>
        <p:spPr bwMode="auto">
          <a:xfrm>
            <a:off x="611560" y="44624"/>
            <a:ext cx="8229600" cy="865187"/>
          </a:xfrm>
          <a:prstGeom prst="rect">
            <a:avLst/>
          </a:prstGeom>
          <a:noFill/>
          <a:ln w="9525">
            <a:noFill/>
            <a:miter lim="800000"/>
            <a:headEnd/>
            <a:tailEnd/>
          </a:ln>
        </p:spPr>
        <p:txBody>
          <a:bodyPr anchor="ctr"/>
          <a:lstStyle/>
          <a:p>
            <a:pPr algn="ctr"/>
            <a:r>
              <a:rPr lang="en-US" sz="3500" dirty="0" smtClean="0">
                <a:latin typeface="Times New Roman" pitchFamily="18" charset="0"/>
                <a:cs typeface="Times New Roman" pitchFamily="18" charset="0"/>
              </a:rPr>
              <a:t>Normality test (for </a:t>
            </a:r>
            <a:r>
              <a:rPr lang="en-US" altLang="ko-KR" sz="3600" dirty="0" smtClean="0">
                <a:latin typeface="Times New Roman" pitchFamily="18" charset="0"/>
                <a:cs typeface="Times New Roman" pitchFamily="18" charset="0"/>
              </a:rPr>
              <a:t>Dissipation</a:t>
            </a:r>
            <a:r>
              <a:rPr lang="en-US" sz="3500" dirty="0" smtClean="0">
                <a:latin typeface="Times New Roman" pitchFamily="18" charset="0"/>
                <a:cs typeface="Times New Roman" pitchFamily="18" charset="0"/>
              </a:rPr>
              <a:t>)</a:t>
            </a:r>
            <a:endParaRPr lang="en-US" sz="3500" dirty="0">
              <a:latin typeface="Times New Roman" pitchFamily="18" charset="0"/>
              <a:cs typeface="Times New Roman" pitchFamily="18" charset="0"/>
            </a:endParaRPr>
          </a:p>
        </p:txBody>
      </p:sp>
      <p:pic>
        <p:nvPicPr>
          <p:cNvPr id="6" name="Picture 2" descr="short-inst-logo-874-539"/>
          <p:cNvPicPr>
            <a:picLocks noChangeAspect="1" noChangeArrowheads="1"/>
          </p:cNvPicPr>
          <p:nvPr/>
        </p:nvPicPr>
        <p:blipFill>
          <a:blip r:embed="rId3" cstate="print"/>
          <a:srcRect/>
          <a:stretch>
            <a:fillRect/>
          </a:stretch>
        </p:blipFill>
        <p:spPr bwMode="auto">
          <a:xfrm>
            <a:off x="152400" y="304800"/>
            <a:ext cx="1143000" cy="727075"/>
          </a:xfrm>
          <a:prstGeom prst="rect">
            <a:avLst/>
          </a:prstGeom>
          <a:noFill/>
          <a:ln w="9525">
            <a:noFill/>
            <a:miter lim="800000"/>
            <a:headEnd/>
            <a:tailEnd/>
          </a:ln>
        </p:spPr>
      </p:pic>
      <p:sp>
        <p:nvSpPr>
          <p:cNvPr id="7" name="Line 3"/>
          <p:cNvSpPr>
            <a:spLocks noChangeShapeType="1"/>
          </p:cNvSpPr>
          <p:nvPr/>
        </p:nvSpPr>
        <p:spPr bwMode="auto">
          <a:xfrm>
            <a:off x="1447800" y="914400"/>
            <a:ext cx="7315200" cy="0"/>
          </a:xfrm>
          <a:prstGeom prst="line">
            <a:avLst/>
          </a:prstGeom>
          <a:noFill/>
          <a:ln w="38100">
            <a:solidFill>
              <a:srgbClr val="0000FF"/>
            </a:solidFill>
            <a:round/>
            <a:headEnd/>
            <a:tailEnd/>
          </a:ln>
        </p:spPr>
        <p:txBody>
          <a:bodyPr/>
          <a:lstStyle/>
          <a:p>
            <a:endParaRPr lang="en-US"/>
          </a:p>
        </p:txBody>
      </p:sp>
      <p:sp>
        <p:nvSpPr>
          <p:cNvPr id="8" name="Text Box 4"/>
          <p:cNvSpPr txBox="1">
            <a:spLocks noChangeArrowheads="1"/>
          </p:cNvSpPr>
          <p:nvPr/>
        </p:nvSpPr>
        <p:spPr bwMode="auto">
          <a:xfrm>
            <a:off x="456288" y="1340768"/>
            <a:ext cx="3312368" cy="2400657"/>
          </a:xfrm>
          <a:prstGeom prst="rect">
            <a:avLst/>
          </a:prstGeom>
          <a:noFill/>
          <a:ln w="9525">
            <a:noFill/>
            <a:miter lim="800000"/>
            <a:headEnd/>
            <a:tailEnd/>
          </a:ln>
        </p:spPr>
        <p:txBody>
          <a:bodyPr wrap="square">
            <a:spAutoFit/>
          </a:bodyPr>
          <a:lstStyle/>
          <a:p>
            <a:pPr marL="285750" indent="-285750">
              <a:buFont typeface="Wingdings" pitchFamily="2" charset="2"/>
              <a:buChar char="Ø"/>
            </a:pPr>
            <a:r>
              <a:rPr lang="en-US" altLang="ko-KR" sz="2500" dirty="0" smtClean="0">
                <a:latin typeface="Times New Roman" pitchFamily="18" charset="0"/>
                <a:cs typeface="Times New Roman" pitchFamily="18" charset="0"/>
              </a:rPr>
              <a:t>Chi-squared test</a:t>
            </a:r>
          </a:p>
          <a:p>
            <a:r>
              <a:rPr lang="en-US" altLang="ko-KR" sz="2500" dirty="0" smtClean="0">
                <a:latin typeface="Times New Roman" pitchFamily="18" charset="0"/>
                <a:cs typeface="Times New Roman" pitchFamily="18" charset="0"/>
              </a:rPr>
              <a:t> </a:t>
            </a:r>
          </a:p>
          <a:p>
            <a:pPr marL="342900" indent="-342900">
              <a:buFont typeface="Arial" charset="0"/>
              <a:buChar char="•"/>
            </a:pPr>
            <a:r>
              <a:rPr lang="en-US" altLang="ko-KR" sz="2000" dirty="0">
                <a:latin typeface="Times New Roman" pitchFamily="18" charset="0"/>
                <a:cs typeface="Times New Roman" pitchFamily="18" charset="0"/>
              </a:rPr>
              <a:t>Ideal_chi2= 16.919</a:t>
            </a:r>
          </a:p>
          <a:p>
            <a:pPr marL="342900" indent="-342900">
              <a:buFont typeface="Arial" charset="0"/>
              <a:buChar char="•"/>
            </a:pPr>
            <a:r>
              <a:rPr lang="en-US" altLang="ko-KR" sz="2000" dirty="0">
                <a:latin typeface="Times New Roman" pitchFamily="18" charset="0"/>
                <a:cs typeface="Times New Roman" pitchFamily="18" charset="0"/>
              </a:rPr>
              <a:t>Chi2_typeII= </a:t>
            </a:r>
            <a:r>
              <a:rPr lang="en-US" altLang="ko-KR" sz="2000" dirty="0" smtClean="0">
                <a:latin typeface="Times New Roman" pitchFamily="18" charset="0"/>
                <a:cs typeface="Times New Roman" pitchFamily="18" charset="0"/>
              </a:rPr>
              <a:t>10.9681</a:t>
            </a:r>
            <a:endParaRPr lang="en-US" altLang="ko-KR" sz="2000" dirty="0">
              <a:latin typeface="Times New Roman" pitchFamily="18" charset="0"/>
              <a:cs typeface="Times New Roman" pitchFamily="18" charset="0"/>
            </a:endParaRPr>
          </a:p>
          <a:p>
            <a:pPr marL="342900" indent="-342900">
              <a:buFont typeface="Arial" charset="0"/>
              <a:buChar char="•"/>
            </a:pPr>
            <a:r>
              <a:rPr lang="en-US" altLang="ko-KR" sz="2000" dirty="0">
                <a:latin typeface="Times New Roman" pitchFamily="18" charset="0"/>
                <a:cs typeface="Times New Roman" pitchFamily="18" charset="0"/>
              </a:rPr>
              <a:t>Chi2_S35MK5= </a:t>
            </a:r>
            <a:r>
              <a:rPr lang="en-US" altLang="ko-KR" sz="2000" dirty="0" smtClean="0">
                <a:latin typeface="Times New Roman" pitchFamily="18" charset="0"/>
                <a:cs typeface="Times New Roman" pitchFamily="18" charset="0"/>
              </a:rPr>
              <a:t>9.0719</a:t>
            </a:r>
            <a:endParaRPr lang="en-US" altLang="ko-KR" sz="2000" dirty="0">
              <a:latin typeface="Times New Roman" pitchFamily="18" charset="0"/>
              <a:cs typeface="Times New Roman" pitchFamily="18" charset="0"/>
            </a:endParaRPr>
          </a:p>
          <a:p>
            <a:pPr marL="342900" indent="-342900">
              <a:buFont typeface="Arial" charset="0"/>
              <a:buChar char="•"/>
            </a:pPr>
            <a:r>
              <a:rPr lang="en-US" altLang="ko-KR" sz="2000" dirty="0">
                <a:latin typeface="Times New Roman" pitchFamily="18" charset="0"/>
                <a:cs typeface="Times New Roman" pitchFamily="18" charset="0"/>
              </a:rPr>
              <a:t>Chi2_S50MK5= </a:t>
            </a:r>
            <a:r>
              <a:rPr lang="en-US" altLang="ko-KR" sz="2000" dirty="0" smtClean="0">
                <a:latin typeface="Times New Roman" pitchFamily="18" charset="0"/>
                <a:cs typeface="Times New Roman" pitchFamily="18" charset="0"/>
              </a:rPr>
              <a:t>9.4449</a:t>
            </a:r>
            <a:endParaRPr lang="en-US" altLang="ko-KR" sz="2000" dirty="0">
              <a:latin typeface="Times New Roman" pitchFamily="18" charset="0"/>
              <a:cs typeface="Times New Roman" pitchFamily="18" charset="0"/>
            </a:endParaRPr>
          </a:p>
          <a:p>
            <a:pPr marL="342900" indent="-342900">
              <a:buFont typeface="Arial" charset="0"/>
              <a:buChar char="•"/>
            </a:pPr>
            <a:endParaRPr lang="en-US" altLang="ko-KR" sz="2000" dirty="0" smtClean="0">
              <a:latin typeface="Times New Roman" pitchFamily="18" charset="0"/>
              <a:cs typeface="Times New Roman" pitchFamily="18" charset="0"/>
            </a:endParaRPr>
          </a:p>
        </p:txBody>
      </p:sp>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96648" y="1231068"/>
            <a:ext cx="5051816" cy="37821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tangle 8"/>
          <p:cNvSpPr/>
          <p:nvPr/>
        </p:nvSpPr>
        <p:spPr>
          <a:xfrm>
            <a:off x="467544" y="5334307"/>
            <a:ext cx="8136904" cy="830997"/>
          </a:xfrm>
          <a:prstGeom prst="rect">
            <a:avLst/>
          </a:prstGeom>
        </p:spPr>
        <p:txBody>
          <a:bodyPr wrap="square">
            <a:spAutoFit/>
          </a:bodyPr>
          <a:lstStyle/>
          <a:p>
            <a:pPr marL="342900" indent="-342900">
              <a:buFont typeface="Wingdings" pitchFamily="2" charset="2"/>
              <a:buChar char="Ø"/>
            </a:pPr>
            <a:r>
              <a:rPr lang="en-US" sz="2400" dirty="0">
                <a:latin typeface="Times New Roman" pitchFamily="18" charset="0"/>
                <a:cs typeface="Times New Roman" pitchFamily="18" charset="0"/>
              </a:rPr>
              <a:t> </a:t>
            </a:r>
            <a:r>
              <a:rPr lang="en-US" sz="2400" dirty="0" smtClean="0">
                <a:latin typeface="Times New Roman" pitchFamily="18" charset="0"/>
                <a:cs typeface="Times New Roman" pitchFamily="18" charset="0"/>
              </a:rPr>
              <a:t>Null hypothesis that </a:t>
            </a:r>
            <a:r>
              <a:rPr lang="en-US" altLang="ko-KR" sz="2400" dirty="0">
                <a:latin typeface="Times New Roman" pitchFamily="18" charset="0"/>
                <a:cs typeface="Times New Roman" pitchFamily="18" charset="0"/>
              </a:rPr>
              <a:t>material parameters </a:t>
            </a:r>
            <a:r>
              <a:rPr lang="en-US" altLang="ko-KR" sz="2400" dirty="0" smtClean="0">
                <a:latin typeface="Times New Roman" pitchFamily="18" charset="0"/>
                <a:cs typeface="Times New Roman" pitchFamily="18" charset="0"/>
              </a:rPr>
              <a:t>of </a:t>
            </a:r>
            <a:r>
              <a:rPr lang="en-US" altLang="ko-KR" sz="2400" dirty="0">
                <a:latin typeface="Times New Roman" pitchFamily="18" charset="0"/>
                <a:cs typeface="Times New Roman" pitchFamily="18" charset="0"/>
              </a:rPr>
              <a:t>each mix design are normally </a:t>
            </a:r>
            <a:r>
              <a:rPr lang="en-US" altLang="ko-KR" sz="2400" dirty="0" smtClean="0">
                <a:latin typeface="Times New Roman" pitchFamily="18" charset="0"/>
                <a:cs typeface="Times New Roman" pitchFamily="18" charset="0"/>
              </a:rPr>
              <a:t>distributed cannot reject.</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2641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2"/>
          <p:cNvSpPr>
            <a:spLocks/>
          </p:cNvSpPr>
          <p:nvPr/>
        </p:nvSpPr>
        <p:spPr bwMode="auto">
          <a:xfrm>
            <a:off x="611560" y="44624"/>
            <a:ext cx="8229600" cy="865187"/>
          </a:xfrm>
          <a:prstGeom prst="rect">
            <a:avLst/>
          </a:prstGeom>
          <a:noFill/>
          <a:ln w="9525">
            <a:noFill/>
            <a:miter lim="800000"/>
            <a:headEnd/>
            <a:tailEnd/>
          </a:ln>
        </p:spPr>
        <p:txBody>
          <a:bodyPr anchor="ctr"/>
          <a:lstStyle/>
          <a:p>
            <a:pPr algn="ctr"/>
            <a:r>
              <a:rPr lang="en-US" sz="3500" dirty="0" smtClean="0">
                <a:latin typeface="Times New Roman" pitchFamily="18" charset="0"/>
                <a:cs typeface="Times New Roman" pitchFamily="18" charset="0"/>
              </a:rPr>
              <a:t>Normality test (2)</a:t>
            </a:r>
            <a:endParaRPr lang="en-US" sz="3500" dirty="0">
              <a:latin typeface="Times New Roman" pitchFamily="18" charset="0"/>
              <a:cs typeface="Times New Roman" pitchFamily="18" charset="0"/>
            </a:endParaRPr>
          </a:p>
        </p:txBody>
      </p:sp>
      <p:pic>
        <p:nvPicPr>
          <p:cNvPr id="6" name="Picture 2" descr="short-inst-logo-874-539"/>
          <p:cNvPicPr>
            <a:picLocks noChangeAspect="1" noChangeArrowheads="1"/>
          </p:cNvPicPr>
          <p:nvPr/>
        </p:nvPicPr>
        <p:blipFill>
          <a:blip r:embed="rId3" cstate="print"/>
          <a:srcRect/>
          <a:stretch>
            <a:fillRect/>
          </a:stretch>
        </p:blipFill>
        <p:spPr bwMode="auto">
          <a:xfrm>
            <a:off x="152400" y="304800"/>
            <a:ext cx="1143000" cy="727075"/>
          </a:xfrm>
          <a:prstGeom prst="rect">
            <a:avLst/>
          </a:prstGeom>
          <a:noFill/>
          <a:ln w="9525">
            <a:noFill/>
            <a:miter lim="800000"/>
            <a:headEnd/>
            <a:tailEnd/>
          </a:ln>
        </p:spPr>
      </p:pic>
      <p:sp>
        <p:nvSpPr>
          <p:cNvPr id="7" name="Line 3"/>
          <p:cNvSpPr>
            <a:spLocks noChangeShapeType="1"/>
          </p:cNvSpPr>
          <p:nvPr/>
        </p:nvSpPr>
        <p:spPr bwMode="auto">
          <a:xfrm>
            <a:off x="1447800" y="914400"/>
            <a:ext cx="7315200" cy="0"/>
          </a:xfrm>
          <a:prstGeom prst="line">
            <a:avLst/>
          </a:prstGeom>
          <a:noFill/>
          <a:ln w="38100">
            <a:solidFill>
              <a:srgbClr val="0000FF"/>
            </a:solidFill>
            <a:round/>
            <a:headEnd/>
            <a:tailEnd/>
          </a:ln>
        </p:spPr>
        <p:txBody>
          <a:bodyPr/>
          <a:lstStyle/>
          <a:p>
            <a:endParaRPr lang="en-US"/>
          </a:p>
        </p:txBody>
      </p:sp>
      <p:sp>
        <p:nvSpPr>
          <p:cNvPr id="8" name="Text Box 4"/>
          <p:cNvSpPr txBox="1">
            <a:spLocks noChangeArrowheads="1"/>
          </p:cNvSpPr>
          <p:nvPr/>
        </p:nvSpPr>
        <p:spPr bwMode="auto">
          <a:xfrm>
            <a:off x="456288" y="1124744"/>
            <a:ext cx="7860128" cy="1862048"/>
          </a:xfrm>
          <a:prstGeom prst="rect">
            <a:avLst/>
          </a:prstGeom>
          <a:noFill/>
          <a:ln w="9525">
            <a:noFill/>
            <a:miter lim="800000"/>
            <a:headEnd/>
            <a:tailEnd/>
          </a:ln>
        </p:spPr>
        <p:txBody>
          <a:bodyPr wrap="square">
            <a:spAutoFit/>
          </a:bodyPr>
          <a:lstStyle/>
          <a:p>
            <a:pPr marL="285750" indent="-285750">
              <a:buFont typeface="Wingdings" pitchFamily="2" charset="2"/>
              <a:buChar char="Ø"/>
            </a:pPr>
            <a:r>
              <a:rPr lang="en-US" altLang="ko-KR" sz="2500" dirty="0" err="1" smtClean="0">
                <a:latin typeface="Times New Roman" pitchFamily="18" charset="0"/>
                <a:cs typeface="Times New Roman" pitchFamily="18" charset="0"/>
              </a:rPr>
              <a:t>Jarque-Bera</a:t>
            </a:r>
            <a:r>
              <a:rPr lang="en-US" altLang="ko-KR" sz="2500" dirty="0" smtClean="0">
                <a:latin typeface="Times New Roman" pitchFamily="18" charset="0"/>
                <a:cs typeface="Times New Roman" pitchFamily="18" charset="0"/>
              </a:rPr>
              <a:t> test</a:t>
            </a:r>
          </a:p>
          <a:p>
            <a:endParaRPr lang="en-US" altLang="ko-KR" sz="1000" dirty="0" smtClean="0">
              <a:latin typeface="Times New Roman" pitchFamily="18" charset="0"/>
              <a:cs typeface="Times New Roman" pitchFamily="18" charset="0"/>
            </a:endParaRPr>
          </a:p>
          <a:p>
            <a:pPr marL="342900" indent="-342900">
              <a:buFont typeface="Arial" charset="0"/>
              <a:buChar char="•"/>
            </a:pPr>
            <a:r>
              <a:rPr lang="en-US" altLang="ko-KR" sz="2000" dirty="0" smtClean="0">
                <a:latin typeface="Times New Roman" pitchFamily="18" charset="0"/>
                <a:cs typeface="Times New Roman" pitchFamily="18" charset="0"/>
              </a:rPr>
              <a:t>Null hypothesis: The data in each mix design comes from a normal distribution with unknown mean and variance.</a:t>
            </a:r>
          </a:p>
          <a:p>
            <a:pPr marL="342900" indent="-342900">
              <a:buFont typeface="Arial" charset="0"/>
              <a:buChar char="•"/>
            </a:pPr>
            <a:r>
              <a:rPr lang="en-US" altLang="ko-KR" sz="2000" dirty="0" err="1">
                <a:latin typeface="Times New Roman" pitchFamily="18" charset="0"/>
                <a:cs typeface="Times New Roman" pitchFamily="18" charset="0"/>
              </a:rPr>
              <a:t>Matlab</a:t>
            </a:r>
            <a:r>
              <a:rPr lang="en-US" altLang="ko-KR" sz="2000" dirty="0">
                <a:latin typeface="Times New Roman" pitchFamily="18" charset="0"/>
                <a:cs typeface="Times New Roman" pitchFamily="18" charset="0"/>
              </a:rPr>
              <a:t> syntax: [</a:t>
            </a:r>
            <a:r>
              <a:rPr lang="en-US" altLang="ko-KR" sz="2000" dirty="0" err="1">
                <a:latin typeface="Times New Roman" pitchFamily="18" charset="0"/>
                <a:cs typeface="Times New Roman" pitchFamily="18" charset="0"/>
              </a:rPr>
              <a:t>h,p</a:t>
            </a:r>
            <a:r>
              <a:rPr lang="en-US" altLang="ko-KR" sz="2000" dirty="0">
                <a:latin typeface="Times New Roman" pitchFamily="18" charset="0"/>
                <a:cs typeface="Times New Roman" pitchFamily="18" charset="0"/>
              </a:rPr>
              <a:t>] = </a:t>
            </a:r>
            <a:r>
              <a:rPr lang="en-US" altLang="ko-KR" sz="2000" dirty="0" err="1">
                <a:latin typeface="Times New Roman" pitchFamily="18" charset="0"/>
                <a:cs typeface="Times New Roman" pitchFamily="18" charset="0"/>
              </a:rPr>
              <a:t>jbtest</a:t>
            </a:r>
            <a:r>
              <a:rPr lang="en-US" altLang="ko-KR" sz="2000" dirty="0">
                <a:latin typeface="Times New Roman" pitchFamily="18" charset="0"/>
                <a:cs typeface="Times New Roman" pitchFamily="18" charset="0"/>
              </a:rPr>
              <a:t> (X,0.05)</a:t>
            </a:r>
          </a:p>
          <a:p>
            <a:pPr marL="342900" indent="-342900">
              <a:buFont typeface="Arial" charset="0"/>
              <a:buChar char="•"/>
            </a:pPr>
            <a:r>
              <a:rPr lang="en-US" altLang="ko-KR" sz="2000" dirty="0" smtClean="0">
                <a:latin typeface="Times New Roman" pitchFamily="18" charset="0"/>
                <a:cs typeface="Times New Roman" pitchFamily="18" charset="0"/>
              </a:rPr>
              <a:t>Results: all distributions come from a normal distribution. (h = 0)</a:t>
            </a:r>
          </a:p>
        </p:txBody>
      </p:sp>
      <p:sp>
        <p:nvSpPr>
          <p:cNvPr id="10" name="Text Box 4"/>
          <p:cNvSpPr txBox="1">
            <a:spLocks noChangeArrowheads="1"/>
          </p:cNvSpPr>
          <p:nvPr/>
        </p:nvSpPr>
        <p:spPr bwMode="auto">
          <a:xfrm>
            <a:off x="528296" y="4365104"/>
            <a:ext cx="7860128" cy="2139047"/>
          </a:xfrm>
          <a:prstGeom prst="rect">
            <a:avLst/>
          </a:prstGeom>
          <a:noFill/>
          <a:ln w="9525">
            <a:noFill/>
            <a:miter lim="800000"/>
            <a:headEnd/>
            <a:tailEnd/>
          </a:ln>
        </p:spPr>
        <p:txBody>
          <a:bodyPr wrap="square">
            <a:spAutoFit/>
          </a:bodyPr>
          <a:lstStyle/>
          <a:p>
            <a:pPr marL="285750" indent="-285750">
              <a:buFont typeface="Wingdings" pitchFamily="2" charset="2"/>
              <a:buChar char="Ø"/>
            </a:pPr>
            <a:r>
              <a:rPr lang="en-US" altLang="ko-KR" sz="2500" dirty="0" err="1" smtClean="0">
                <a:latin typeface="Times New Roman" pitchFamily="18" charset="0"/>
                <a:cs typeface="Times New Roman" pitchFamily="18" charset="0"/>
              </a:rPr>
              <a:t>Lilliefors</a:t>
            </a:r>
            <a:r>
              <a:rPr lang="en-US" altLang="ko-KR" sz="2500" dirty="0" smtClean="0">
                <a:latin typeface="Times New Roman" pitchFamily="18" charset="0"/>
                <a:cs typeface="Times New Roman" pitchFamily="18" charset="0"/>
              </a:rPr>
              <a:t> test</a:t>
            </a:r>
          </a:p>
          <a:p>
            <a:endParaRPr lang="en-US" altLang="ko-KR" sz="800" dirty="0" smtClean="0">
              <a:latin typeface="Times New Roman" pitchFamily="18" charset="0"/>
              <a:cs typeface="Times New Roman" pitchFamily="18" charset="0"/>
            </a:endParaRPr>
          </a:p>
          <a:p>
            <a:pPr marL="342900" indent="-342900">
              <a:buFont typeface="Arial" charset="0"/>
              <a:buChar char="•"/>
            </a:pPr>
            <a:r>
              <a:rPr lang="en-US" altLang="ko-KR" sz="2000" dirty="0" smtClean="0">
                <a:latin typeface="Times New Roman" pitchFamily="18" charset="0"/>
                <a:cs typeface="Times New Roman" pitchFamily="18" charset="0"/>
              </a:rPr>
              <a:t>Null hypothesis: The data in each mix design comes from a distribution in the normal family.</a:t>
            </a:r>
          </a:p>
          <a:p>
            <a:pPr marL="342900" indent="-342900">
              <a:buFont typeface="Arial" charset="0"/>
              <a:buChar char="•"/>
            </a:pPr>
            <a:r>
              <a:rPr lang="en-US" altLang="ko-KR" sz="2000" dirty="0" err="1">
                <a:latin typeface="Times New Roman" pitchFamily="18" charset="0"/>
                <a:cs typeface="Times New Roman" pitchFamily="18" charset="0"/>
              </a:rPr>
              <a:t>Matlab</a:t>
            </a:r>
            <a:r>
              <a:rPr lang="en-US" altLang="ko-KR" sz="2000" dirty="0">
                <a:latin typeface="Times New Roman" pitchFamily="18" charset="0"/>
                <a:cs typeface="Times New Roman" pitchFamily="18" charset="0"/>
              </a:rPr>
              <a:t> syntax: [</a:t>
            </a:r>
            <a:r>
              <a:rPr lang="en-US" altLang="ko-KR" sz="2000" dirty="0" err="1">
                <a:latin typeface="Times New Roman" pitchFamily="18" charset="0"/>
                <a:cs typeface="Times New Roman" pitchFamily="18" charset="0"/>
              </a:rPr>
              <a:t>h,p</a:t>
            </a:r>
            <a:r>
              <a:rPr lang="en-US" altLang="ko-KR" sz="2000" dirty="0">
                <a:latin typeface="Times New Roman" pitchFamily="18" charset="0"/>
                <a:cs typeface="Times New Roman" pitchFamily="18" charset="0"/>
              </a:rPr>
              <a:t>] = </a:t>
            </a:r>
            <a:r>
              <a:rPr lang="en-US" altLang="ko-KR" sz="2000" dirty="0" err="1" smtClean="0">
                <a:latin typeface="Times New Roman" pitchFamily="18" charset="0"/>
                <a:cs typeface="Times New Roman" pitchFamily="18" charset="0"/>
              </a:rPr>
              <a:t>lillietest</a:t>
            </a:r>
            <a:r>
              <a:rPr lang="en-US" altLang="ko-KR" sz="2000" dirty="0" smtClean="0">
                <a:latin typeface="Times New Roman" pitchFamily="18" charset="0"/>
                <a:cs typeface="Times New Roman" pitchFamily="18" charset="0"/>
              </a:rPr>
              <a:t> </a:t>
            </a:r>
            <a:r>
              <a:rPr lang="en-US" altLang="ko-KR" sz="2000" dirty="0">
                <a:latin typeface="Times New Roman" pitchFamily="18" charset="0"/>
                <a:cs typeface="Times New Roman" pitchFamily="18" charset="0"/>
              </a:rPr>
              <a:t>(X,0.05)</a:t>
            </a:r>
          </a:p>
          <a:p>
            <a:pPr marL="342900" indent="-342900">
              <a:buFont typeface="Arial" charset="0"/>
              <a:buChar char="•"/>
            </a:pPr>
            <a:r>
              <a:rPr lang="en-US" altLang="ko-KR" sz="2000" dirty="0" smtClean="0">
                <a:latin typeface="Times New Roman" pitchFamily="18" charset="0"/>
                <a:cs typeface="Times New Roman" pitchFamily="18" charset="0"/>
              </a:rPr>
              <a:t>Results: all distributions come from a distribution in the normal family. 	    (h = 0)</a:t>
            </a:r>
          </a:p>
        </p:txBody>
      </p:sp>
      <p:sp>
        <p:nvSpPr>
          <p:cNvPr id="11" name="Text Box 4"/>
          <p:cNvSpPr txBox="1">
            <a:spLocks noChangeArrowheads="1"/>
          </p:cNvSpPr>
          <p:nvPr/>
        </p:nvSpPr>
        <p:spPr bwMode="auto">
          <a:xfrm>
            <a:off x="308992" y="3303275"/>
            <a:ext cx="8367464" cy="707886"/>
          </a:xfrm>
          <a:prstGeom prst="rect">
            <a:avLst/>
          </a:prstGeom>
          <a:noFill/>
          <a:ln w="9525">
            <a:noFill/>
            <a:miter lim="800000"/>
            <a:headEnd/>
            <a:tailEnd/>
          </a:ln>
        </p:spPr>
        <p:txBody>
          <a:bodyPr wrap="square">
            <a:spAutoFit/>
          </a:bodyPr>
          <a:lstStyle/>
          <a:p>
            <a:pPr marL="342900" indent="-342900">
              <a:buFont typeface="Wingdings" pitchFamily="2" charset="2"/>
              <a:buChar char="ü"/>
            </a:pPr>
            <a:r>
              <a:rPr lang="en-US" altLang="ko-KR" sz="2000" dirty="0" err="1" smtClean="0">
                <a:latin typeface="Times New Roman" pitchFamily="18" charset="0"/>
                <a:cs typeface="Times New Roman" pitchFamily="18" charset="0"/>
              </a:rPr>
              <a:t>Jarque-Bera</a:t>
            </a:r>
            <a:r>
              <a:rPr lang="en-US" altLang="ko-KR" sz="2000" dirty="0" smtClean="0">
                <a:latin typeface="Times New Roman" pitchFamily="18" charset="0"/>
                <a:cs typeface="Times New Roman" pitchFamily="18" charset="0"/>
              </a:rPr>
              <a:t> </a:t>
            </a:r>
            <a:r>
              <a:rPr lang="en-US" altLang="ko-KR" sz="2000" dirty="0">
                <a:latin typeface="Times New Roman" pitchFamily="18" charset="0"/>
                <a:cs typeface="Times New Roman" pitchFamily="18" charset="0"/>
              </a:rPr>
              <a:t>tests often use the chi-square distribution to estimate critical values for large samples, deferring to the </a:t>
            </a:r>
            <a:r>
              <a:rPr lang="en-US" altLang="ko-KR" sz="2000" dirty="0" err="1">
                <a:latin typeface="Times New Roman" pitchFamily="18" charset="0"/>
                <a:cs typeface="Times New Roman" pitchFamily="18" charset="0"/>
              </a:rPr>
              <a:t>Lilliefors</a:t>
            </a:r>
            <a:r>
              <a:rPr lang="en-US" altLang="ko-KR" sz="2000" dirty="0">
                <a:latin typeface="Times New Roman" pitchFamily="18" charset="0"/>
                <a:cs typeface="Times New Roman" pitchFamily="18" charset="0"/>
              </a:rPr>
              <a:t> </a:t>
            </a:r>
            <a:r>
              <a:rPr lang="en-US" altLang="ko-KR" sz="2000" dirty="0" smtClean="0">
                <a:latin typeface="Times New Roman" pitchFamily="18" charset="0"/>
                <a:cs typeface="Times New Roman" pitchFamily="18" charset="0"/>
              </a:rPr>
              <a:t>test </a:t>
            </a:r>
            <a:r>
              <a:rPr lang="en-US" altLang="ko-KR" sz="2000" dirty="0">
                <a:latin typeface="Times New Roman" pitchFamily="18" charset="0"/>
                <a:cs typeface="Times New Roman" pitchFamily="18" charset="0"/>
              </a:rPr>
              <a:t>for small samples </a:t>
            </a:r>
            <a:r>
              <a:rPr lang="en-US" altLang="ko-KR" sz="2000" dirty="0" smtClean="0">
                <a:latin typeface="Times New Roman" pitchFamily="18" charset="0"/>
                <a:cs typeface="Times New Roman" pitchFamily="18" charset="0"/>
              </a:rPr>
              <a:t> </a:t>
            </a:r>
          </a:p>
        </p:txBody>
      </p:sp>
    </p:spTree>
    <p:extLst>
      <p:ext uri="{BB962C8B-B14F-4D97-AF65-F5344CB8AC3E}">
        <p14:creationId xmlns:p14="http://schemas.microsoft.com/office/powerpoint/2010/main" val="3917160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short-inst-logo-874-539"/>
          <p:cNvPicPr>
            <a:picLocks noChangeAspect="1" noChangeArrowheads="1"/>
          </p:cNvPicPr>
          <p:nvPr/>
        </p:nvPicPr>
        <p:blipFill>
          <a:blip r:embed="rId3" cstate="print"/>
          <a:srcRect/>
          <a:stretch>
            <a:fillRect/>
          </a:stretch>
        </p:blipFill>
        <p:spPr bwMode="auto">
          <a:xfrm>
            <a:off x="152400" y="304800"/>
            <a:ext cx="1143000" cy="727075"/>
          </a:xfrm>
          <a:prstGeom prst="rect">
            <a:avLst/>
          </a:prstGeom>
          <a:noFill/>
          <a:ln w="9525">
            <a:noFill/>
            <a:miter lim="800000"/>
            <a:headEnd/>
            <a:tailEnd/>
          </a:ln>
        </p:spPr>
      </p:pic>
      <p:sp>
        <p:nvSpPr>
          <p:cNvPr id="6" name="Line 3"/>
          <p:cNvSpPr>
            <a:spLocks noChangeShapeType="1"/>
          </p:cNvSpPr>
          <p:nvPr/>
        </p:nvSpPr>
        <p:spPr bwMode="auto">
          <a:xfrm>
            <a:off x="1447800" y="914400"/>
            <a:ext cx="7315200" cy="0"/>
          </a:xfrm>
          <a:prstGeom prst="line">
            <a:avLst/>
          </a:prstGeom>
          <a:noFill/>
          <a:ln w="38100">
            <a:solidFill>
              <a:srgbClr val="0000FF"/>
            </a:solidFill>
            <a:round/>
            <a:headEnd/>
            <a:tailEnd/>
          </a:ln>
        </p:spPr>
        <p:txBody>
          <a:bodyPr/>
          <a:lstStyle/>
          <a:p>
            <a:endParaRPr lang="en-US"/>
          </a:p>
        </p:txBody>
      </p:sp>
      <p:sp>
        <p:nvSpPr>
          <p:cNvPr id="8" name="Rectangle 8"/>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endParaRPr lang="en-US"/>
          </a:p>
        </p:txBody>
      </p:sp>
      <p:sp>
        <p:nvSpPr>
          <p:cNvPr id="10" name="Text Box 4"/>
          <p:cNvSpPr txBox="1">
            <a:spLocks noChangeArrowheads="1"/>
          </p:cNvSpPr>
          <p:nvPr/>
        </p:nvSpPr>
        <p:spPr bwMode="auto">
          <a:xfrm>
            <a:off x="755576" y="1371540"/>
            <a:ext cx="8007424" cy="1384995"/>
          </a:xfrm>
          <a:prstGeom prst="rect">
            <a:avLst/>
          </a:prstGeom>
          <a:noFill/>
          <a:ln w="9525">
            <a:noFill/>
            <a:miter lim="800000"/>
            <a:headEnd/>
            <a:tailEnd/>
          </a:ln>
        </p:spPr>
        <p:txBody>
          <a:bodyPr wrap="square">
            <a:spAutoFit/>
          </a:bodyPr>
          <a:lstStyle/>
          <a:p>
            <a:pPr>
              <a:buFontTx/>
              <a:buChar char="•"/>
            </a:pPr>
            <a:r>
              <a:rPr lang="en-US" altLang="ko-KR" sz="2400" dirty="0">
                <a:latin typeface="Times New Roman" pitchFamily="18" charset="0"/>
                <a:cs typeface="Times New Roman" pitchFamily="18" charset="0"/>
              </a:rPr>
              <a:t> </a:t>
            </a:r>
            <a:r>
              <a:rPr lang="en-US" altLang="ko-KR" sz="3000" dirty="0" smtClean="0">
                <a:latin typeface="Times New Roman" pitchFamily="18" charset="0"/>
                <a:cs typeface="Times New Roman" pitchFamily="18" charset="0"/>
              </a:rPr>
              <a:t>Verify if the material parameters of each mix design are not significantly different.</a:t>
            </a:r>
          </a:p>
          <a:p>
            <a:endParaRPr lang="en-US" altLang="ko-KR" sz="2400" dirty="0" smtClean="0">
              <a:latin typeface="Times New Roman" pitchFamily="18" charset="0"/>
              <a:cs typeface="Times New Roman" pitchFamily="18" charset="0"/>
            </a:endParaRPr>
          </a:p>
        </p:txBody>
      </p:sp>
      <p:sp>
        <p:nvSpPr>
          <p:cNvPr id="7" name="Text Box 9"/>
          <p:cNvSpPr txBox="1">
            <a:spLocks noChangeArrowheads="1"/>
          </p:cNvSpPr>
          <p:nvPr/>
        </p:nvSpPr>
        <p:spPr bwMode="auto">
          <a:xfrm>
            <a:off x="3491880" y="251937"/>
            <a:ext cx="2340705" cy="584775"/>
          </a:xfrm>
          <a:prstGeom prst="rect">
            <a:avLst/>
          </a:prstGeom>
          <a:noFill/>
          <a:ln w="9525">
            <a:noFill/>
            <a:miter lim="800000"/>
            <a:headEnd/>
            <a:tailEnd/>
          </a:ln>
        </p:spPr>
        <p:txBody>
          <a:bodyPr wrap="none">
            <a:spAutoFit/>
          </a:bodyPr>
          <a:lstStyle/>
          <a:p>
            <a:r>
              <a:rPr lang="en-US" sz="3200" dirty="0" smtClean="0">
                <a:latin typeface="Times New Roman" pitchFamily="18" charset="0"/>
                <a:cs typeface="Times New Roman" pitchFamily="18" charset="0"/>
              </a:rPr>
              <a:t>Hypothesis 2</a:t>
            </a:r>
            <a:endParaRPr lang="en-US" sz="3200" dirty="0">
              <a:latin typeface="Times New Roman" pitchFamily="18" charset="0"/>
              <a:cs typeface="Times New Roman" pitchFamily="18" charset="0"/>
            </a:endParaRPr>
          </a:p>
        </p:txBody>
      </p:sp>
      <p:sp>
        <p:nvSpPr>
          <p:cNvPr id="11" name="TextBox 43"/>
          <p:cNvSpPr txBox="1">
            <a:spLocks noChangeArrowheads="1"/>
          </p:cNvSpPr>
          <p:nvPr/>
        </p:nvSpPr>
        <p:spPr bwMode="auto">
          <a:xfrm>
            <a:off x="467544" y="2758982"/>
            <a:ext cx="8424936" cy="34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0" charset="-128"/>
              </a:defRPr>
            </a:lvl1pPr>
            <a:lvl2pPr marL="742950" indent="-285750" eaLnBrk="0" hangingPunct="0">
              <a:defRPr>
                <a:solidFill>
                  <a:schemeClr val="tx1"/>
                </a:solidFill>
                <a:latin typeface="Arial" charset="0"/>
                <a:ea typeface="ＭＳ Ｐゴシック" pitchFamily="30" charset="-128"/>
              </a:defRPr>
            </a:lvl2pPr>
            <a:lvl3pPr marL="1143000" indent="-228600" eaLnBrk="0" hangingPunct="0">
              <a:defRPr>
                <a:solidFill>
                  <a:schemeClr val="tx1"/>
                </a:solidFill>
                <a:latin typeface="Arial" charset="0"/>
                <a:ea typeface="ＭＳ Ｐゴシック" pitchFamily="30" charset="-128"/>
              </a:defRPr>
            </a:lvl3pPr>
            <a:lvl4pPr marL="1600200" indent="-228600" eaLnBrk="0" hangingPunct="0">
              <a:defRPr>
                <a:solidFill>
                  <a:schemeClr val="tx1"/>
                </a:solidFill>
                <a:latin typeface="Arial" charset="0"/>
                <a:ea typeface="ＭＳ Ｐゴシック" pitchFamily="30" charset="-128"/>
              </a:defRPr>
            </a:lvl4pPr>
            <a:lvl5pPr marL="2057400" indent="-228600" eaLnBrk="0" hangingPunct="0">
              <a:defRPr>
                <a:solidFill>
                  <a:schemeClr val="tx1"/>
                </a:solidFill>
                <a:latin typeface="Arial" charset="0"/>
                <a:ea typeface="ＭＳ Ｐゴシック" pitchFamily="30"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0"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0"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0"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0" charset="-128"/>
              </a:defRPr>
            </a:lvl9pPr>
          </a:lstStyle>
          <a:p>
            <a:pPr marL="285750" indent="-285750" eaLnBrk="1" hangingPunct="1">
              <a:buFont typeface="Wingdings" pitchFamily="2" charset="2"/>
              <a:buChar char="ü"/>
            </a:pPr>
            <a:r>
              <a:rPr lang="en-US" altLang="ko-KR" sz="2800" dirty="0">
                <a:latin typeface="Times New Roman" pitchFamily="18" charset="0"/>
                <a:cs typeface="Times New Roman" pitchFamily="18" charset="0"/>
              </a:rPr>
              <a:t> </a:t>
            </a:r>
            <a:r>
              <a:rPr lang="en-US" altLang="ko-KR" sz="2800" dirty="0" smtClean="0">
                <a:latin typeface="Times New Roman" pitchFamily="18" charset="0"/>
                <a:cs typeface="Times New Roman" pitchFamily="18" charset="0"/>
              </a:rPr>
              <a:t>F-test:</a:t>
            </a:r>
          </a:p>
          <a:p>
            <a:pPr eaLnBrk="1" hangingPunct="1"/>
            <a:r>
              <a:rPr lang="en-US" altLang="ko-KR" sz="2800" dirty="0">
                <a:latin typeface="Times New Roman" pitchFamily="18" charset="0"/>
                <a:cs typeface="Times New Roman" pitchFamily="18" charset="0"/>
              </a:rPr>
              <a:t> </a:t>
            </a:r>
            <a:r>
              <a:rPr lang="en-US" altLang="ko-KR" sz="2800" dirty="0" smtClean="0">
                <a:latin typeface="Times New Roman" pitchFamily="18" charset="0"/>
                <a:cs typeface="Times New Roman" pitchFamily="18" charset="0"/>
              </a:rPr>
              <a:t>   </a:t>
            </a:r>
            <a:r>
              <a:rPr lang="en-US" altLang="ko-KR" sz="2400" dirty="0">
                <a:latin typeface="Times New Roman" pitchFamily="18" charset="0"/>
                <a:cs typeface="Times New Roman" pitchFamily="18" charset="0"/>
              </a:rPr>
              <a:t>Null Hypothesis: Material parameters of each mix design </a:t>
            </a:r>
            <a:r>
              <a:rPr lang="en-US" altLang="ko-KR" sz="2400" dirty="0" smtClean="0">
                <a:latin typeface="Times New Roman" pitchFamily="18" charset="0"/>
                <a:cs typeface="Times New Roman" pitchFamily="18" charset="0"/>
              </a:rPr>
              <a:t>have </a:t>
            </a:r>
            <a:r>
              <a:rPr lang="en-US" altLang="ko-KR" sz="2400" dirty="0">
                <a:latin typeface="Times New Roman" pitchFamily="18" charset="0"/>
                <a:cs typeface="Times New Roman" pitchFamily="18" charset="0"/>
              </a:rPr>
              <a:t>equal variances </a:t>
            </a:r>
          </a:p>
          <a:p>
            <a:pPr eaLnBrk="1" hangingPunct="1"/>
            <a:r>
              <a:rPr lang="en-US" altLang="ko-KR" sz="2800" dirty="0" smtClean="0">
                <a:latin typeface="Times New Roman" pitchFamily="18" charset="0"/>
                <a:cs typeface="Times New Roman" pitchFamily="18" charset="0"/>
                <a:sym typeface="Wingdings" pitchFamily="2" charset="2"/>
              </a:rPr>
              <a:t> </a:t>
            </a:r>
            <a:endParaRPr lang="en-US" altLang="ko-KR" sz="2800" dirty="0" smtClean="0">
              <a:latin typeface="Times New Roman" pitchFamily="18" charset="0"/>
              <a:cs typeface="Times New Roman" pitchFamily="18" charset="0"/>
            </a:endParaRPr>
          </a:p>
          <a:p>
            <a:pPr marL="285750" indent="-285750" eaLnBrk="1" hangingPunct="1">
              <a:buFont typeface="Wingdings" pitchFamily="2" charset="2"/>
              <a:buChar char="ü"/>
            </a:pPr>
            <a:r>
              <a:rPr lang="en-US" altLang="ko-KR" sz="2800" dirty="0">
                <a:latin typeface="Times New Roman" pitchFamily="18" charset="0"/>
                <a:cs typeface="Times New Roman" pitchFamily="18" charset="0"/>
              </a:rPr>
              <a:t> </a:t>
            </a:r>
            <a:r>
              <a:rPr lang="en-US" altLang="ko-KR" sz="2800" dirty="0" smtClean="0">
                <a:latin typeface="Times New Roman" pitchFamily="18" charset="0"/>
                <a:cs typeface="Times New Roman" pitchFamily="18" charset="0"/>
              </a:rPr>
              <a:t>Student t-test</a:t>
            </a:r>
          </a:p>
          <a:p>
            <a:pPr eaLnBrk="1" hangingPunct="1"/>
            <a:r>
              <a:rPr lang="en-US" altLang="ko-KR" sz="2800" dirty="0" smtClean="0">
                <a:latin typeface="Times New Roman" pitchFamily="18" charset="0"/>
                <a:cs typeface="Times New Roman" pitchFamily="18" charset="0"/>
              </a:rPr>
              <a:t>    </a:t>
            </a:r>
            <a:r>
              <a:rPr lang="en-US" altLang="ko-KR" sz="2400" dirty="0">
                <a:latin typeface="Times New Roman" pitchFamily="18" charset="0"/>
                <a:cs typeface="Times New Roman" pitchFamily="18" charset="0"/>
              </a:rPr>
              <a:t>Null Hypothesis: </a:t>
            </a:r>
            <a:r>
              <a:rPr lang="en-US" altLang="ko-KR" sz="2400" dirty="0" smtClean="0">
                <a:latin typeface="Times New Roman" pitchFamily="18" charset="0"/>
                <a:cs typeface="Times New Roman" pitchFamily="18" charset="0"/>
              </a:rPr>
              <a:t>Means of material </a:t>
            </a:r>
            <a:r>
              <a:rPr lang="en-US" altLang="ko-KR" sz="2400" dirty="0">
                <a:latin typeface="Times New Roman" pitchFamily="18" charset="0"/>
                <a:cs typeface="Times New Roman" pitchFamily="18" charset="0"/>
              </a:rPr>
              <a:t>parameters of each mix design </a:t>
            </a:r>
            <a:r>
              <a:rPr lang="en-US" altLang="ko-KR" sz="2400" dirty="0" smtClean="0">
                <a:latin typeface="Times New Roman" pitchFamily="18" charset="0"/>
                <a:cs typeface="Times New Roman" pitchFamily="18" charset="0"/>
              </a:rPr>
              <a:t>are not significantly different </a:t>
            </a:r>
            <a:endParaRPr lang="en-US" altLang="ko-KR" sz="2400" dirty="0">
              <a:latin typeface="Times New Roman" pitchFamily="18" charset="0"/>
              <a:cs typeface="Times New Roman" pitchFamily="18" charset="0"/>
            </a:endParaRPr>
          </a:p>
          <a:p>
            <a:pPr marL="285750" indent="-285750" eaLnBrk="1" hangingPunct="1">
              <a:buFont typeface="Wingdings" pitchFamily="2" charset="2"/>
              <a:buChar char="ü"/>
            </a:pPr>
            <a:endParaRPr lang="en-US" altLang="ko-KR" sz="2800" dirty="0">
              <a:latin typeface="Times New Roman" pitchFamily="18" charset="0"/>
              <a:cs typeface="Times New Roman" pitchFamily="18" charset="0"/>
            </a:endParaRPr>
          </a:p>
        </p:txBody>
      </p:sp>
    </p:spTree>
    <p:extLst>
      <p:ext uri="{BB962C8B-B14F-4D97-AF65-F5344CB8AC3E}">
        <p14:creationId xmlns:p14="http://schemas.microsoft.com/office/powerpoint/2010/main" val="24176494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2"/>
          <p:cNvSpPr>
            <a:spLocks/>
          </p:cNvSpPr>
          <p:nvPr/>
        </p:nvSpPr>
        <p:spPr bwMode="auto">
          <a:xfrm>
            <a:off x="611560" y="44624"/>
            <a:ext cx="8229600" cy="865187"/>
          </a:xfrm>
          <a:prstGeom prst="rect">
            <a:avLst/>
          </a:prstGeom>
          <a:noFill/>
          <a:ln w="9525">
            <a:noFill/>
            <a:miter lim="800000"/>
            <a:headEnd/>
            <a:tailEnd/>
          </a:ln>
        </p:spPr>
        <p:txBody>
          <a:bodyPr anchor="ctr"/>
          <a:lstStyle/>
          <a:p>
            <a:pPr algn="ctr"/>
            <a:r>
              <a:rPr lang="en-US" sz="3500" dirty="0">
                <a:latin typeface="Times New Roman" pitchFamily="18" charset="0"/>
                <a:cs typeface="Times New Roman" pitchFamily="18" charset="0"/>
              </a:rPr>
              <a:t>F</a:t>
            </a:r>
            <a:r>
              <a:rPr lang="en-US" sz="3500" dirty="0" smtClean="0">
                <a:latin typeface="Times New Roman" pitchFamily="18" charset="0"/>
                <a:cs typeface="Times New Roman" pitchFamily="18" charset="0"/>
              </a:rPr>
              <a:t> test (for Diffusivity)</a:t>
            </a:r>
            <a:endParaRPr lang="en-US" sz="3500" dirty="0">
              <a:latin typeface="Times New Roman" pitchFamily="18" charset="0"/>
              <a:cs typeface="Times New Roman" pitchFamily="18" charset="0"/>
            </a:endParaRPr>
          </a:p>
        </p:txBody>
      </p:sp>
      <p:pic>
        <p:nvPicPr>
          <p:cNvPr id="6" name="Picture 2" descr="short-inst-logo-874-539"/>
          <p:cNvPicPr>
            <a:picLocks noChangeAspect="1" noChangeArrowheads="1"/>
          </p:cNvPicPr>
          <p:nvPr/>
        </p:nvPicPr>
        <p:blipFill>
          <a:blip r:embed="rId3" cstate="print"/>
          <a:srcRect/>
          <a:stretch>
            <a:fillRect/>
          </a:stretch>
        </p:blipFill>
        <p:spPr bwMode="auto">
          <a:xfrm>
            <a:off x="152400" y="304800"/>
            <a:ext cx="1143000" cy="727075"/>
          </a:xfrm>
          <a:prstGeom prst="rect">
            <a:avLst/>
          </a:prstGeom>
          <a:noFill/>
          <a:ln w="9525">
            <a:noFill/>
            <a:miter lim="800000"/>
            <a:headEnd/>
            <a:tailEnd/>
          </a:ln>
        </p:spPr>
      </p:pic>
      <p:sp>
        <p:nvSpPr>
          <p:cNvPr id="7" name="Line 3"/>
          <p:cNvSpPr>
            <a:spLocks noChangeShapeType="1"/>
          </p:cNvSpPr>
          <p:nvPr/>
        </p:nvSpPr>
        <p:spPr bwMode="auto">
          <a:xfrm>
            <a:off x="1447800" y="914400"/>
            <a:ext cx="7315200" cy="0"/>
          </a:xfrm>
          <a:prstGeom prst="line">
            <a:avLst/>
          </a:prstGeom>
          <a:noFill/>
          <a:ln w="38100">
            <a:solidFill>
              <a:srgbClr val="0000FF"/>
            </a:solidFill>
            <a:round/>
            <a:headEnd/>
            <a:tailEnd/>
          </a:ln>
        </p:spPr>
        <p:txBody>
          <a:bodyPr/>
          <a:lstStyle/>
          <a:p>
            <a:endParaRPr lang="en-US"/>
          </a:p>
        </p:txBody>
      </p:sp>
      <p:sp>
        <p:nvSpPr>
          <p:cNvPr id="8" name="Text Box 4"/>
          <p:cNvSpPr txBox="1">
            <a:spLocks noChangeArrowheads="1"/>
          </p:cNvSpPr>
          <p:nvPr/>
        </p:nvSpPr>
        <p:spPr bwMode="auto">
          <a:xfrm>
            <a:off x="395536" y="4365104"/>
            <a:ext cx="3312368" cy="1938992"/>
          </a:xfrm>
          <a:prstGeom prst="rect">
            <a:avLst/>
          </a:prstGeom>
          <a:noFill/>
          <a:ln w="9525">
            <a:noFill/>
            <a:miter lim="800000"/>
            <a:headEnd/>
            <a:tailEnd/>
          </a:ln>
        </p:spPr>
        <p:txBody>
          <a:bodyPr wrap="square">
            <a:spAutoFit/>
          </a:bodyPr>
          <a:lstStyle/>
          <a:p>
            <a:pPr marL="342900" indent="-342900">
              <a:buFont typeface="Arial" charset="0"/>
              <a:buChar char="•"/>
            </a:pPr>
            <a:r>
              <a:rPr lang="en-US" altLang="ko-KR" sz="2000" dirty="0" err="1" smtClean="0">
                <a:latin typeface="Times New Roman" pitchFamily="18" charset="0"/>
                <a:cs typeface="Times New Roman" pitchFamily="18" charset="0"/>
              </a:rPr>
              <a:t>F_actual</a:t>
            </a:r>
            <a:r>
              <a:rPr lang="en-US" altLang="ko-KR" sz="2000" dirty="0" smtClean="0">
                <a:latin typeface="Times New Roman" pitchFamily="18" charset="0"/>
                <a:cs typeface="Times New Roman" pitchFamily="18" charset="0"/>
              </a:rPr>
              <a:t>= 1.1649</a:t>
            </a:r>
            <a:endParaRPr lang="en-US" altLang="ko-KR" sz="2000" dirty="0">
              <a:latin typeface="Times New Roman" pitchFamily="18" charset="0"/>
              <a:cs typeface="Times New Roman" pitchFamily="18" charset="0"/>
            </a:endParaRPr>
          </a:p>
          <a:p>
            <a:pPr marL="342900" indent="-342900">
              <a:buFont typeface="Arial" charset="0"/>
              <a:buChar char="•"/>
            </a:pPr>
            <a:r>
              <a:rPr lang="en-US" altLang="ko-KR" sz="2000" dirty="0" err="1" smtClean="0">
                <a:latin typeface="Times New Roman" pitchFamily="18" charset="0"/>
                <a:cs typeface="Times New Roman" pitchFamily="18" charset="0"/>
              </a:rPr>
              <a:t>F_table</a:t>
            </a:r>
            <a:r>
              <a:rPr lang="en-US" altLang="ko-KR" sz="2000" dirty="0" smtClean="0">
                <a:latin typeface="Times New Roman" pitchFamily="18" charset="0"/>
                <a:cs typeface="Times New Roman" pitchFamily="18" charset="0"/>
              </a:rPr>
              <a:t>= 1.8608</a:t>
            </a:r>
          </a:p>
          <a:p>
            <a:pPr marL="342900" indent="-342900">
              <a:buFont typeface="Arial" charset="0"/>
              <a:buChar char="•"/>
            </a:pPr>
            <a:endParaRPr lang="en-US" altLang="ko-KR" sz="2000" dirty="0" smtClean="0">
              <a:latin typeface="Times New Roman" pitchFamily="18" charset="0"/>
              <a:cs typeface="Times New Roman" pitchFamily="18" charset="0"/>
            </a:endParaRPr>
          </a:p>
          <a:p>
            <a:r>
              <a:rPr lang="en-US" altLang="ko-KR" sz="2000" dirty="0" smtClean="0"/>
              <a:t>(</a:t>
            </a:r>
            <a:r>
              <a:rPr lang="en-US" altLang="ko-KR" sz="2000" dirty="0" err="1" smtClean="0"/>
              <a:t>Ftable</a:t>
            </a:r>
            <a:r>
              <a:rPr lang="en-US" altLang="ko-KR" sz="2000" dirty="0" smtClean="0"/>
              <a:t> </a:t>
            </a:r>
            <a:r>
              <a:rPr lang="en-US" altLang="ko-KR" sz="2000" dirty="0"/>
              <a:t>&gt; </a:t>
            </a:r>
            <a:r>
              <a:rPr lang="en-US" altLang="ko-KR" sz="2000" dirty="0" smtClean="0"/>
              <a:t>Factual)</a:t>
            </a:r>
          </a:p>
          <a:p>
            <a:r>
              <a:rPr lang="en-US" altLang="ko-KR" sz="2000" dirty="0" smtClean="0">
                <a:latin typeface="Times New Roman" pitchFamily="18" charset="0"/>
                <a:cs typeface="Times New Roman" pitchFamily="18" charset="0"/>
              </a:rPr>
              <a:t>Not reject</a:t>
            </a:r>
            <a:endParaRPr lang="en-US" altLang="ko-KR" sz="2000" dirty="0">
              <a:latin typeface="Times New Roman" pitchFamily="18" charset="0"/>
              <a:cs typeface="Times New Roman" pitchFamily="18" charset="0"/>
            </a:endParaRPr>
          </a:p>
          <a:p>
            <a:pPr marL="342900" indent="-342900">
              <a:buFont typeface="Arial" charset="0"/>
              <a:buChar char="•"/>
            </a:pPr>
            <a:endParaRPr lang="en-US" altLang="ko-KR" sz="2000" dirty="0" smtClean="0">
              <a:latin typeface="Times New Roman" pitchFamily="18" charset="0"/>
              <a:cs typeface="Times New Roman" pitchFamily="18" charset="0"/>
            </a:endParaRPr>
          </a:p>
        </p:txBody>
      </p:sp>
      <p:sp>
        <p:nvSpPr>
          <p:cNvPr id="10" name="Text Box 4"/>
          <p:cNvSpPr txBox="1">
            <a:spLocks noChangeArrowheads="1"/>
          </p:cNvSpPr>
          <p:nvPr/>
        </p:nvSpPr>
        <p:spPr bwMode="auto">
          <a:xfrm>
            <a:off x="323528" y="1287216"/>
            <a:ext cx="3994734" cy="400110"/>
          </a:xfrm>
          <a:prstGeom prst="rect">
            <a:avLst/>
          </a:prstGeom>
          <a:noFill/>
          <a:ln w="9525">
            <a:noFill/>
            <a:miter lim="800000"/>
            <a:headEnd/>
            <a:tailEnd/>
          </a:ln>
        </p:spPr>
        <p:txBody>
          <a:bodyPr wrap="square">
            <a:spAutoFit/>
          </a:bodyPr>
          <a:lstStyle/>
          <a:p>
            <a:pPr marL="342900" indent="-342900">
              <a:buFont typeface="Wingdings" pitchFamily="2" charset="2"/>
              <a:buChar char="v"/>
            </a:pPr>
            <a:r>
              <a:rPr lang="en-US" altLang="ko-KR" sz="2000" dirty="0" smtClean="0">
                <a:latin typeface="Times New Roman" pitchFamily="18" charset="0"/>
                <a:cs typeface="Times New Roman" pitchFamily="18" charset="0"/>
              </a:rPr>
              <a:t>Type II </a:t>
            </a:r>
            <a:r>
              <a:rPr lang="en-US" altLang="ko-KR" sz="2000" dirty="0" err="1" smtClean="0">
                <a:latin typeface="Times New Roman" pitchFamily="18" charset="0"/>
                <a:cs typeface="Times New Roman" pitchFamily="18" charset="0"/>
              </a:rPr>
              <a:t>vs</a:t>
            </a:r>
            <a:r>
              <a:rPr lang="en-US" altLang="ko-KR" sz="2000" dirty="0" smtClean="0">
                <a:latin typeface="Times New Roman" pitchFamily="18" charset="0"/>
                <a:cs typeface="Times New Roman" pitchFamily="18" charset="0"/>
              </a:rPr>
              <a:t> S35MK5</a:t>
            </a:r>
          </a:p>
        </p:txBody>
      </p:sp>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1900139"/>
            <a:ext cx="2811578" cy="210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ext Box 4"/>
          <p:cNvSpPr txBox="1">
            <a:spLocks noChangeArrowheads="1"/>
          </p:cNvSpPr>
          <p:nvPr/>
        </p:nvSpPr>
        <p:spPr bwMode="auto">
          <a:xfrm>
            <a:off x="3203848" y="1268760"/>
            <a:ext cx="2842606" cy="400110"/>
          </a:xfrm>
          <a:prstGeom prst="rect">
            <a:avLst/>
          </a:prstGeom>
          <a:noFill/>
          <a:ln w="9525">
            <a:noFill/>
            <a:miter lim="800000"/>
            <a:headEnd/>
            <a:tailEnd/>
          </a:ln>
        </p:spPr>
        <p:txBody>
          <a:bodyPr wrap="square">
            <a:spAutoFit/>
          </a:bodyPr>
          <a:lstStyle/>
          <a:p>
            <a:pPr marL="342900" indent="-342900">
              <a:buFont typeface="Wingdings" pitchFamily="2" charset="2"/>
              <a:buChar char="v"/>
            </a:pPr>
            <a:r>
              <a:rPr lang="en-US" altLang="ko-KR" sz="2000" dirty="0">
                <a:latin typeface="Times New Roman" pitchFamily="18" charset="0"/>
                <a:cs typeface="Times New Roman" pitchFamily="18" charset="0"/>
              </a:rPr>
              <a:t>Type II and S50MK5</a:t>
            </a:r>
            <a:endParaRPr lang="en-US" altLang="ko-KR" sz="2000" dirty="0" smtClean="0">
              <a:latin typeface="Times New Roman" pitchFamily="18" charset="0"/>
              <a:cs typeface="Times New Roman" pitchFamily="18" charset="0"/>
            </a:endParaRPr>
          </a:p>
        </p:txBody>
      </p:sp>
      <p:sp>
        <p:nvSpPr>
          <p:cNvPr id="14" name="Text Box 4"/>
          <p:cNvSpPr txBox="1">
            <a:spLocks noChangeArrowheads="1"/>
          </p:cNvSpPr>
          <p:nvPr/>
        </p:nvSpPr>
        <p:spPr bwMode="auto">
          <a:xfrm>
            <a:off x="6156176" y="1268760"/>
            <a:ext cx="2952328" cy="400110"/>
          </a:xfrm>
          <a:prstGeom prst="rect">
            <a:avLst/>
          </a:prstGeom>
          <a:noFill/>
          <a:ln w="9525">
            <a:noFill/>
            <a:miter lim="800000"/>
            <a:headEnd/>
            <a:tailEnd/>
          </a:ln>
        </p:spPr>
        <p:txBody>
          <a:bodyPr wrap="square">
            <a:spAutoFit/>
          </a:bodyPr>
          <a:lstStyle/>
          <a:p>
            <a:pPr marL="342900" indent="-342900">
              <a:buFont typeface="Wingdings" pitchFamily="2" charset="2"/>
              <a:buChar char="v"/>
            </a:pPr>
            <a:r>
              <a:rPr lang="en-US" altLang="ko-KR" sz="2000" dirty="0">
                <a:latin typeface="Times New Roman" pitchFamily="18" charset="0"/>
                <a:cs typeface="Times New Roman" pitchFamily="18" charset="0"/>
              </a:rPr>
              <a:t>S35MK5 and S50MK5</a:t>
            </a:r>
            <a:endParaRPr lang="en-US" altLang="ko-KR" sz="2000" dirty="0" smtClean="0">
              <a:latin typeface="Times New Roman" pitchFamily="18" charset="0"/>
              <a:cs typeface="Times New Roman" pitchFamily="18" charset="0"/>
            </a:endParaRPr>
          </a:p>
        </p:txBody>
      </p:sp>
      <p:pic>
        <p:nvPicPr>
          <p:cNvPr id="1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72590" y="1900139"/>
            <a:ext cx="2811578" cy="210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ext Box 4"/>
          <p:cNvSpPr txBox="1">
            <a:spLocks noChangeArrowheads="1"/>
          </p:cNvSpPr>
          <p:nvPr/>
        </p:nvSpPr>
        <p:spPr bwMode="auto">
          <a:xfrm>
            <a:off x="3275856" y="4370328"/>
            <a:ext cx="3312368" cy="1938992"/>
          </a:xfrm>
          <a:prstGeom prst="rect">
            <a:avLst/>
          </a:prstGeom>
          <a:noFill/>
          <a:ln w="9525">
            <a:noFill/>
            <a:miter lim="800000"/>
            <a:headEnd/>
            <a:tailEnd/>
          </a:ln>
        </p:spPr>
        <p:txBody>
          <a:bodyPr wrap="square">
            <a:spAutoFit/>
          </a:bodyPr>
          <a:lstStyle/>
          <a:p>
            <a:pPr marL="342900" indent="-342900">
              <a:buFont typeface="Arial" charset="0"/>
              <a:buChar char="•"/>
            </a:pPr>
            <a:r>
              <a:rPr lang="en-US" altLang="ko-KR" sz="2000" dirty="0" err="1" smtClean="0">
                <a:latin typeface="Times New Roman" pitchFamily="18" charset="0"/>
                <a:cs typeface="Times New Roman" pitchFamily="18" charset="0"/>
              </a:rPr>
              <a:t>F_actual</a:t>
            </a:r>
            <a:r>
              <a:rPr lang="en-US" altLang="ko-KR" sz="2000" dirty="0" smtClean="0">
                <a:latin typeface="Times New Roman" pitchFamily="18" charset="0"/>
                <a:cs typeface="Times New Roman" pitchFamily="18" charset="0"/>
              </a:rPr>
              <a:t>= 1.2852</a:t>
            </a:r>
            <a:endParaRPr lang="en-US" altLang="ko-KR" sz="2000" dirty="0">
              <a:latin typeface="Times New Roman" pitchFamily="18" charset="0"/>
              <a:cs typeface="Times New Roman" pitchFamily="18" charset="0"/>
            </a:endParaRPr>
          </a:p>
          <a:p>
            <a:pPr marL="342900" indent="-342900">
              <a:buFont typeface="Arial" charset="0"/>
              <a:buChar char="•"/>
            </a:pPr>
            <a:r>
              <a:rPr lang="en-US" altLang="ko-KR" sz="2000" dirty="0" err="1" smtClean="0">
                <a:latin typeface="Times New Roman" pitchFamily="18" charset="0"/>
                <a:cs typeface="Times New Roman" pitchFamily="18" charset="0"/>
              </a:rPr>
              <a:t>F_table</a:t>
            </a:r>
            <a:r>
              <a:rPr lang="en-US" altLang="ko-KR" sz="2000" dirty="0" smtClean="0">
                <a:latin typeface="Times New Roman" pitchFamily="18" charset="0"/>
                <a:cs typeface="Times New Roman" pitchFamily="18" charset="0"/>
              </a:rPr>
              <a:t>= 1.8608</a:t>
            </a:r>
          </a:p>
          <a:p>
            <a:pPr marL="342900" indent="-342900">
              <a:buFont typeface="Arial" charset="0"/>
              <a:buChar char="•"/>
            </a:pPr>
            <a:endParaRPr lang="en-US" altLang="ko-KR" sz="2000" dirty="0" smtClean="0">
              <a:latin typeface="Times New Roman" pitchFamily="18" charset="0"/>
              <a:cs typeface="Times New Roman" pitchFamily="18" charset="0"/>
            </a:endParaRPr>
          </a:p>
          <a:p>
            <a:r>
              <a:rPr lang="en-US" altLang="ko-KR" sz="2000" dirty="0" smtClean="0"/>
              <a:t>(</a:t>
            </a:r>
            <a:r>
              <a:rPr lang="en-US" altLang="ko-KR" sz="2000" dirty="0" err="1" smtClean="0"/>
              <a:t>Ftable</a:t>
            </a:r>
            <a:r>
              <a:rPr lang="en-US" altLang="ko-KR" sz="2000" dirty="0" smtClean="0"/>
              <a:t> </a:t>
            </a:r>
            <a:r>
              <a:rPr lang="en-US" altLang="ko-KR" sz="2000" dirty="0"/>
              <a:t>&gt; </a:t>
            </a:r>
            <a:r>
              <a:rPr lang="en-US" altLang="ko-KR" sz="2000" dirty="0" smtClean="0"/>
              <a:t>Factual)</a:t>
            </a:r>
          </a:p>
          <a:p>
            <a:r>
              <a:rPr lang="en-US" altLang="ko-KR" sz="2000" dirty="0" smtClean="0">
                <a:latin typeface="Times New Roman" pitchFamily="18" charset="0"/>
                <a:cs typeface="Times New Roman" pitchFamily="18" charset="0"/>
              </a:rPr>
              <a:t>Not reject</a:t>
            </a:r>
            <a:endParaRPr lang="en-US" altLang="ko-KR" sz="2000" dirty="0">
              <a:latin typeface="Times New Roman" pitchFamily="18" charset="0"/>
              <a:cs typeface="Times New Roman" pitchFamily="18" charset="0"/>
            </a:endParaRPr>
          </a:p>
          <a:p>
            <a:pPr marL="342900" indent="-342900">
              <a:buFont typeface="Arial" charset="0"/>
              <a:buChar char="•"/>
            </a:pPr>
            <a:endParaRPr lang="en-US" altLang="ko-KR" sz="2000" dirty="0" smtClean="0">
              <a:latin typeface="Times New Roman" pitchFamily="18" charset="0"/>
              <a:cs typeface="Times New Roman" pitchFamily="18" charset="0"/>
            </a:endParaRPr>
          </a:p>
        </p:txBody>
      </p:sp>
      <p:pic>
        <p:nvPicPr>
          <p:cNvPr id="1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84449" y="1900137"/>
            <a:ext cx="2811579" cy="210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 Box 4"/>
          <p:cNvSpPr txBox="1">
            <a:spLocks noChangeArrowheads="1"/>
          </p:cNvSpPr>
          <p:nvPr/>
        </p:nvSpPr>
        <p:spPr bwMode="auto">
          <a:xfrm>
            <a:off x="6228184" y="4370328"/>
            <a:ext cx="2664296" cy="1938992"/>
          </a:xfrm>
          <a:prstGeom prst="rect">
            <a:avLst/>
          </a:prstGeom>
          <a:noFill/>
          <a:ln w="9525">
            <a:noFill/>
            <a:miter lim="800000"/>
            <a:headEnd/>
            <a:tailEnd/>
          </a:ln>
        </p:spPr>
        <p:txBody>
          <a:bodyPr wrap="square">
            <a:spAutoFit/>
          </a:bodyPr>
          <a:lstStyle/>
          <a:p>
            <a:pPr marL="342900" indent="-342900">
              <a:buFont typeface="Arial" charset="0"/>
              <a:buChar char="•"/>
            </a:pPr>
            <a:r>
              <a:rPr lang="en-US" altLang="ko-KR" sz="2000" dirty="0" err="1" smtClean="0">
                <a:latin typeface="Times New Roman" pitchFamily="18" charset="0"/>
                <a:cs typeface="Times New Roman" pitchFamily="18" charset="0"/>
              </a:rPr>
              <a:t>F_actual</a:t>
            </a:r>
            <a:r>
              <a:rPr lang="en-US" altLang="ko-KR" sz="2000" dirty="0" smtClean="0">
                <a:latin typeface="Times New Roman" pitchFamily="18" charset="0"/>
                <a:cs typeface="Times New Roman" pitchFamily="18" charset="0"/>
              </a:rPr>
              <a:t>= 1.4971</a:t>
            </a:r>
            <a:endParaRPr lang="en-US" altLang="ko-KR" sz="2000" dirty="0">
              <a:latin typeface="Times New Roman" pitchFamily="18" charset="0"/>
              <a:cs typeface="Times New Roman" pitchFamily="18" charset="0"/>
            </a:endParaRPr>
          </a:p>
          <a:p>
            <a:pPr marL="342900" indent="-342900">
              <a:buFont typeface="Arial" charset="0"/>
              <a:buChar char="•"/>
            </a:pPr>
            <a:r>
              <a:rPr lang="en-US" altLang="ko-KR" sz="2000" dirty="0" err="1" smtClean="0">
                <a:latin typeface="Times New Roman" pitchFamily="18" charset="0"/>
                <a:cs typeface="Times New Roman" pitchFamily="18" charset="0"/>
              </a:rPr>
              <a:t>F_table</a:t>
            </a:r>
            <a:r>
              <a:rPr lang="en-US" altLang="ko-KR" sz="2000" dirty="0" smtClean="0">
                <a:latin typeface="Times New Roman" pitchFamily="18" charset="0"/>
                <a:cs typeface="Times New Roman" pitchFamily="18" charset="0"/>
              </a:rPr>
              <a:t>= 1.8608</a:t>
            </a:r>
          </a:p>
          <a:p>
            <a:pPr marL="342900" indent="-342900">
              <a:buFont typeface="Arial" charset="0"/>
              <a:buChar char="•"/>
            </a:pPr>
            <a:endParaRPr lang="en-US" altLang="ko-KR" sz="2000" dirty="0" smtClean="0">
              <a:latin typeface="Times New Roman" pitchFamily="18" charset="0"/>
              <a:cs typeface="Times New Roman" pitchFamily="18" charset="0"/>
            </a:endParaRPr>
          </a:p>
          <a:p>
            <a:r>
              <a:rPr lang="en-US" altLang="ko-KR" sz="2000" dirty="0" smtClean="0"/>
              <a:t>(</a:t>
            </a:r>
            <a:r>
              <a:rPr lang="en-US" altLang="ko-KR" sz="2000" dirty="0" err="1" smtClean="0"/>
              <a:t>Ftable</a:t>
            </a:r>
            <a:r>
              <a:rPr lang="en-US" altLang="ko-KR" sz="2000" dirty="0" smtClean="0"/>
              <a:t> </a:t>
            </a:r>
            <a:r>
              <a:rPr lang="en-US" altLang="ko-KR" sz="2000" dirty="0"/>
              <a:t>&gt; </a:t>
            </a:r>
            <a:r>
              <a:rPr lang="en-US" altLang="ko-KR" sz="2000" dirty="0" smtClean="0"/>
              <a:t>Factual)</a:t>
            </a:r>
          </a:p>
          <a:p>
            <a:r>
              <a:rPr lang="en-US" altLang="ko-KR" sz="2000" dirty="0" smtClean="0">
                <a:latin typeface="Times New Roman" pitchFamily="18" charset="0"/>
                <a:cs typeface="Times New Roman" pitchFamily="18" charset="0"/>
              </a:rPr>
              <a:t>Not reject</a:t>
            </a:r>
            <a:endParaRPr lang="en-US" altLang="ko-KR" sz="2000" dirty="0">
              <a:latin typeface="Times New Roman" pitchFamily="18" charset="0"/>
              <a:cs typeface="Times New Roman" pitchFamily="18" charset="0"/>
            </a:endParaRPr>
          </a:p>
          <a:p>
            <a:pPr marL="342900" indent="-342900">
              <a:buFont typeface="Arial" charset="0"/>
              <a:buChar char="•"/>
            </a:pPr>
            <a:endParaRPr lang="en-US" altLang="ko-KR" sz="20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175985770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2"/>
          <p:cNvSpPr>
            <a:spLocks/>
          </p:cNvSpPr>
          <p:nvPr/>
        </p:nvSpPr>
        <p:spPr bwMode="auto">
          <a:xfrm>
            <a:off x="611560" y="44624"/>
            <a:ext cx="8229600" cy="865187"/>
          </a:xfrm>
          <a:prstGeom prst="rect">
            <a:avLst/>
          </a:prstGeom>
          <a:noFill/>
          <a:ln w="9525">
            <a:noFill/>
            <a:miter lim="800000"/>
            <a:headEnd/>
            <a:tailEnd/>
          </a:ln>
        </p:spPr>
        <p:txBody>
          <a:bodyPr anchor="ctr"/>
          <a:lstStyle/>
          <a:p>
            <a:pPr algn="ctr"/>
            <a:r>
              <a:rPr lang="en-US" sz="3500" dirty="0">
                <a:latin typeface="Times New Roman" pitchFamily="18" charset="0"/>
                <a:cs typeface="Times New Roman" pitchFamily="18" charset="0"/>
              </a:rPr>
              <a:t>F</a:t>
            </a:r>
            <a:r>
              <a:rPr lang="en-US" sz="3500" dirty="0" smtClean="0">
                <a:latin typeface="Times New Roman" pitchFamily="18" charset="0"/>
                <a:cs typeface="Times New Roman" pitchFamily="18" charset="0"/>
              </a:rPr>
              <a:t> test (for Dissipation)</a:t>
            </a:r>
            <a:endParaRPr lang="en-US" sz="3500" dirty="0">
              <a:latin typeface="Times New Roman" pitchFamily="18" charset="0"/>
              <a:cs typeface="Times New Roman" pitchFamily="18" charset="0"/>
            </a:endParaRPr>
          </a:p>
        </p:txBody>
      </p:sp>
      <p:pic>
        <p:nvPicPr>
          <p:cNvPr id="6" name="Picture 2" descr="short-inst-logo-874-539"/>
          <p:cNvPicPr>
            <a:picLocks noChangeAspect="1" noChangeArrowheads="1"/>
          </p:cNvPicPr>
          <p:nvPr/>
        </p:nvPicPr>
        <p:blipFill>
          <a:blip r:embed="rId3" cstate="print"/>
          <a:srcRect/>
          <a:stretch>
            <a:fillRect/>
          </a:stretch>
        </p:blipFill>
        <p:spPr bwMode="auto">
          <a:xfrm>
            <a:off x="152400" y="304800"/>
            <a:ext cx="1143000" cy="727075"/>
          </a:xfrm>
          <a:prstGeom prst="rect">
            <a:avLst/>
          </a:prstGeom>
          <a:noFill/>
          <a:ln w="9525">
            <a:noFill/>
            <a:miter lim="800000"/>
            <a:headEnd/>
            <a:tailEnd/>
          </a:ln>
        </p:spPr>
      </p:pic>
      <p:sp>
        <p:nvSpPr>
          <p:cNvPr id="7" name="Line 3"/>
          <p:cNvSpPr>
            <a:spLocks noChangeShapeType="1"/>
          </p:cNvSpPr>
          <p:nvPr/>
        </p:nvSpPr>
        <p:spPr bwMode="auto">
          <a:xfrm>
            <a:off x="1447800" y="914400"/>
            <a:ext cx="7315200" cy="0"/>
          </a:xfrm>
          <a:prstGeom prst="line">
            <a:avLst/>
          </a:prstGeom>
          <a:noFill/>
          <a:ln w="38100">
            <a:solidFill>
              <a:srgbClr val="0000FF"/>
            </a:solidFill>
            <a:round/>
            <a:headEnd/>
            <a:tailEnd/>
          </a:ln>
        </p:spPr>
        <p:txBody>
          <a:bodyPr/>
          <a:lstStyle/>
          <a:p>
            <a:endParaRPr lang="en-US"/>
          </a:p>
        </p:txBody>
      </p:sp>
      <p:sp>
        <p:nvSpPr>
          <p:cNvPr id="10" name="Text Box 4"/>
          <p:cNvSpPr txBox="1">
            <a:spLocks noChangeArrowheads="1"/>
          </p:cNvSpPr>
          <p:nvPr/>
        </p:nvSpPr>
        <p:spPr bwMode="auto">
          <a:xfrm>
            <a:off x="323528" y="1287216"/>
            <a:ext cx="3994734" cy="400110"/>
          </a:xfrm>
          <a:prstGeom prst="rect">
            <a:avLst/>
          </a:prstGeom>
          <a:noFill/>
          <a:ln w="9525">
            <a:noFill/>
            <a:miter lim="800000"/>
            <a:headEnd/>
            <a:tailEnd/>
          </a:ln>
        </p:spPr>
        <p:txBody>
          <a:bodyPr wrap="square">
            <a:spAutoFit/>
          </a:bodyPr>
          <a:lstStyle/>
          <a:p>
            <a:pPr marL="342900" indent="-342900">
              <a:buFont typeface="Wingdings" pitchFamily="2" charset="2"/>
              <a:buChar char="v"/>
            </a:pPr>
            <a:r>
              <a:rPr lang="en-US" altLang="ko-KR" sz="2000" dirty="0" smtClean="0">
                <a:latin typeface="Times New Roman" pitchFamily="18" charset="0"/>
                <a:cs typeface="Times New Roman" pitchFamily="18" charset="0"/>
              </a:rPr>
              <a:t>Type II </a:t>
            </a:r>
            <a:r>
              <a:rPr lang="en-US" altLang="ko-KR" sz="2000" dirty="0" err="1" smtClean="0">
                <a:latin typeface="Times New Roman" pitchFamily="18" charset="0"/>
                <a:cs typeface="Times New Roman" pitchFamily="18" charset="0"/>
              </a:rPr>
              <a:t>vs</a:t>
            </a:r>
            <a:r>
              <a:rPr lang="en-US" altLang="ko-KR" sz="2000" dirty="0" smtClean="0">
                <a:latin typeface="Times New Roman" pitchFamily="18" charset="0"/>
                <a:cs typeface="Times New Roman" pitchFamily="18" charset="0"/>
              </a:rPr>
              <a:t> S35MK5</a:t>
            </a:r>
          </a:p>
        </p:txBody>
      </p:sp>
      <p:sp>
        <p:nvSpPr>
          <p:cNvPr id="13" name="Text Box 4"/>
          <p:cNvSpPr txBox="1">
            <a:spLocks noChangeArrowheads="1"/>
          </p:cNvSpPr>
          <p:nvPr/>
        </p:nvSpPr>
        <p:spPr bwMode="auto">
          <a:xfrm>
            <a:off x="3203848" y="1268760"/>
            <a:ext cx="2842606" cy="400110"/>
          </a:xfrm>
          <a:prstGeom prst="rect">
            <a:avLst/>
          </a:prstGeom>
          <a:noFill/>
          <a:ln w="9525">
            <a:noFill/>
            <a:miter lim="800000"/>
            <a:headEnd/>
            <a:tailEnd/>
          </a:ln>
        </p:spPr>
        <p:txBody>
          <a:bodyPr wrap="square">
            <a:spAutoFit/>
          </a:bodyPr>
          <a:lstStyle/>
          <a:p>
            <a:pPr marL="342900" indent="-342900">
              <a:buFont typeface="Wingdings" pitchFamily="2" charset="2"/>
              <a:buChar char="v"/>
            </a:pPr>
            <a:r>
              <a:rPr lang="en-US" altLang="ko-KR" sz="2000" dirty="0">
                <a:latin typeface="Times New Roman" pitchFamily="18" charset="0"/>
                <a:cs typeface="Times New Roman" pitchFamily="18" charset="0"/>
              </a:rPr>
              <a:t>Type II and S50MK5</a:t>
            </a:r>
            <a:endParaRPr lang="en-US" altLang="ko-KR" sz="2000" dirty="0" smtClean="0">
              <a:latin typeface="Times New Roman" pitchFamily="18" charset="0"/>
              <a:cs typeface="Times New Roman" pitchFamily="18" charset="0"/>
            </a:endParaRPr>
          </a:p>
        </p:txBody>
      </p:sp>
      <p:sp>
        <p:nvSpPr>
          <p:cNvPr id="14" name="Text Box 4"/>
          <p:cNvSpPr txBox="1">
            <a:spLocks noChangeArrowheads="1"/>
          </p:cNvSpPr>
          <p:nvPr/>
        </p:nvSpPr>
        <p:spPr bwMode="auto">
          <a:xfrm>
            <a:off x="6156176" y="1268760"/>
            <a:ext cx="2952328" cy="400110"/>
          </a:xfrm>
          <a:prstGeom prst="rect">
            <a:avLst/>
          </a:prstGeom>
          <a:noFill/>
          <a:ln w="9525">
            <a:noFill/>
            <a:miter lim="800000"/>
            <a:headEnd/>
            <a:tailEnd/>
          </a:ln>
        </p:spPr>
        <p:txBody>
          <a:bodyPr wrap="square">
            <a:spAutoFit/>
          </a:bodyPr>
          <a:lstStyle/>
          <a:p>
            <a:pPr marL="342900" indent="-342900">
              <a:buFont typeface="Wingdings" pitchFamily="2" charset="2"/>
              <a:buChar char="v"/>
            </a:pPr>
            <a:r>
              <a:rPr lang="en-US" altLang="ko-KR" sz="2000" dirty="0">
                <a:latin typeface="Times New Roman" pitchFamily="18" charset="0"/>
                <a:cs typeface="Times New Roman" pitchFamily="18" charset="0"/>
              </a:rPr>
              <a:t>S35MK5 and S50MK5</a:t>
            </a:r>
            <a:endParaRPr lang="en-US" altLang="ko-KR" sz="2000" dirty="0" smtClean="0">
              <a:latin typeface="Times New Roman" pitchFamily="18" charset="0"/>
              <a:cs typeface="Times New Roman" pitchFamily="18" charset="0"/>
            </a:endParaRPr>
          </a:p>
        </p:txBody>
      </p:sp>
      <p:pic>
        <p:nvPicPr>
          <p:cNvPr id="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8253" y="1900137"/>
            <a:ext cx="2811579" cy="210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Text Box 4"/>
          <p:cNvSpPr txBox="1">
            <a:spLocks noChangeArrowheads="1"/>
          </p:cNvSpPr>
          <p:nvPr/>
        </p:nvSpPr>
        <p:spPr bwMode="auto">
          <a:xfrm>
            <a:off x="395536" y="4365104"/>
            <a:ext cx="2376264" cy="1631216"/>
          </a:xfrm>
          <a:prstGeom prst="rect">
            <a:avLst/>
          </a:prstGeom>
          <a:noFill/>
          <a:ln w="9525">
            <a:noFill/>
            <a:miter lim="800000"/>
            <a:headEnd/>
            <a:tailEnd/>
          </a:ln>
        </p:spPr>
        <p:txBody>
          <a:bodyPr wrap="square">
            <a:spAutoFit/>
          </a:bodyPr>
          <a:lstStyle/>
          <a:p>
            <a:pPr marL="342900" indent="-342900">
              <a:buFont typeface="Arial" charset="0"/>
              <a:buChar char="•"/>
            </a:pPr>
            <a:r>
              <a:rPr lang="en-US" altLang="ko-KR" sz="2000" dirty="0" err="1" smtClean="0">
                <a:solidFill>
                  <a:prstClr val="black"/>
                </a:solidFill>
                <a:latin typeface="Times New Roman" pitchFamily="18" charset="0"/>
                <a:cs typeface="Times New Roman" pitchFamily="18" charset="0"/>
              </a:rPr>
              <a:t>F_actual</a:t>
            </a:r>
            <a:r>
              <a:rPr lang="en-US" altLang="ko-KR" sz="2000" dirty="0" smtClean="0">
                <a:solidFill>
                  <a:prstClr val="black"/>
                </a:solidFill>
                <a:latin typeface="Times New Roman" pitchFamily="18" charset="0"/>
                <a:cs typeface="Times New Roman" pitchFamily="18" charset="0"/>
              </a:rPr>
              <a:t>= 5.5941</a:t>
            </a:r>
            <a:endParaRPr lang="en-US" altLang="ko-KR" sz="2000" dirty="0">
              <a:solidFill>
                <a:prstClr val="black"/>
              </a:solidFill>
              <a:latin typeface="Times New Roman" pitchFamily="18" charset="0"/>
              <a:cs typeface="Times New Roman" pitchFamily="18" charset="0"/>
            </a:endParaRPr>
          </a:p>
          <a:p>
            <a:pPr marL="342900" indent="-342900">
              <a:buFont typeface="Arial" charset="0"/>
              <a:buChar char="•"/>
            </a:pPr>
            <a:r>
              <a:rPr lang="en-US" altLang="ko-KR" sz="2000" dirty="0" err="1" smtClean="0">
                <a:solidFill>
                  <a:prstClr val="black"/>
                </a:solidFill>
                <a:latin typeface="Times New Roman" pitchFamily="18" charset="0"/>
                <a:cs typeface="Times New Roman" pitchFamily="18" charset="0"/>
              </a:rPr>
              <a:t>F_table</a:t>
            </a:r>
            <a:r>
              <a:rPr lang="en-US" altLang="ko-KR" sz="2000" dirty="0" smtClean="0">
                <a:solidFill>
                  <a:prstClr val="black"/>
                </a:solidFill>
                <a:latin typeface="Times New Roman" pitchFamily="18" charset="0"/>
                <a:cs typeface="Times New Roman" pitchFamily="18" charset="0"/>
              </a:rPr>
              <a:t>= 1.8608</a:t>
            </a:r>
          </a:p>
          <a:p>
            <a:pPr marL="342900" indent="-342900">
              <a:buFont typeface="Arial" charset="0"/>
              <a:buChar char="•"/>
            </a:pPr>
            <a:endParaRPr lang="en-US" altLang="ko-KR" sz="2000" dirty="0">
              <a:solidFill>
                <a:prstClr val="black"/>
              </a:solidFill>
              <a:latin typeface="Times New Roman" pitchFamily="18" charset="0"/>
              <a:cs typeface="Times New Roman" pitchFamily="18" charset="0"/>
            </a:endParaRPr>
          </a:p>
          <a:p>
            <a:r>
              <a:rPr lang="en-US" altLang="ko-KR" sz="2000" dirty="0" smtClean="0">
                <a:solidFill>
                  <a:prstClr val="black"/>
                </a:solidFill>
              </a:rPr>
              <a:t>(</a:t>
            </a:r>
            <a:r>
              <a:rPr lang="en-US" altLang="ko-KR" sz="2000" dirty="0" err="1" smtClean="0">
                <a:solidFill>
                  <a:prstClr val="black"/>
                </a:solidFill>
              </a:rPr>
              <a:t>Ftable</a:t>
            </a:r>
            <a:r>
              <a:rPr lang="en-US" altLang="ko-KR" sz="2000" dirty="0" smtClean="0">
                <a:solidFill>
                  <a:prstClr val="black"/>
                </a:solidFill>
              </a:rPr>
              <a:t> &lt; Factual)</a:t>
            </a:r>
          </a:p>
          <a:p>
            <a:r>
              <a:rPr lang="en-US" altLang="ko-KR" sz="2000" dirty="0" smtClean="0">
                <a:solidFill>
                  <a:prstClr val="black"/>
                </a:solidFill>
                <a:latin typeface="Times New Roman" pitchFamily="18" charset="0"/>
                <a:cs typeface="Times New Roman" pitchFamily="18" charset="0"/>
              </a:rPr>
              <a:t>reject</a:t>
            </a:r>
            <a:endParaRPr lang="en-US" altLang="ko-KR" sz="2000" dirty="0">
              <a:solidFill>
                <a:prstClr val="black"/>
              </a:solidFill>
              <a:latin typeface="Times New Roman" pitchFamily="18" charset="0"/>
              <a:cs typeface="Times New Roman" pitchFamily="18" charset="0"/>
            </a:endParaRPr>
          </a:p>
        </p:txBody>
      </p:sp>
      <p:pic>
        <p:nvPicPr>
          <p:cNvPr id="2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582" y="1900136"/>
            <a:ext cx="2811578" cy="2104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Text Box 4"/>
          <p:cNvSpPr txBox="1">
            <a:spLocks noChangeArrowheads="1"/>
          </p:cNvSpPr>
          <p:nvPr/>
        </p:nvSpPr>
        <p:spPr bwMode="auto">
          <a:xfrm>
            <a:off x="3256999" y="4365104"/>
            <a:ext cx="2611145" cy="1631216"/>
          </a:xfrm>
          <a:prstGeom prst="rect">
            <a:avLst/>
          </a:prstGeom>
          <a:noFill/>
          <a:ln w="9525">
            <a:noFill/>
            <a:miter lim="800000"/>
            <a:headEnd/>
            <a:tailEnd/>
          </a:ln>
        </p:spPr>
        <p:txBody>
          <a:bodyPr wrap="square">
            <a:spAutoFit/>
          </a:bodyPr>
          <a:lstStyle/>
          <a:p>
            <a:pPr marL="342900" indent="-342900">
              <a:buFont typeface="Arial" charset="0"/>
              <a:buChar char="•"/>
            </a:pPr>
            <a:r>
              <a:rPr lang="en-US" altLang="ko-KR" sz="2000" dirty="0" err="1" smtClean="0">
                <a:solidFill>
                  <a:prstClr val="black"/>
                </a:solidFill>
                <a:latin typeface="Times New Roman" pitchFamily="18" charset="0"/>
                <a:cs typeface="Times New Roman" pitchFamily="18" charset="0"/>
              </a:rPr>
              <a:t>F_actual</a:t>
            </a:r>
            <a:r>
              <a:rPr lang="en-US" altLang="ko-KR" sz="2000" dirty="0" smtClean="0">
                <a:solidFill>
                  <a:prstClr val="black"/>
                </a:solidFill>
                <a:latin typeface="Times New Roman" pitchFamily="18" charset="0"/>
                <a:cs typeface="Times New Roman" pitchFamily="18" charset="0"/>
              </a:rPr>
              <a:t>= 4.3726</a:t>
            </a:r>
            <a:endParaRPr lang="en-US" altLang="ko-KR" sz="2000" dirty="0">
              <a:solidFill>
                <a:prstClr val="black"/>
              </a:solidFill>
              <a:latin typeface="Times New Roman" pitchFamily="18" charset="0"/>
              <a:cs typeface="Times New Roman" pitchFamily="18" charset="0"/>
            </a:endParaRPr>
          </a:p>
          <a:p>
            <a:pPr marL="342900" indent="-342900">
              <a:buFont typeface="Arial" charset="0"/>
              <a:buChar char="•"/>
            </a:pPr>
            <a:r>
              <a:rPr lang="en-US" altLang="ko-KR" sz="2000" dirty="0" err="1" smtClean="0">
                <a:solidFill>
                  <a:prstClr val="black"/>
                </a:solidFill>
                <a:latin typeface="Times New Roman" pitchFamily="18" charset="0"/>
                <a:cs typeface="Times New Roman" pitchFamily="18" charset="0"/>
              </a:rPr>
              <a:t>F_table</a:t>
            </a:r>
            <a:r>
              <a:rPr lang="en-US" altLang="ko-KR" sz="2000" dirty="0" smtClean="0">
                <a:solidFill>
                  <a:prstClr val="black"/>
                </a:solidFill>
                <a:latin typeface="Times New Roman" pitchFamily="18" charset="0"/>
                <a:cs typeface="Times New Roman" pitchFamily="18" charset="0"/>
              </a:rPr>
              <a:t>= 1.8608</a:t>
            </a:r>
          </a:p>
          <a:p>
            <a:pPr marL="342900" indent="-342900">
              <a:buFont typeface="Arial" charset="0"/>
              <a:buChar char="•"/>
            </a:pPr>
            <a:endParaRPr lang="en-US" altLang="ko-KR" sz="2000" dirty="0">
              <a:solidFill>
                <a:prstClr val="black"/>
              </a:solidFill>
              <a:latin typeface="Times New Roman" pitchFamily="18" charset="0"/>
              <a:cs typeface="Times New Roman" pitchFamily="18" charset="0"/>
            </a:endParaRPr>
          </a:p>
          <a:p>
            <a:r>
              <a:rPr lang="en-US" altLang="ko-KR" sz="2000" dirty="0" smtClean="0">
                <a:solidFill>
                  <a:prstClr val="black"/>
                </a:solidFill>
              </a:rPr>
              <a:t>(</a:t>
            </a:r>
            <a:r>
              <a:rPr lang="en-US" altLang="ko-KR" sz="2000" dirty="0" err="1" smtClean="0">
                <a:solidFill>
                  <a:prstClr val="black"/>
                </a:solidFill>
              </a:rPr>
              <a:t>Ftable</a:t>
            </a:r>
            <a:r>
              <a:rPr lang="en-US" altLang="ko-KR" sz="2000" dirty="0" smtClean="0">
                <a:solidFill>
                  <a:prstClr val="black"/>
                </a:solidFill>
              </a:rPr>
              <a:t> &lt; Factual)</a:t>
            </a:r>
          </a:p>
          <a:p>
            <a:r>
              <a:rPr lang="en-US" altLang="ko-KR" sz="2000" dirty="0" smtClean="0">
                <a:latin typeface="Times New Roman" pitchFamily="18" charset="0"/>
                <a:cs typeface="Times New Roman" pitchFamily="18" charset="0"/>
              </a:rPr>
              <a:t>reject</a:t>
            </a:r>
            <a:endParaRPr lang="en-US" altLang="ko-KR" sz="2000" dirty="0">
              <a:latin typeface="Times New Roman" pitchFamily="18" charset="0"/>
              <a:cs typeface="Times New Roman" pitchFamily="18" charset="0"/>
            </a:endParaRPr>
          </a:p>
        </p:txBody>
      </p:sp>
      <p:pic>
        <p:nvPicPr>
          <p:cNvPr id="2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40310" y="1900137"/>
            <a:ext cx="2811577" cy="2104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 name="Text Box 4"/>
          <p:cNvSpPr txBox="1">
            <a:spLocks noChangeArrowheads="1"/>
          </p:cNvSpPr>
          <p:nvPr/>
        </p:nvSpPr>
        <p:spPr bwMode="auto">
          <a:xfrm>
            <a:off x="6169714" y="4371041"/>
            <a:ext cx="2520280" cy="1631216"/>
          </a:xfrm>
          <a:prstGeom prst="rect">
            <a:avLst/>
          </a:prstGeom>
          <a:noFill/>
          <a:ln w="9525">
            <a:noFill/>
            <a:miter lim="800000"/>
            <a:headEnd/>
            <a:tailEnd/>
          </a:ln>
        </p:spPr>
        <p:txBody>
          <a:bodyPr wrap="square">
            <a:spAutoFit/>
          </a:bodyPr>
          <a:lstStyle/>
          <a:p>
            <a:pPr marL="342900" indent="-342900">
              <a:buFont typeface="Arial" charset="0"/>
              <a:buChar char="•"/>
            </a:pPr>
            <a:r>
              <a:rPr lang="en-US" altLang="ko-KR" sz="2000" dirty="0" err="1" smtClean="0">
                <a:solidFill>
                  <a:prstClr val="black"/>
                </a:solidFill>
                <a:latin typeface="Times New Roman" pitchFamily="18" charset="0"/>
                <a:cs typeface="Times New Roman" pitchFamily="18" charset="0"/>
              </a:rPr>
              <a:t>F_actual</a:t>
            </a:r>
            <a:r>
              <a:rPr lang="en-US" altLang="ko-KR" sz="2000" dirty="0" smtClean="0">
                <a:solidFill>
                  <a:prstClr val="black"/>
                </a:solidFill>
                <a:latin typeface="Times New Roman" pitchFamily="18" charset="0"/>
                <a:cs typeface="Times New Roman" pitchFamily="18" charset="0"/>
              </a:rPr>
              <a:t>= 1.2794</a:t>
            </a:r>
            <a:endParaRPr lang="en-US" altLang="ko-KR" sz="2000" dirty="0">
              <a:solidFill>
                <a:prstClr val="black"/>
              </a:solidFill>
              <a:latin typeface="Times New Roman" pitchFamily="18" charset="0"/>
              <a:cs typeface="Times New Roman" pitchFamily="18" charset="0"/>
            </a:endParaRPr>
          </a:p>
          <a:p>
            <a:pPr marL="342900" indent="-342900">
              <a:buFont typeface="Arial" charset="0"/>
              <a:buChar char="•"/>
            </a:pPr>
            <a:r>
              <a:rPr lang="en-US" altLang="ko-KR" sz="2000" dirty="0" err="1" smtClean="0">
                <a:solidFill>
                  <a:prstClr val="black"/>
                </a:solidFill>
                <a:latin typeface="Times New Roman" pitchFamily="18" charset="0"/>
                <a:cs typeface="Times New Roman" pitchFamily="18" charset="0"/>
              </a:rPr>
              <a:t>F_table</a:t>
            </a:r>
            <a:r>
              <a:rPr lang="en-US" altLang="ko-KR" sz="2000" dirty="0" smtClean="0">
                <a:solidFill>
                  <a:prstClr val="black"/>
                </a:solidFill>
                <a:latin typeface="Times New Roman" pitchFamily="18" charset="0"/>
                <a:cs typeface="Times New Roman" pitchFamily="18" charset="0"/>
              </a:rPr>
              <a:t>= 1.8608</a:t>
            </a:r>
          </a:p>
          <a:p>
            <a:pPr marL="342900" indent="-342900">
              <a:buFont typeface="Arial" charset="0"/>
              <a:buChar char="•"/>
            </a:pPr>
            <a:endParaRPr lang="en-US" altLang="ko-KR" sz="2000" dirty="0">
              <a:solidFill>
                <a:prstClr val="black"/>
              </a:solidFill>
              <a:latin typeface="Times New Roman" pitchFamily="18" charset="0"/>
              <a:cs typeface="Times New Roman" pitchFamily="18" charset="0"/>
            </a:endParaRPr>
          </a:p>
          <a:p>
            <a:r>
              <a:rPr lang="en-US" altLang="ko-KR" sz="2000" dirty="0" smtClean="0">
                <a:solidFill>
                  <a:prstClr val="black"/>
                </a:solidFill>
              </a:rPr>
              <a:t>(</a:t>
            </a:r>
            <a:r>
              <a:rPr lang="en-US" altLang="ko-KR" sz="2000" dirty="0" err="1" smtClean="0">
                <a:solidFill>
                  <a:prstClr val="black"/>
                </a:solidFill>
              </a:rPr>
              <a:t>Ftable</a:t>
            </a:r>
            <a:r>
              <a:rPr lang="en-US" altLang="ko-KR" sz="2000" dirty="0" smtClean="0">
                <a:solidFill>
                  <a:prstClr val="black"/>
                </a:solidFill>
              </a:rPr>
              <a:t> </a:t>
            </a:r>
            <a:r>
              <a:rPr lang="en-US" altLang="ko-KR" sz="2000" dirty="0">
                <a:solidFill>
                  <a:prstClr val="black"/>
                </a:solidFill>
              </a:rPr>
              <a:t>&gt;</a:t>
            </a:r>
            <a:r>
              <a:rPr lang="en-US" altLang="ko-KR" sz="2000" dirty="0" smtClean="0">
                <a:solidFill>
                  <a:prstClr val="black"/>
                </a:solidFill>
              </a:rPr>
              <a:t> Factual)</a:t>
            </a:r>
          </a:p>
          <a:p>
            <a:r>
              <a:rPr lang="en-US" altLang="ko-KR" sz="2000" dirty="0" smtClean="0">
                <a:latin typeface="Times New Roman" pitchFamily="18" charset="0"/>
                <a:cs typeface="Times New Roman" pitchFamily="18" charset="0"/>
              </a:rPr>
              <a:t>Not reject</a:t>
            </a:r>
          </a:p>
        </p:txBody>
      </p:sp>
    </p:spTree>
    <p:extLst>
      <p:ext uri="{BB962C8B-B14F-4D97-AF65-F5344CB8AC3E}">
        <p14:creationId xmlns:p14="http://schemas.microsoft.com/office/powerpoint/2010/main" val="26078027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2"/>
          <p:cNvSpPr>
            <a:spLocks/>
          </p:cNvSpPr>
          <p:nvPr/>
        </p:nvSpPr>
        <p:spPr bwMode="auto">
          <a:xfrm>
            <a:off x="611560" y="44624"/>
            <a:ext cx="8229600" cy="865187"/>
          </a:xfrm>
          <a:prstGeom prst="rect">
            <a:avLst/>
          </a:prstGeom>
          <a:noFill/>
          <a:ln w="9525">
            <a:noFill/>
            <a:miter lim="800000"/>
            <a:headEnd/>
            <a:tailEnd/>
          </a:ln>
        </p:spPr>
        <p:txBody>
          <a:bodyPr anchor="ctr"/>
          <a:lstStyle/>
          <a:p>
            <a:pPr algn="ctr"/>
            <a:r>
              <a:rPr lang="en-US" sz="3500" dirty="0" smtClean="0">
                <a:latin typeface="Times New Roman" pitchFamily="18" charset="0"/>
                <a:cs typeface="Times New Roman" pitchFamily="18" charset="0"/>
              </a:rPr>
              <a:t>Student-T test (for </a:t>
            </a:r>
            <a:r>
              <a:rPr lang="en-US" altLang="ko-KR" sz="3500" dirty="0" smtClean="0">
                <a:latin typeface="Times New Roman" pitchFamily="18" charset="0"/>
                <a:cs typeface="Times New Roman" pitchFamily="18" charset="0"/>
              </a:rPr>
              <a:t>Diffusivity)</a:t>
            </a:r>
            <a:endParaRPr lang="en-US" sz="3500" dirty="0">
              <a:latin typeface="Times New Roman" pitchFamily="18" charset="0"/>
              <a:cs typeface="Times New Roman" pitchFamily="18" charset="0"/>
            </a:endParaRPr>
          </a:p>
        </p:txBody>
      </p:sp>
      <p:pic>
        <p:nvPicPr>
          <p:cNvPr id="6" name="Picture 2" descr="short-inst-logo-874-539"/>
          <p:cNvPicPr>
            <a:picLocks noChangeAspect="1" noChangeArrowheads="1"/>
          </p:cNvPicPr>
          <p:nvPr/>
        </p:nvPicPr>
        <p:blipFill>
          <a:blip r:embed="rId3" cstate="print"/>
          <a:srcRect/>
          <a:stretch>
            <a:fillRect/>
          </a:stretch>
        </p:blipFill>
        <p:spPr bwMode="auto">
          <a:xfrm>
            <a:off x="152400" y="304800"/>
            <a:ext cx="1143000" cy="727075"/>
          </a:xfrm>
          <a:prstGeom prst="rect">
            <a:avLst/>
          </a:prstGeom>
          <a:noFill/>
          <a:ln w="9525">
            <a:noFill/>
            <a:miter lim="800000"/>
            <a:headEnd/>
            <a:tailEnd/>
          </a:ln>
        </p:spPr>
      </p:pic>
      <p:sp>
        <p:nvSpPr>
          <p:cNvPr id="7" name="Line 3"/>
          <p:cNvSpPr>
            <a:spLocks noChangeShapeType="1"/>
          </p:cNvSpPr>
          <p:nvPr/>
        </p:nvSpPr>
        <p:spPr bwMode="auto">
          <a:xfrm>
            <a:off x="1447800" y="914400"/>
            <a:ext cx="7315200" cy="0"/>
          </a:xfrm>
          <a:prstGeom prst="line">
            <a:avLst/>
          </a:prstGeom>
          <a:noFill/>
          <a:ln w="38100">
            <a:solidFill>
              <a:srgbClr val="0000FF"/>
            </a:solidFill>
            <a:round/>
            <a:headEnd/>
            <a:tailEnd/>
          </a:ln>
        </p:spPr>
        <p:txBody>
          <a:bodyPr/>
          <a:lstStyle/>
          <a:p>
            <a:endParaRPr lang="en-US"/>
          </a:p>
        </p:txBody>
      </p:sp>
      <p:sp>
        <p:nvSpPr>
          <p:cNvPr id="8" name="Text Box 4"/>
          <p:cNvSpPr txBox="1">
            <a:spLocks noChangeArrowheads="1"/>
          </p:cNvSpPr>
          <p:nvPr/>
        </p:nvSpPr>
        <p:spPr bwMode="auto">
          <a:xfrm>
            <a:off x="251520" y="4149080"/>
            <a:ext cx="3024336" cy="2246769"/>
          </a:xfrm>
          <a:prstGeom prst="rect">
            <a:avLst/>
          </a:prstGeom>
          <a:noFill/>
          <a:ln w="9525">
            <a:noFill/>
            <a:miter lim="800000"/>
            <a:headEnd/>
            <a:tailEnd/>
          </a:ln>
        </p:spPr>
        <p:txBody>
          <a:bodyPr wrap="square">
            <a:spAutoFit/>
          </a:bodyPr>
          <a:lstStyle/>
          <a:p>
            <a:pPr marL="342900" indent="-342900">
              <a:buFont typeface="Arial" charset="0"/>
              <a:buChar char="•"/>
            </a:pPr>
            <a:r>
              <a:rPr lang="en-US" altLang="ko-KR" sz="2000" dirty="0" err="1" smtClean="0">
                <a:latin typeface="Times New Roman" pitchFamily="18" charset="0"/>
                <a:cs typeface="Times New Roman" pitchFamily="18" charset="0"/>
              </a:rPr>
              <a:t>T_cal</a:t>
            </a:r>
            <a:r>
              <a:rPr lang="en-US" altLang="ko-KR" sz="2000" dirty="0" smtClean="0">
                <a:latin typeface="Times New Roman" pitchFamily="18" charset="0"/>
                <a:cs typeface="Times New Roman" pitchFamily="18" charset="0"/>
              </a:rPr>
              <a:t>= 2.0388</a:t>
            </a:r>
            <a:endParaRPr lang="en-US" altLang="ko-KR" sz="2000" dirty="0">
              <a:latin typeface="Times New Roman" pitchFamily="18" charset="0"/>
              <a:cs typeface="Times New Roman" pitchFamily="18" charset="0"/>
            </a:endParaRPr>
          </a:p>
          <a:p>
            <a:pPr marL="342900" indent="-342900">
              <a:buFont typeface="Arial" charset="0"/>
              <a:buChar char="•"/>
            </a:pPr>
            <a:r>
              <a:rPr lang="en-US" altLang="ko-KR" sz="2000" dirty="0" err="1" smtClean="0">
                <a:latin typeface="Times New Roman" pitchFamily="18" charset="0"/>
                <a:cs typeface="Times New Roman" pitchFamily="18" charset="0"/>
              </a:rPr>
              <a:t>T_crit</a:t>
            </a:r>
            <a:r>
              <a:rPr lang="en-US" altLang="ko-KR" sz="2000" dirty="0" smtClean="0">
                <a:latin typeface="Times New Roman" pitchFamily="18" charset="0"/>
                <a:cs typeface="Times New Roman" pitchFamily="18" charset="0"/>
              </a:rPr>
              <a:t>= 2.0017</a:t>
            </a:r>
          </a:p>
          <a:p>
            <a:pPr marL="342900" indent="-342900">
              <a:buFont typeface="Arial" charset="0"/>
              <a:buChar char="•"/>
            </a:pPr>
            <a:r>
              <a:rPr lang="en-US" altLang="ko-KR" sz="2000" dirty="0" smtClean="0">
                <a:latin typeface="Times New Roman" pitchFamily="18" charset="0"/>
                <a:cs typeface="Times New Roman" pitchFamily="18" charset="0"/>
              </a:rPr>
              <a:t>h = 1</a:t>
            </a:r>
          </a:p>
          <a:p>
            <a:pPr marL="342900" indent="-342900">
              <a:buFont typeface="Arial" charset="0"/>
              <a:buChar char="•"/>
            </a:pPr>
            <a:r>
              <a:rPr lang="en-US" altLang="ko-KR" sz="2000" dirty="0" err="1" smtClean="0">
                <a:latin typeface="Times New Roman" pitchFamily="18" charset="0"/>
                <a:cs typeface="Times New Roman" pitchFamily="18" charset="0"/>
              </a:rPr>
              <a:t>Sigt</a:t>
            </a:r>
            <a:r>
              <a:rPr lang="en-US" altLang="ko-KR" sz="2000" dirty="0" smtClean="0">
                <a:latin typeface="Times New Roman" pitchFamily="18" charset="0"/>
                <a:cs typeface="Times New Roman" pitchFamily="18" charset="0"/>
              </a:rPr>
              <a:t> t=0.0460</a:t>
            </a:r>
          </a:p>
          <a:p>
            <a:pPr marL="342900" indent="-342900">
              <a:buFont typeface="Arial" charset="0"/>
              <a:buChar char="•"/>
            </a:pPr>
            <a:endParaRPr lang="en-US" altLang="ko-KR" sz="2000" dirty="0">
              <a:latin typeface="Times New Roman" pitchFamily="18" charset="0"/>
              <a:cs typeface="Times New Roman" pitchFamily="18" charset="0"/>
            </a:endParaRPr>
          </a:p>
          <a:p>
            <a:r>
              <a:rPr lang="en-US" altLang="ko-KR" sz="2000" dirty="0" smtClean="0"/>
              <a:t>(h==1, thus hypothesis is</a:t>
            </a:r>
          </a:p>
          <a:p>
            <a:r>
              <a:rPr lang="en-US" altLang="ko-KR" sz="2000" dirty="0" smtClean="0"/>
              <a:t> rejected)</a:t>
            </a:r>
            <a:endParaRPr lang="en-US" altLang="ko-KR" sz="2000" dirty="0">
              <a:latin typeface="Times New Roman" pitchFamily="18" charset="0"/>
              <a:cs typeface="Times New Roman" pitchFamily="18" charset="0"/>
            </a:endParaRPr>
          </a:p>
        </p:txBody>
      </p:sp>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844824"/>
            <a:ext cx="2894888" cy="2167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 Box 4"/>
          <p:cNvSpPr txBox="1">
            <a:spLocks noChangeArrowheads="1"/>
          </p:cNvSpPr>
          <p:nvPr/>
        </p:nvSpPr>
        <p:spPr bwMode="auto">
          <a:xfrm>
            <a:off x="323528" y="1287216"/>
            <a:ext cx="3994734" cy="400110"/>
          </a:xfrm>
          <a:prstGeom prst="rect">
            <a:avLst/>
          </a:prstGeom>
          <a:noFill/>
          <a:ln w="9525">
            <a:noFill/>
            <a:miter lim="800000"/>
            <a:headEnd/>
            <a:tailEnd/>
          </a:ln>
        </p:spPr>
        <p:txBody>
          <a:bodyPr wrap="square">
            <a:spAutoFit/>
          </a:bodyPr>
          <a:lstStyle/>
          <a:p>
            <a:pPr marL="342900" indent="-342900">
              <a:buFont typeface="Wingdings" pitchFamily="2" charset="2"/>
              <a:buChar char="v"/>
            </a:pPr>
            <a:r>
              <a:rPr lang="en-US" altLang="ko-KR" sz="2000" dirty="0" smtClean="0">
                <a:latin typeface="Times New Roman" pitchFamily="18" charset="0"/>
                <a:cs typeface="Times New Roman" pitchFamily="18" charset="0"/>
              </a:rPr>
              <a:t>Type II </a:t>
            </a:r>
            <a:r>
              <a:rPr lang="en-US" altLang="ko-KR" sz="2000" dirty="0" err="1" smtClean="0">
                <a:latin typeface="Times New Roman" pitchFamily="18" charset="0"/>
                <a:cs typeface="Times New Roman" pitchFamily="18" charset="0"/>
              </a:rPr>
              <a:t>vs</a:t>
            </a:r>
            <a:r>
              <a:rPr lang="en-US" altLang="ko-KR" sz="2000" dirty="0" smtClean="0">
                <a:latin typeface="Times New Roman" pitchFamily="18" charset="0"/>
                <a:cs typeface="Times New Roman" pitchFamily="18" charset="0"/>
              </a:rPr>
              <a:t> S35MK5</a:t>
            </a:r>
          </a:p>
        </p:txBody>
      </p:sp>
      <p:sp>
        <p:nvSpPr>
          <p:cNvPr id="12" name="Text Box 4"/>
          <p:cNvSpPr txBox="1">
            <a:spLocks noChangeArrowheads="1"/>
          </p:cNvSpPr>
          <p:nvPr/>
        </p:nvSpPr>
        <p:spPr bwMode="auto">
          <a:xfrm>
            <a:off x="3203848" y="1268760"/>
            <a:ext cx="2842606" cy="400110"/>
          </a:xfrm>
          <a:prstGeom prst="rect">
            <a:avLst/>
          </a:prstGeom>
          <a:noFill/>
          <a:ln w="9525">
            <a:noFill/>
            <a:miter lim="800000"/>
            <a:headEnd/>
            <a:tailEnd/>
          </a:ln>
        </p:spPr>
        <p:txBody>
          <a:bodyPr wrap="square">
            <a:spAutoFit/>
          </a:bodyPr>
          <a:lstStyle/>
          <a:p>
            <a:pPr marL="342900" indent="-342900">
              <a:buFont typeface="Wingdings" pitchFamily="2" charset="2"/>
              <a:buChar char="v"/>
            </a:pPr>
            <a:r>
              <a:rPr lang="en-US" altLang="ko-KR" sz="2000" dirty="0">
                <a:latin typeface="Times New Roman" pitchFamily="18" charset="0"/>
                <a:cs typeface="Times New Roman" pitchFamily="18" charset="0"/>
              </a:rPr>
              <a:t>Type II and S50MK5</a:t>
            </a:r>
            <a:endParaRPr lang="en-US" altLang="ko-KR" sz="2000" dirty="0" smtClean="0">
              <a:latin typeface="Times New Roman" pitchFamily="18" charset="0"/>
              <a:cs typeface="Times New Roman" pitchFamily="18" charset="0"/>
            </a:endParaRPr>
          </a:p>
        </p:txBody>
      </p:sp>
      <p:sp>
        <p:nvSpPr>
          <p:cNvPr id="13" name="Text Box 4"/>
          <p:cNvSpPr txBox="1">
            <a:spLocks noChangeArrowheads="1"/>
          </p:cNvSpPr>
          <p:nvPr/>
        </p:nvSpPr>
        <p:spPr bwMode="auto">
          <a:xfrm>
            <a:off x="6156176" y="1268760"/>
            <a:ext cx="2952328" cy="400110"/>
          </a:xfrm>
          <a:prstGeom prst="rect">
            <a:avLst/>
          </a:prstGeom>
          <a:noFill/>
          <a:ln w="9525">
            <a:noFill/>
            <a:miter lim="800000"/>
            <a:headEnd/>
            <a:tailEnd/>
          </a:ln>
        </p:spPr>
        <p:txBody>
          <a:bodyPr wrap="square">
            <a:spAutoFit/>
          </a:bodyPr>
          <a:lstStyle/>
          <a:p>
            <a:pPr marL="342900" indent="-342900">
              <a:buFont typeface="Wingdings" pitchFamily="2" charset="2"/>
              <a:buChar char="v"/>
            </a:pPr>
            <a:r>
              <a:rPr lang="en-US" altLang="ko-KR" sz="2000" dirty="0">
                <a:latin typeface="Times New Roman" pitchFamily="18" charset="0"/>
                <a:cs typeface="Times New Roman" pitchFamily="18" charset="0"/>
              </a:rPr>
              <a:t>S35MK5 and S50MK5</a:t>
            </a:r>
            <a:endParaRPr lang="en-US" altLang="ko-KR" sz="2000" dirty="0" smtClean="0">
              <a:latin typeface="Times New Roman" pitchFamily="18" charset="0"/>
              <a:cs typeface="Times New Roman" pitchFamily="18" charset="0"/>
            </a:endParaRPr>
          </a:p>
        </p:txBody>
      </p:sp>
      <p:pic>
        <p:nvPicPr>
          <p:cNvPr id="1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9279" y="1844824"/>
            <a:ext cx="2894889" cy="2167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 name="Text Box 4"/>
          <p:cNvSpPr txBox="1">
            <a:spLocks noChangeArrowheads="1"/>
          </p:cNvSpPr>
          <p:nvPr/>
        </p:nvSpPr>
        <p:spPr bwMode="auto">
          <a:xfrm>
            <a:off x="3275856" y="4134559"/>
            <a:ext cx="3312368" cy="2246769"/>
          </a:xfrm>
          <a:prstGeom prst="rect">
            <a:avLst/>
          </a:prstGeom>
          <a:noFill/>
          <a:ln w="9525">
            <a:noFill/>
            <a:miter lim="800000"/>
            <a:headEnd/>
            <a:tailEnd/>
          </a:ln>
        </p:spPr>
        <p:txBody>
          <a:bodyPr wrap="square">
            <a:spAutoFit/>
          </a:bodyPr>
          <a:lstStyle/>
          <a:p>
            <a:pPr marL="342900" indent="-342900">
              <a:buFont typeface="Arial" charset="0"/>
              <a:buChar char="•"/>
            </a:pPr>
            <a:r>
              <a:rPr lang="en-US" altLang="ko-KR" sz="2000" dirty="0" err="1" smtClean="0">
                <a:latin typeface="Times New Roman" pitchFamily="18" charset="0"/>
                <a:cs typeface="Times New Roman" pitchFamily="18" charset="0"/>
              </a:rPr>
              <a:t>T_cal</a:t>
            </a:r>
            <a:r>
              <a:rPr lang="en-US" altLang="ko-KR" sz="2000" dirty="0" smtClean="0">
                <a:latin typeface="Times New Roman" pitchFamily="18" charset="0"/>
                <a:cs typeface="Times New Roman" pitchFamily="18" charset="0"/>
              </a:rPr>
              <a:t>= 2.4157</a:t>
            </a:r>
            <a:endParaRPr lang="en-US" altLang="ko-KR" sz="2000" dirty="0">
              <a:latin typeface="Times New Roman" pitchFamily="18" charset="0"/>
              <a:cs typeface="Times New Roman" pitchFamily="18" charset="0"/>
            </a:endParaRPr>
          </a:p>
          <a:p>
            <a:pPr marL="342900" indent="-342900">
              <a:buFont typeface="Arial" charset="0"/>
              <a:buChar char="•"/>
            </a:pPr>
            <a:r>
              <a:rPr lang="en-US" altLang="ko-KR" sz="2000" dirty="0" err="1" smtClean="0">
                <a:latin typeface="Times New Roman" pitchFamily="18" charset="0"/>
                <a:cs typeface="Times New Roman" pitchFamily="18" charset="0"/>
              </a:rPr>
              <a:t>T_crit</a:t>
            </a:r>
            <a:r>
              <a:rPr lang="en-US" altLang="ko-KR" sz="2000" dirty="0" smtClean="0">
                <a:latin typeface="Times New Roman" pitchFamily="18" charset="0"/>
                <a:cs typeface="Times New Roman" pitchFamily="18" charset="0"/>
              </a:rPr>
              <a:t>= 2.0017</a:t>
            </a:r>
          </a:p>
          <a:p>
            <a:pPr marL="342900" indent="-342900">
              <a:buFont typeface="Arial" charset="0"/>
              <a:buChar char="•"/>
            </a:pPr>
            <a:r>
              <a:rPr lang="en-US" altLang="ko-KR" sz="2000" dirty="0" smtClean="0">
                <a:latin typeface="Times New Roman" pitchFamily="18" charset="0"/>
                <a:cs typeface="Times New Roman" pitchFamily="18" charset="0"/>
              </a:rPr>
              <a:t>h = 1</a:t>
            </a:r>
          </a:p>
          <a:p>
            <a:pPr marL="342900" indent="-342900">
              <a:buFont typeface="Arial" charset="0"/>
              <a:buChar char="•"/>
            </a:pPr>
            <a:r>
              <a:rPr lang="en-US" altLang="ko-KR" sz="2000" dirty="0" err="1" smtClean="0">
                <a:latin typeface="Times New Roman" pitchFamily="18" charset="0"/>
                <a:cs typeface="Times New Roman" pitchFamily="18" charset="0"/>
              </a:rPr>
              <a:t>Sigt</a:t>
            </a:r>
            <a:r>
              <a:rPr lang="en-US" altLang="ko-KR" sz="2000" dirty="0" smtClean="0">
                <a:latin typeface="Times New Roman" pitchFamily="18" charset="0"/>
                <a:cs typeface="Times New Roman" pitchFamily="18" charset="0"/>
              </a:rPr>
              <a:t> t=0.0189</a:t>
            </a:r>
          </a:p>
          <a:p>
            <a:pPr marL="342900" indent="-342900">
              <a:buFont typeface="Arial" charset="0"/>
              <a:buChar char="•"/>
            </a:pPr>
            <a:endParaRPr lang="en-US" altLang="ko-KR" sz="2000" dirty="0">
              <a:latin typeface="Times New Roman" pitchFamily="18" charset="0"/>
              <a:cs typeface="Times New Roman" pitchFamily="18" charset="0"/>
            </a:endParaRPr>
          </a:p>
          <a:p>
            <a:r>
              <a:rPr lang="en-US" altLang="ko-KR" sz="2000" dirty="0" smtClean="0"/>
              <a:t>(h==1, thus hypothesis is</a:t>
            </a:r>
          </a:p>
          <a:p>
            <a:r>
              <a:rPr lang="en-US" altLang="ko-KR" sz="2000" dirty="0"/>
              <a:t> </a:t>
            </a:r>
            <a:r>
              <a:rPr lang="en-US" altLang="ko-KR" sz="2000" dirty="0" smtClean="0"/>
              <a:t>rejected)</a:t>
            </a:r>
            <a:endParaRPr lang="en-US" altLang="ko-KR" sz="2000" dirty="0" smtClean="0">
              <a:latin typeface="Times New Roman" pitchFamily="18" charset="0"/>
              <a:cs typeface="Times New Roman" pitchFamily="18" charset="0"/>
            </a:endParaRPr>
          </a:p>
        </p:txBody>
      </p:sp>
      <p:pic>
        <p:nvPicPr>
          <p:cNvPr id="16"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56176" y="1844824"/>
            <a:ext cx="2894888" cy="2167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 Box 4"/>
          <p:cNvSpPr txBox="1">
            <a:spLocks noChangeArrowheads="1"/>
          </p:cNvSpPr>
          <p:nvPr/>
        </p:nvSpPr>
        <p:spPr bwMode="auto">
          <a:xfrm>
            <a:off x="6152350" y="4114815"/>
            <a:ext cx="2812138" cy="2246769"/>
          </a:xfrm>
          <a:prstGeom prst="rect">
            <a:avLst/>
          </a:prstGeom>
          <a:noFill/>
          <a:ln w="9525">
            <a:noFill/>
            <a:miter lim="800000"/>
            <a:headEnd/>
            <a:tailEnd/>
          </a:ln>
        </p:spPr>
        <p:txBody>
          <a:bodyPr wrap="square">
            <a:spAutoFit/>
          </a:bodyPr>
          <a:lstStyle/>
          <a:p>
            <a:pPr marL="342900" indent="-342900">
              <a:buFont typeface="Arial" charset="0"/>
              <a:buChar char="•"/>
            </a:pPr>
            <a:r>
              <a:rPr lang="en-US" altLang="ko-KR" sz="2000" dirty="0" err="1" smtClean="0">
                <a:latin typeface="Times New Roman" pitchFamily="18" charset="0"/>
                <a:cs typeface="Times New Roman" pitchFamily="18" charset="0"/>
              </a:rPr>
              <a:t>T_cal</a:t>
            </a:r>
            <a:r>
              <a:rPr lang="en-US" altLang="ko-KR" sz="2000" dirty="0" smtClean="0">
                <a:latin typeface="Times New Roman" pitchFamily="18" charset="0"/>
                <a:cs typeface="Times New Roman" pitchFamily="18" charset="0"/>
              </a:rPr>
              <a:t>= 0.5958</a:t>
            </a:r>
            <a:endParaRPr lang="en-US" altLang="ko-KR" sz="2000" dirty="0">
              <a:latin typeface="Times New Roman" pitchFamily="18" charset="0"/>
              <a:cs typeface="Times New Roman" pitchFamily="18" charset="0"/>
            </a:endParaRPr>
          </a:p>
          <a:p>
            <a:pPr marL="342900" indent="-342900">
              <a:buFont typeface="Arial" charset="0"/>
              <a:buChar char="•"/>
            </a:pPr>
            <a:r>
              <a:rPr lang="en-US" altLang="ko-KR" sz="2000" dirty="0" err="1" smtClean="0">
                <a:latin typeface="Times New Roman" pitchFamily="18" charset="0"/>
                <a:cs typeface="Times New Roman" pitchFamily="18" charset="0"/>
              </a:rPr>
              <a:t>T_crit</a:t>
            </a:r>
            <a:r>
              <a:rPr lang="en-US" altLang="ko-KR" sz="2000" dirty="0" smtClean="0">
                <a:latin typeface="Times New Roman" pitchFamily="18" charset="0"/>
                <a:cs typeface="Times New Roman" pitchFamily="18" charset="0"/>
              </a:rPr>
              <a:t>= 2.0017</a:t>
            </a:r>
          </a:p>
          <a:p>
            <a:pPr marL="342900" indent="-342900">
              <a:buFont typeface="Arial" charset="0"/>
              <a:buChar char="•"/>
            </a:pPr>
            <a:r>
              <a:rPr lang="en-US" altLang="ko-KR" sz="2000" dirty="0" smtClean="0">
                <a:latin typeface="Times New Roman" pitchFamily="18" charset="0"/>
                <a:cs typeface="Times New Roman" pitchFamily="18" charset="0"/>
              </a:rPr>
              <a:t>h = 0</a:t>
            </a:r>
          </a:p>
          <a:p>
            <a:pPr marL="342900" indent="-342900">
              <a:buFont typeface="Arial" charset="0"/>
              <a:buChar char="•"/>
            </a:pPr>
            <a:r>
              <a:rPr lang="en-US" altLang="ko-KR" sz="2000" dirty="0" err="1" smtClean="0">
                <a:latin typeface="Times New Roman" pitchFamily="18" charset="0"/>
                <a:cs typeface="Times New Roman" pitchFamily="18" charset="0"/>
              </a:rPr>
              <a:t>Sigt</a:t>
            </a:r>
            <a:r>
              <a:rPr lang="en-US" altLang="ko-KR" sz="2000" dirty="0" smtClean="0">
                <a:latin typeface="Times New Roman" pitchFamily="18" charset="0"/>
                <a:cs typeface="Times New Roman" pitchFamily="18" charset="0"/>
              </a:rPr>
              <a:t> t=0.5536</a:t>
            </a:r>
          </a:p>
          <a:p>
            <a:pPr marL="342900" indent="-342900">
              <a:buFont typeface="Arial" charset="0"/>
              <a:buChar char="•"/>
            </a:pPr>
            <a:endParaRPr lang="en-US" altLang="ko-KR" sz="2000" dirty="0">
              <a:latin typeface="Times New Roman" pitchFamily="18" charset="0"/>
              <a:cs typeface="Times New Roman" pitchFamily="18" charset="0"/>
            </a:endParaRPr>
          </a:p>
          <a:p>
            <a:r>
              <a:rPr lang="en-US" altLang="ko-KR" sz="2000" dirty="0" smtClean="0"/>
              <a:t>(h==0, thus hypothesis is</a:t>
            </a:r>
          </a:p>
          <a:p>
            <a:r>
              <a:rPr lang="en-US" altLang="ko-KR" sz="2000" dirty="0"/>
              <a:t> </a:t>
            </a:r>
            <a:r>
              <a:rPr lang="en-US" altLang="ko-KR" sz="2000" dirty="0" smtClean="0"/>
              <a:t>not rejected)</a:t>
            </a:r>
            <a:endParaRPr lang="en-US" altLang="ko-KR" sz="2000" dirty="0">
              <a:latin typeface="Times New Roman" pitchFamily="18" charset="0"/>
              <a:cs typeface="Times New Roman" pitchFamily="18" charset="0"/>
            </a:endParaRPr>
          </a:p>
        </p:txBody>
      </p:sp>
    </p:spTree>
    <p:extLst>
      <p:ext uri="{BB962C8B-B14F-4D97-AF65-F5344CB8AC3E}">
        <p14:creationId xmlns:p14="http://schemas.microsoft.com/office/powerpoint/2010/main" val="31856192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2"/>
          <p:cNvSpPr>
            <a:spLocks/>
          </p:cNvSpPr>
          <p:nvPr/>
        </p:nvSpPr>
        <p:spPr bwMode="auto">
          <a:xfrm>
            <a:off x="611560" y="44624"/>
            <a:ext cx="8229600" cy="865187"/>
          </a:xfrm>
          <a:prstGeom prst="rect">
            <a:avLst/>
          </a:prstGeom>
          <a:noFill/>
          <a:ln w="9525">
            <a:noFill/>
            <a:miter lim="800000"/>
            <a:headEnd/>
            <a:tailEnd/>
          </a:ln>
        </p:spPr>
        <p:txBody>
          <a:bodyPr anchor="ctr"/>
          <a:lstStyle/>
          <a:p>
            <a:pPr algn="ctr"/>
            <a:r>
              <a:rPr lang="en-US" sz="3500" dirty="0" smtClean="0">
                <a:latin typeface="Times New Roman" pitchFamily="18" charset="0"/>
                <a:cs typeface="Times New Roman" pitchFamily="18" charset="0"/>
              </a:rPr>
              <a:t>Student-T test (</a:t>
            </a:r>
            <a:r>
              <a:rPr lang="en-US" altLang="ko-KR" sz="3500" dirty="0">
                <a:latin typeface="Times New Roman" pitchFamily="18" charset="0"/>
                <a:cs typeface="Times New Roman" pitchFamily="18" charset="0"/>
              </a:rPr>
              <a:t>for Dissipation</a:t>
            </a:r>
            <a:r>
              <a:rPr lang="en-US" altLang="ko-KR" sz="3500" dirty="0" smtClean="0">
                <a:latin typeface="Times New Roman" pitchFamily="18" charset="0"/>
                <a:cs typeface="Times New Roman" pitchFamily="18" charset="0"/>
              </a:rPr>
              <a:t>)</a:t>
            </a:r>
            <a:endParaRPr lang="en-US" sz="3500" dirty="0">
              <a:latin typeface="Times New Roman" pitchFamily="18" charset="0"/>
              <a:cs typeface="Times New Roman" pitchFamily="18" charset="0"/>
            </a:endParaRPr>
          </a:p>
        </p:txBody>
      </p:sp>
      <p:pic>
        <p:nvPicPr>
          <p:cNvPr id="6" name="Picture 2" descr="short-inst-logo-874-539"/>
          <p:cNvPicPr>
            <a:picLocks noChangeAspect="1" noChangeArrowheads="1"/>
          </p:cNvPicPr>
          <p:nvPr/>
        </p:nvPicPr>
        <p:blipFill>
          <a:blip r:embed="rId3" cstate="print"/>
          <a:srcRect/>
          <a:stretch>
            <a:fillRect/>
          </a:stretch>
        </p:blipFill>
        <p:spPr bwMode="auto">
          <a:xfrm>
            <a:off x="152400" y="304800"/>
            <a:ext cx="1143000" cy="727075"/>
          </a:xfrm>
          <a:prstGeom prst="rect">
            <a:avLst/>
          </a:prstGeom>
          <a:noFill/>
          <a:ln w="9525">
            <a:noFill/>
            <a:miter lim="800000"/>
            <a:headEnd/>
            <a:tailEnd/>
          </a:ln>
        </p:spPr>
      </p:pic>
      <p:sp>
        <p:nvSpPr>
          <p:cNvPr id="7" name="Line 3"/>
          <p:cNvSpPr>
            <a:spLocks noChangeShapeType="1"/>
          </p:cNvSpPr>
          <p:nvPr/>
        </p:nvSpPr>
        <p:spPr bwMode="auto">
          <a:xfrm>
            <a:off x="1447800" y="914400"/>
            <a:ext cx="7315200" cy="0"/>
          </a:xfrm>
          <a:prstGeom prst="line">
            <a:avLst/>
          </a:prstGeom>
          <a:noFill/>
          <a:ln w="38100">
            <a:solidFill>
              <a:srgbClr val="0000FF"/>
            </a:solidFill>
            <a:round/>
            <a:headEnd/>
            <a:tailEnd/>
          </a:ln>
        </p:spPr>
        <p:txBody>
          <a:bodyPr/>
          <a:lstStyle/>
          <a:p>
            <a:endParaRPr lang="en-US"/>
          </a:p>
        </p:txBody>
      </p:sp>
      <p:sp>
        <p:nvSpPr>
          <p:cNvPr id="11" name="Text Box 4"/>
          <p:cNvSpPr txBox="1">
            <a:spLocks noChangeArrowheads="1"/>
          </p:cNvSpPr>
          <p:nvPr/>
        </p:nvSpPr>
        <p:spPr bwMode="auto">
          <a:xfrm>
            <a:off x="323528" y="1287216"/>
            <a:ext cx="3994734" cy="400110"/>
          </a:xfrm>
          <a:prstGeom prst="rect">
            <a:avLst/>
          </a:prstGeom>
          <a:noFill/>
          <a:ln w="9525">
            <a:noFill/>
            <a:miter lim="800000"/>
            <a:headEnd/>
            <a:tailEnd/>
          </a:ln>
        </p:spPr>
        <p:txBody>
          <a:bodyPr wrap="square">
            <a:spAutoFit/>
          </a:bodyPr>
          <a:lstStyle/>
          <a:p>
            <a:pPr marL="342900" indent="-342900">
              <a:buFont typeface="Wingdings" pitchFamily="2" charset="2"/>
              <a:buChar char="v"/>
            </a:pPr>
            <a:r>
              <a:rPr lang="en-US" altLang="ko-KR" sz="2000" dirty="0" smtClean="0">
                <a:latin typeface="Times New Roman" pitchFamily="18" charset="0"/>
                <a:cs typeface="Times New Roman" pitchFamily="18" charset="0"/>
              </a:rPr>
              <a:t>Type II </a:t>
            </a:r>
            <a:r>
              <a:rPr lang="en-US" altLang="ko-KR" sz="2000" dirty="0" err="1" smtClean="0">
                <a:latin typeface="Times New Roman" pitchFamily="18" charset="0"/>
                <a:cs typeface="Times New Roman" pitchFamily="18" charset="0"/>
              </a:rPr>
              <a:t>vs</a:t>
            </a:r>
            <a:r>
              <a:rPr lang="en-US" altLang="ko-KR" sz="2000" dirty="0" smtClean="0">
                <a:latin typeface="Times New Roman" pitchFamily="18" charset="0"/>
                <a:cs typeface="Times New Roman" pitchFamily="18" charset="0"/>
              </a:rPr>
              <a:t> S35MK5</a:t>
            </a:r>
          </a:p>
        </p:txBody>
      </p:sp>
      <p:sp>
        <p:nvSpPr>
          <p:cNvPr id="12" name="Text Box 4"/>
          <p:cNvSpPr txBox="1">
            <a:spLocks noChangeArrowheads="1"/>
          </p:cNvSpPr>
          <p:nvPr/>
        </p:nvSpPr>
        <p:spPr bwMode="auto">
          <a:xfrm>
            <a:off x="3203848" y="1268760"/>
            <a:ext cx="2842606" cy="400110"/>
          </a:xfrm>
          <a:prstGeom prst="rect">
            <a:avLst/>
          </a:prstGeom>
          <a:noFill/>
          <a:ln w="9525">
            <a:noFill/>
            <a:miter lim="800000"/>
            <a:headEnd/>
            <a:tailEnd/>
          </a:ln>
        </p:spPr>
        <p:txBody>
          <a:bodyPr wrap="square">
            <a:spAutoFit/>
          </a:bodyPr>
          <a:lstStyle/>
          <a:p>
            <a:pPr marL="342900" indent="-342900">
              <a:buFont typeface="Wingdings" pitchFamily="2" charset="2"/>
              <a:buChar char="v"/>
            </a:pPr>
            <a:r>
              <a:rPr lang="en-US" altLang="ko-KR" sz="2000" dirty="0">
                <a:latin typeface="Times New Roman" pitchFamily="18" charset="0"/>
                <a:cs typeface="Times New Roman" pitchFamily="18" charset="0"/>
              </a:rPr>
              <a:t>Type II and S50MK5</a:t>
            </a:r>
            <a:endParaRPr lang="en-US" altLang="ko-KR" sz="2000" dirty="0" smtClean="0">
              <a:latin typeface="Times New Roman" pitchFamily="18" charset="0"/>
              <a:cs typeface="Times New Roman" pitchFamily="18" charset="0"/>
            </a:endParaRPr>
          </a:p>
        </p:txBody>
      </p:sp>
      <p:sp>
        <p:nvSpPr>
          <p:cNvPr id="13" name="Text Box 4"/>
          <p:cNvSpPr txBox="1">
            <a:spLocks noChangeArrowheads="1"/>
          </p:cNvSpPr>
          <p:nvPr/>
        </p:nvSpPr>
        <p:spPr bwMode="auto">
          <a:xfrm>
            <a:off x="6156176" y="1268760"/>
            <a:ext cx="2952328" cy="400110"/>
          </a:xfrm>
          <a:prstGeom prst="rect">
            <a:avLst/>
          </a:prstGeom>
          <a:noFill/>
          <a:ln w="9525">
            <a:noFill/>
            <a:miter lim="800000"/>
            <a:headEnd/>
            <a:tailEnd/>
          </a:ln>
        </p:spPr>
        <p:txBody>
          <a:bodyPr wrap="square">
            <a:spAutoFit/>
          </a:bodyPr>
          <a:lstStyle/>
          <a:p>
            <a:pPr marL="342900" indent="-342900">
              <a:buFont typeface="Wingdings" pitchFamily="2" charset="2"/>
              <a:buChar char="v"/>
            </a:pPr>
            <a:r>
              <a:rPr lang="en-US" altLang="ko-KR" sz="2000" dirty="0">
                <a:latin typeface="Times New Roman" pitchFamily="18" charset="0"/>
                <a:cs typeface="Times New Roman" pitchFamily="18" charset="0"/>
              </a:rPr>
              <a:t>S35MK5 and S50MK5</a:t>
            </a:r>
            <a:endParaRPr lang="en-US" altLang="ko-KR" sz="2000" dirty="0" smtClean="0">
              <a:latin typeface="Times New Roman" pitchFamily="18" charset="0"/>
              <a:cs typeface="Times New Roman" pitchFamily="18" charset="0"/>
            </a:endParaRPr>
          </a:p>
        </p:txBody>
      </p:sp>
      <p:pic>
        <p:nvPicPr>
          <p:cNvPr id="1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844824"/>
            <a:ext cx="2894889" cy="2167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 name="Text Box 4"/>
          <p:cNvSpPr txBox="1">
            <a:spLocks noChangeArrowheads="1"/>
          </p:cNvSpPr>
          <p:nvPr/>
        </p:nvSpPr>
        <p:spPr bwMode="auto">
          <a:xfrm>
            <a:off x="179512" y="4062551"/>
            <a:ext cx="3168352" cy="2246769"/>
          </a:xfrm>
          <a:prstGeom prst="rect">
            <a:avLst/>
          </a:prstGeom>
          <a:noFill/>
          <a:ln w="9525">
            <a:noFill/>
            <a:miter lim="800000"/>
            <a:headEnd/>
            <a:tailEnd/>
          </a:ln>
        </p:spPr>
        <p:txBody>
          <a:bodyPr wrap="square">
            <a:spAutoFit/>
          </a:bodyPr>
          <a:lstStyle/>
          <a:p>
            <a:pPr marL="342900" indent="-342900">
              <a:buFont typeface="Arial" charset="0"/>
              <a:buChar char="•"/>
            </a:pPr>
            <a:r>
              <a:rPr lang="en-US" altLang="ko-KR" sz="2000" dirty="0" err="1" smtClean="0">
                <a:solidFill>
                  <a:prstClr val="black"/>
                </a:solidFill>
                <a:latin typeface="Times New Roman" pitchFamily="18" charset="0"/>
                <a:cs typeface="Times New Roman" pitchFamily="18" charset="0"/>
              </a:rPr>
              <a:t>T_cal</a:t>
            </a:r>
            <a:r>
              <a:rPr lang="en-US" altLang="ko-KR" sz="2000" dirty="0" smtClean="0">
                <a:solidFill>
                  <a:prstClr val="black"/>
                </a:solidFill>
                <a:latin typeface="Times New Roman" pitchFamily="18" charset="0"/>
                <a:cs typeface="Times New Roman" pitchFamily="18" charset="0"/>
              </a:rPr>
              <a:t>= 13.8426</a:t>
            </a:r>
            <a:endParaRPr lang="en-US" altLang="ko-KR" sz="2000" dirty="0">
              <a:solidFill>
                <a:prstClr val="black"/>
              </a:solidFill>
              <a:latin typeface="Times New Roman" pitchFamily="18" charset="0"/>
              <a:cs typeface="Times New Roman" pitchFamily="18" charset="0"/>
            </a:endParaRPr>
          </a:p>
          <a:p>
            <a:pPr marL="342900" indent="-342900">
              <a:buFont typeface="Arial" charset="0"/>
              <a:buChar char="•"/>
            </a:pPr>
            <a:r>
              <a:rPr lang="en-US" altLang="ko-KR" sz="2000" dirty="0" err="1" smtClean="0">
                <a:solidFill>
                  <a:prstClr val="black"/>
                </a:solidFill>
                <a:latin typeface="Times New Roman" pitchFamily="18" charset="0"/>
                <a:cs typeface="Times New Roman" pitchFamily="18" charset="0"/>
              </a:rPr>
              <a:t>T_crit</a:t>
            </a:r>
            <a:r>
              <a:rPr lang="en-US" altLang="ko-KR" sz="2000" dirty="0" smtClean="0">
                <a:solidFill>
                  <a:prstClr val="black"/>
                </a:solidFill>
                <a:latin typeface="Times New Roman" pitchFamily="18" charset="0"/>
                <a:cs typeface="Times New Roman" pitchFamily="18" charset="0"/>
              </a:rPr>
              <a:t>= 2.0017</a:t>
            </a:r>
          </a:p>
          <a:p>
            <a:pPr marL="342900" indent="-342900">
              <a:buFont typeface="Arial" charset="0"/>
              <a:buChar char="•"/>
            </a:pPr>
            <a:r>
              <a:rPr lang="en-US" altLang="ko-KR" sz="2000" dirty="0" smtClean="0">
                <a:solidFill>
                  <a:prstClr val="black"/>
                </a:solidFill>
                <a:latin typeface="Times New Roman" pitchFamily="18" charset="0"/>
                <a:cs typeface="Times New Roman" pitchFamily="18" charset="0"/>
              </a:rPr>
              <a:t>h = 1</a:t>
            </a:r>
          </a:p>
          <a:p>
            <a:pPr marL="342900" indent="-342900">
              <a:buFont typeface="Arial" charset="0"/>
              <a:buChar char="•"/>
            </a:pPr>
            <a:r>
              <a:rPr lang="en-US" altLang="ko-KR" sz="2000" dirty="0" err="1" smtClean="0">
                <a:solidFill>
                  <a:prstClr val="black"/>
                </a:solidFill>
                <a:latin typeface="Times New Roman" pitchFamily="18" charset="0"/>
                <a:cs typeface="Times New Roman" pitchFamily="18" charset="0"/>
              </a:rPr>
              <a:t>Sigt</a:t>
            </a:r>
            <a:r>
              <a:rPr lang="en-US" altLang="ko-KR" sz="2000" dirty="0" smtClean="0">
                <a:solidFill>
                  <a:prstClr val="black"/>
                </a:solidFill>
                <a:latin typeface="Times New Roman" pitchFamily="18" charset="0"/>
                <a:cs typeface="Times New Roman" pitchFamily="18" charset="0"/>
              </a:rPr>
              <a:t> </a:t>
            </a:r>
            <a:r>
              <a:rPr lang="en-US" altLang="ko-KR" sz="2000" dirty="0">
                <a:solidFill>
                  <a:prstClr val="black"/>
                </a:solidFill>
                <a:latin typeface="Times New Roman" pitchFamily="18" charset="0"/>
                <a:cs typeface="Times New Roman" pitchFamily="18" charset="0"/>
              </a:rPr>
              <a:t>t=4.9212e-020</a:t>
            </a:r>
            <a:endParaRPr lang="en-US" altLang="ko-KR" sz="2000" dirty="0" smtClean="0">
              <a:solidFill>
                <a:prstClr val="black"/>
              </a:solidFill>
              <a:latin typeface="Times New Roman" pitchFamily="18" charset="0"/>
              <a:cs typeface="Times New Roman" pitchFamily="18" charset="0"/>
            </a:endParaRPr>
          </a:p>
          <a:p>
            <a:pPr marL="342900" indent="-342900">
              <a:buFont typeface="Arial" charset="0"/>
              <a:buChar char="•"/>
            </a:pPr>
            <a:endParaRPr lang="en-US" altLang="ko-KR" sz="2000" dirty="0">
              <a:solidFill>
                <a:prstClr val="black"/>
              </a:solidFill>
              <a:latin typeface="Times New Roman" pitchFamily="18" charset="0"/>
              <a:cs typeface="Times New Roman" pitchFamily="18" charset="0"/>
            </a:endParaRPr>
          </a:p>
          <a:p>
            <a:r>
              <a:rPr lang="en-US" altLang="ko-KR" sz="2000" dirty="0" smtClean="0">
                <a:solidFill>
                  <a:prstClr val="black"/>
                </a:solidFill>
              </a:rPr>
              <a:t>(h==1, thus hypothesis is</a:t>
            </a:r>
          </a:p>
          <a:p>
            <a:r>
              <a:rPr lang="en-US" altLang="ko-KR" sz="2000" dirty="0" smtClean="0">
                <a:solidFill>
                  <a:prstClr val="black"/>
                </a:solidFill>
              </a:rPr>
              <a:t>rejected)</a:t>
            </a:r>
            <a:endParaRPr lang="en-US" altLang="ko-KR" sz="2000" dirty="0" smtClean="0">
              <a:solidFill>
                <a:prstClr val="black"/>
              </a:solidFill>
              <a:latin typeface="Times New Roman" pitchFamily="18" charset="0"/>
              <a:cs typeface="Times New Roman" pitchFamily="18" charset="0"/>
            </a:endParaRPr>
          </a:p>
        </p:txBody>
      </p:sp>
      <p:pic>
        <p:nvPicPr>
          <p:cNvPr id="2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31840" y="1844824"/>
            <a:ext cx="2894888" cy="2167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 Box 4"/>
          <p:cNvSpPr txBox="1">
            <a:spLocks noChangeArrowheads="1"/>
          </p:cNvSpPr>
          <p:nvPr/>
        </p:nvSpPr>
        <p:spPr bwMode="auto">
          <a:xfrm>
            <a:off x="3131840" y="4077072"/>
            <a:ext cx="3168352" cy="2246769"/>
          </a:xfrm>
          <a:prstGeom prst="rect">
            <a:avLst/>
          </a:prstGeom>
          <a:noFill/>
          <a:ln w="9525">
            <a:noFill/>
            <a:miter lim="800000"/>
            <a:headEnd/>
            <a:tailEnd/>
          </a:ln>
        </p:spPr>
        <p:txBody>
          <a:bodyPr wrap="square">
            <a:spAutoFit/>
          </a:bodyPr>
          <a:lstStyle/>
          <a:p>
            <a:pPr marL="342900" indent="-342900">
              <a:buFont typeface="Arial" charset="0"/>
              <a:buChar char="•"/>
            </a:pPr>
            <a:r>
              <a:rPr lang="en-US" altLang="ko-KR" sz="2000" dirty="0" err="1" smtClean="0">
                <a:solidFill>
                  <a:prstClr val="black"/>
                </a:solidFill>
                <a:latin typeface="Times New Roman" pitchFamily="18" charset="0"/>
                <a:cs typeface="Times New Roman" pitchFamily="18" charset="0"/>
              </a:rPr>
              <a:t>T_cal</a:t>
            </a:r>
            <a:r>
              <a:rPr lang="en-US" altLang="ko-KR" sz="2000" dirty="0" smtClean="0">
                <a:solidFill>
                  <a:prstClr val="black"/>
                </a:solidFill>
                <a:latin typeface="Times New Roman" pitchFamily="18" charset="0"/>
                <a:cs typeface="Times New Roman" pitchFamily="18" charset="0"/>
              </a:rPr>
              <a:t>= 14.6664</a:t>
            </a:r>
            <a:endParaRPr lang="en-US" altLang="ko-KR" sz="2000" dirty="0">
              <a:solidFill>
                <a:prstClr val="black"/>
              </a:solidFill>
              <a:latin typeface="Times New Roman" pitchFamily="18" charset="0"/>
              <a:cs typeface="Times New Roman" pitchFamily="18" charset="0"/>
            </a:endParaRPr>
          </a:p>
          <a:p>
            <a:pPr marL="342900" indent="-342900">
              <a:buFont typeface="Arial" charset="0"/>
              <a:buChar char="•"/>
            </a:pPr>
            <a:r>
              <a:rPr lang="en-US" altLang="ko-KR" sz="2000" dirty="0" err="1" smtClean="0">
                <a:solidFill>
                  <a:prstClr val="black"/>
                </a:solidFill>
                <a:latin typeface="Times New Roman" pitchFamily="18" charset="0"/>
                <a:cs typeface="Times New Roman" pitchFamily="18" charset="0"/>
              </a:rPr>
              <a:t>T_crit</a:t>
            </a:r>
            <a:r>
              <a:rPr lang="en-US" altLang="ko-KR" sz="2000" dirty="0" smtClean="0">
                <a:solidFill>
                  <a:prstClr val="black"/>
                </a:solidFill>
                <a:latin typeface="Times New Roman" pitchFamily="18" charset="0"/>
                <a:cs typeface="Times New Roman" pitchFamily="18" charset="0"/>
              </a:rPr>
              <a:t>= 2.0017</a:t>
            </a:r>
          </a:p>
          <a:p>
            <a:pPr marL="342900" indent="-342900">
              <a:buFont typeface="Arial" charset="0"/>
              <a:buChar char="•"/>
            </a:pPr>
            <a:r>
              <a:rPr lang="en-US" altLang="ko-KR" sz="2000" dirty="0" smtClean="0">
                <a:solidFill>
                  <a:prstClr val="black"/>
                </a:solidFill>
                <a:latin typeface="Times New Roman" pitchFamily="18" charset="0"/>
                <a:cs typeface="Times New Roman" pitchFamily="18" charset="0"/>
              </a:rPr>
              <a:t>h = 1</a:t>
            </a:r>
          </a:p>
          <a:p>
            <a:pPr marL="342900" indent="-342900">
              <a:buFont typeface="Arial" charset="0"/>
              <a:buChar char="•"/>
            </a:pPr>
            <a:r>
              <a:rPr lang="en-US" altLang="ko-KR" sz="2000" dirty="0" err="1" smtClean="0">
                <a:solidFill>
                  <a:prstClr val="black"/>
                </a:solidFill>
                <a:latin typeface="Times New Roman" pitchFamily="18" charset="0"/>
                <a:cs typeface="Times New Roman" pitchFamily="18" charset="0"/>
              </a:rPr>
              <a:t>Sigt</a:t>
            </a:r>
            <a:r>
              <a:rPr lang="en-US" altLang="ko-KR" sz="2000" dirty="0" smtClean="0">
                <a:solidFill>
                  <a:prstClr val="black"/>
                </a:solidFill>
                <a:latin typeface="Times New Roman" pitchFamily="18" charset="0"/>
                <a:cs typeface="Times New Roman" pitchFamily="18" charset="0"/>
              </a:rPr>
              <a:t> </a:t>
            </a:r>
            <a:r>
              <a:rPr lang="en-US" altLang="ko-KR" sz="2000" dirty="0">
                <a:solidFill>
                  <a:prstClr val="black"/>
                </a:solidFill>
                <a:latin typeface="Times New Roman" pitchFamily="18" charset="0"/>
                <a:cs typeface="Times New Roman" pitchFamily="18" charset="0"/>
              </a:rPr>
              <a:t>t= </a:t>
            </a:r>
            <a:r>
              <a:rPr lang="en-US" altLang="ko-KR" sz="2000" dirty="0" smtClean="0">
                <a:solidFill>
                  <a:prstClr val="black"/>
                </a:solidFill>
                <a:latin typeface="Times New Roman" pitchFamily="18" charset="0"/>
                <a:cs typeface="Times New Roman" pitchFamily="18" charset="0"/>
              </a:rPr>
              <a:t>3.5820e-021</a:t>
            </a:r>
          </a:p>
          <a:p>
            <a:pPr marL="342900" indent="-342900">
              <a:buFont typeface="Arial" charset="0"/>
              <a:buChar char="•"/>
            </a:pPr>
            <a:endParaRPr lang="en-US" altLang="ko-KR" sz="2000" dirty="0">
              <a:solidFill>
                <a:prstClr val="black"/>
              </a:solidFill>
              <a:latin typeface="Times New Roman" pitchFamily="18" charset="0"/>
              <a:cs typeface="Times New Roman" pitchFamily="18" charset="0"/>
            </a:endParaRPr>
          </a:p>
          <a:p>
            <a:r>
              <a:rPr lang="en-US" altLang="ko-KR" sz="2000" dirty="0" smtClean="0">
                <a:solidFill>
                  <a:prstClr val="black"/>
                </a:solidFill>
              </a:rPr>
              <a:t>(h==1, thus hypothesis is</a:t>
            </a:r>
          </a:p>
          <a:p>
            <a:r>
              <a:rPr lang="en-US" altLang="ko-KR" sz="2000" dirty="0">
                <a:solidFill>
                  <a:prstClr val="black"/>
                </a:solidFill>
              </a:rPr>
              <a:t> </a:t>
            </a:r>
            <a:r>
              <a:rPr lang="en-US" altLang="ko-KR" sz="2000" dirty="0" smtClean="0"/>
              <a:t>rejected</a:t>
            </a:r>
            <a:r>
              <a:rPr lang="en-US" altLang="ko-KR" sz="2000" dirty="0" smtClean="0">
                <a:solidFill>
                  <a:prstClr val="black"/>
                </a:solidFill>
              </a:rPr>
              <a:t>)</a:t>
            </a:r>
            <a:endParaRPr lang="en-US" altLang="ko-KR" sz="2000" dirty="0" smtClean="0">
              <a:solidFill>
                <a:prstClr val="black"/>
              </a:solidFill>
              <a:latin typeface="Times New Roman" pitchFamily="18" charset="0"/>
              <a:cs typeface="Times New Roman" pitchFamily="18" charset="0"/>
            </a:endParaRPr>
          </a:p>
        </p:txBody>
      </p:sp>
      <p:pic>
        <p:nvPicPr>
          <p:cNvPr id="22"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04350" y="1844824"/>
            <a:ext cx="2894889" cy="2167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Text Box 4"/>
          <p:cNvSpPr txBox="1">
            <a:spLocks noChangeArrowheads="1"/>
          </p:cNvSpPr>
          <p:nvPr/>
        </p:nvSpPr>
        <p:spPr bwMode="auto">
          <a:xfrm>
            <a:off x="6228184" y="4077072"/>
            <a:ext cx="2880320" cy="2246769"/>
          </a:xfrm>
          <a:prstGeom prst="rect">
            <a:avLst/>
          </a:prstGeom>
          <a:noFill/>
          <a:ln w="9525">
            <a:noFill/>
            <a:miter lim="800000"/>
            <a:headEnd/>
            <a:tailEnd/>
          </a:ln>
        </p:spPr>
        <p:txBody>
          <a:bodyPr wrap="square">
            <a:spAutoFit/>
          </a:bodyPr>
          <a:lstStyle/>
          <a:p>
            <a:pPr marL="342900" indent="-342900">
              <a:buFont typeface="Arial" charset="0"/>
              <a:buChar char="•"/>
            </a:pPr>
            <a:r>
              <a:rPr lang="en-US" altLang="ko-KR" sz="2000" dirty="0" err="1" smtClean="0">
                <a:solidFill>
                  <a:prstClr val="black"/>
                </a:solidFill>
                <a:latin typeface="Times New Roman" pitchFamily="18" charset="0"/>
                <a:cs typeface="Times New Roman" pitchFamily="18" charset="0"/>
              </a:rPr>
              <a:t>T_cal</a:t>
            </a:r>
            <a:r>
              <a:rPr lang="en-US" altLang="ko-KR" sz="2000" dirty="0" smtClean="0">
                <a:solidFill>
                  <a:prstClr val="black"/>
                </a:solidFill>
                <a:latin typeface="Times New Roman" pitchFamily="18" charset="0"/>
                <a:cs typeface="Times New Roman" pitchFamily="18" charset="0"/>
              </a:rPr>
              <a:t>= 1.9242</a:t>
            </a:r>
            <a:endParaRPr lang="en-US" altLang="ko-KR" sz="2000" dirty="0">
              <a:solidFill>
                <a:prstClr val="black"/>
              </a:solidFill>
              <a:latin typeface="Times New Roman" pitchFamily="18" charset="0"/>
              <a:cs typeface="Times New Roman" pitchFamily="18" charset="0"/>
            </a:endParaRPr>
          </a:p>
          <a:p>
            <a:pPr marL="342900" indent="-342900">
              <a:buFont typeface="Arial" charset="0"/>
              <a:buChar char="•"/>
            </a:pPr>
            <a:r>
              <a:rPr lang="en-US" altLang="ko-KR" sz="2000" dirty="0" err="1" smtClean="0">
                <a:solidFill>
                  <a:prstClr val="black"/>
                </a:solidFill>
                <a:latin typeface="Times New Roman" pitchFamily="18" charset="0"/>
                <a:cs typeface="Times New Roman" pitchFamily="18" charset="0"/>
              </a:rPr>
              <a:t>T_crit</a:t>
            </a:r>
            <a:r>
              <a:rPr lang="en-US" altLang="ko-KR" sz="2000" dirty="0" smtClean="0">
                <a:solidFill>
                  <a:prstClr val="black"/>
                </a:solidFill>
                <a:latin typeface="Times New Roman" pitchFamily="18" charset="0"/>
                <a:cs typeface="Times New Roman" pitchFamily="18" charset="0"/>
              </a:rPr>
              <a:t>= 2.0017</a:t>
            </a:r>
          </a:p>
          <a:p>
            <a:pPr marL="342900" indent="-342900">
              <a:buFont typeface="Arial" charset="0"/>
              <a:buChar char="•"/>
            </a:pPr>
            <a:r>
              <a:rPr lang="en-US" altLang="ko-KR" sz="2000" dirty="0" smtClean="0">
                <a:solidFill>
                  <a:prstClr val="black"/>
                </a:solidFill>
                <a:latin typeface="Times New Roman" pitchFamily="18" charset="0"/>
                <a:cs typeface="Times New Roman" pitchFamily="18" charset="0"/>
              </a:rPr>
              <a:t>h = </a:t>
            </a:r>
            <a:r>
              <a:rPr lang="en-US" altLang="ko-KR" sz="2000" dirty="0">
                <a:solidFill>
                  <a:prstClr val="black"/>
                </a:solidFill>
                <a:latin typeface="Times New Roman" pitchFamily="18" charset="0"/>
                <a:cs typeface="Times New Roman" pitchFamily="18" charset="0"/>
              </a:rPr>
              <a:t>0</a:t>
            </a:r>
            <a:endParaRPr lang="en-US" altLang="ko-KR" sz="2000" dirty="0" smtClean="0">
              <a:solidFill>
                <a:prstClr val="black"/>
              </a:solidFill>
              <a:latin typeface="Times New Roman" pitchFamily="18" charset="0"/>
              <a:cs typeface="Times New Roman" pitchFamily="18" charset="0"/>
            </a:endParaRPr>
          </a:p>
          <a:p>
            <a:pPr marL="342900" indent="-342900">
              <a:buFont typeface="Arial" charset="0"/>
              <a:buChar char="•"/>
            </a:pPr>
            <a:r>
              <a:rPr lang="en-US" altLang="ko-KR" sz="2000" dirty="0" err="1" smtClean="0">
                <a:solidFill>
                  <a:prstClr val="black"/>
                </a:solidFill>
                <a:latin typeface="Times New Roman" pitchFamily="18" charset="0"/>
                <a:cs typeface="Times New Roman" pitchFamily="18" charset="0"/>
              </a:rPr>
              <a:t>Sigt</a:t>
            </a:r>
            <a:r>
              <a:rPr lang="en-US" altLang="ko-KR" sz="2000" dirty="0" smtClean="0">
                <a:solidFill>
                  <a:prstClr val="black"/>
                </a:solidFill>
                <a:latin typeface="Times New Roman" pitchFamily="18" charset="0"/>
                <a:cs typeface="Times New Roman" pitchFamily="18" charset="0"/>
              </a:rPr>
              <a:t> </a:t>
            </a:r>
            <a:r>
              <a:rPr lang="en-US" altLang="ko-KR" sz="2000" dirty="0">
                <a:solidFill>
                  <a:prstClr val="black"/>
                </a:solidFill>
                <a:latin typeface="Times New Roman" pitchFamily="18" charset="0"/>
                <a:cs typeface="Times New Roman" pitchFamily="18" charset="0"/>
              </a:rPr>
              <a:t>t=  0.0592 </a:t>
            </a:r>
            <a:endParaRPr lang="en-US" altLang="ko-KR" sz="2000" dirty="0" smtClean="0">
              <a:solidFill>
                <a:prstClr val="black"/>
              </a:solidFill>
              <a:latin typeface="Times New Roman" pitchFamily="18" charset="0"/>
              <a:cs typeface="Times New Roman" pitchFamily="18" charset="0"/>
            </a:endParaRPr>
          </a:p>
          <a:p>
            <a:pPr marL="342900" indent="-342900">
              <a:buFont typeface="Arial" charset="0"/>
              <a:buChar char="•"/>
            </a:pPr>
            <a:endParaRPr lang="en-US" altLang="ko-KR" sz="2000" dirty="0">
              <a:solidFill>
                <a:prstClr val="black"/>
              </a:solidFill>
              <a:latin typeface="Times New Roman" pitchFamily="18" charset="0"/>
              <a:cs typeface="Times New Roman" pitchFamily="18" charset="0"/>
            </a:endParaRPr>
          </a:p>
          <a:p>
            <a:r>
              <a:rPr lang="en-US" altLang="ko-KR" sz="2000" dirty="0" smtClean="0">
                <a:solidFill>
                  <a:prstClr val="black"/>
                </a:solidFill>
              </a:rPr>
              <a:t>(h==0, thus hypothesis is</a:t>
            </a:r>
          </a:p>
          <a:p>
            <a:r>
              <a:rPr lang="en-US" altLang="ko-KR" sz="2000" dirty="0" smtClean="0">
                <a:solidFill>
                  <a:prstClr val="black"/>
                </a:solidFill>
              </a:rPr>
              <a:t>not </a:t>
            </a:r>
            <a:r>
              <a:rPr lang="en-US" altLang="ko-KR" sz="2000" dirty="0" smtClean="0"/>
              <a:t>rejected</a:t>
            </a:r>
            <a:r>
              <a:rPr lang="en-US" altLang="ko-KR" sz="2000" dirty="0" smtClean="0">
                <a:solidFill>
                  <a:prstClr val="black"/>
                </a:solidFill>
              </a:rPr>
              <a:t>)</a:t>
            </a:r>
            <a:endParaRPr lang="en-US" altLang="ko-KR" sz="2000" dirty="0" smtClean="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val="225254908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0"/>
            <a:ext cx="8229600" cy="1125538"/>
          </a:xfrm>
        </p:spPr>
        <p:txBody>
          <a:bodyPr>
            <a:normAutofit/>
          </a:bodyPr>
          <a:lstStyle/>
          <a:p>
            <a:r>
              <a:rPr lang="en-US" altLang="ko-KR" sz="4000" dirty="0" smtClean="0">
                <a:latin typeface="Times New Roman" pitchFamily="18" charset="0"/>
                <a:ea typeface="굴림" charset="-127"/>
                <a:cs typeface="Times New Roman" pitchFamily="18" charset="0"/>
              </a:rPr>
              <a:t>Results Summary</a:t>
            </a:r>
            <a:r>
              <a:rPr lang="en-US" altLang="ko-KR" sz="4000" baseline="30000" dirty="0" smtClean="0">
                <a:latin typeface="Times New Roman" pitchFamily="18" charset="0"/>
                <a:ea typeface="굴림" charset="-127"/>
                <a:cs typeface="Times New Roman" pitchFamily="18" charset="0"/>
              </a:rPr>
              <a:t> </a:t>
            </a:r>
            <a:endParaRPr lang="en-US" sz="4000" baseline="30000" dirty="0" smtClean="0">
              <a:latin typeface="Times New Roman" pitchFamily="18" charset="0"/>
              <a:cs typeface="Times New Roman" pitchFamily="18" charset="0"/>
            </a:endParaRPr>
          </a:p>
        </p:txBody>
      </p:sp>
      <p:pic>
        <p:nvPicPr>
          <p:cNvPr id="6" name="Picture 2" descr="short-inst-logo-874-539"/>
          <p:cNvPicPr>
            <a:picLocks noChangeAspect="1" noChangeArrowheads="1"/>
          </p:cNvPicPr>
          <p:nvPr/>
        </p:nvPicPr>
        <p:blipFill>
          <a:blip r:embed="rId3" cstate="print"/>
          <a:srcRect/>
          <a:stretch>
            <a:fillRect/>
          </a:stretch>
        </p:blipFill>
        <p:spPr bwMode="auto">
          <a:xfrm>
            <a:off x="152400" y="304800"/>
            <a:ext cx="1143000" cy="727075"/>
          </a:xfrm>
          <a:prstGeom prst="rect">
            <a:avLst/>
          </a:prstGeom>
          <a:noFill/>
          <a:ln w="9525">
            <a:noFill/>
            <a:miter lim="800000"/>
            <a:headEnd/>
            <a:tailEnd/>
          </a:ln>
        </p:spPr>
      </p:pic>
      <p:sp>
        <p:nvSpPr>
          <p:cNvPr id="7" name="Line 3"/>
          <p:cNvSpPr>
            <a:spLocks noChangeShapeType="1"/>
          </p:cNvSpPr>
          <p:nvPr/>
        </p:nvSpPr>
        <p:spPr bwMode="auto">
          <a:xfrm>
            <a:off x="1447800" y="914400"/>
            <a:ext cx="7315200" cy="0"/>
          </a:xfrm>
          <a:prstGeom prst="line">
            <a:avLst/>
          </a:prstGeom>
          <a:noFill/>
          <a:ln w="38100">
            <a:solidFill>
              <a:srgbClr val="0000FF"/>
            </a:solidFill>
            <a:round/>
            <a:headEnd/>
            <a:tailEnd/>
          </a:ln>
        </p:spPr>
        <p:txBody>
          <a:bodyPr/>
          <a:lstStyle/>
          <a:p>
            <a:endParaRPr lang="en-US"/>
          </a:p>
        </p:txBody>
      </p:sp>
      <p:graphicFrame>
        <p:nvGraphicFramePr>
          <p:cNvPr id="2" name="Table 1"/>
          <p:cNvGraphicFramePr>
            <a:graphicFrameLocks noGrp="1"/>
          </p:cNvGraphicFramePr>
          <p:nvPr>
            <p:extLst>
              <p:ext uri="{D42A27DB-BD31-4B8C-83A1-F6EECF244321}">
                <p14:modId xmlns:p14="http://schemas.microsoft.com/office/powerpoint/2010/main" val="1520069204"/>
              </p:ext>
            </p:extLst>
          </p:nvPr>
        </p:nvGraphicFramePr>
        <p:xfrm>
          <a:off x="723900" y="3192166"/>
          <a:ext cx="7736532" cy="3405186"/>
        </p:xfrm>
        <a:graphic>
          <a:graphicData uri="http://schemas.openxmlformats.org/drawingml/2006/table">
            <a:tbl>
              <a:tblPr firstRow="1" bandRow="1">
                <a:tableStyleId>{5C22544A-7EE6-4342-B048-85BDC9FD1C3A}</a:tableStyleId>
              </a:tblPr>
              <a:tblGrid>
                <a:gridCol w="1365961"/>
                <a:gridCol w="2148216"/>
                <a:gridCol w="2074139"/>
                <a:gridCol w="2148216"/>
              </a:tblGrid>
              <a:tr h="452858">
                <a:tc>
                  <a:txBody>
                    <a:bodyPr/>
                    <a:lstStyle/>
                    <a:p>
                      <a:pPr latinLnBrk="1"/>
                      <a:endParaRPr lang="ko-KR" altLang="en-US" dirty="0"/>
                    </a:p>
                  </a:txBody>
                  <a:tcPr/>
                </a:tc>
                <a:tc>
                  <a:txBody>
                    <a:bodyPr/>
                    <a:lstStyle/>
                    <a:p>
                      <a:pPr latinLnBrk="1"/>
                      <a:r>
                        <a:rPr lang="en-US" altLang="ko-KR" dirty="0" smtClean="0"/>
                        <a:t>Type II vs.</a:t>
                      </a:r>
                      <a:r>
                        <a:rPr lang="en-US" altLang="ko-KR" baseline="0" dirty="0" smtClean="0"/>
                        <a:t> S35MK5</a:t>
                      </a:r>
                      <a:endParaRPr lang="ko-KR" altLang="en-US" dirty="0"/>
                    </a:p>
                  </a:txBody>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Type II vs.</a:t>
                      </a:r>
                      <a:r>
                        <a:rPr lang="en-US" altLang="ko-KR" baseline="0" dirty="0" smtClean="0"/>
                        <a:t> S50MK5</a:t>
                      </a:r>
                      <a:endParaRPr lang="ko-KR" altLang="en-US" dirty="0"/>
                    </a:p>
                  </a:txBody>
                  <a:tcPr/>
                </a:tc>
                <a:tc>
                  <a:txBody>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altLang="ko-KR" dirty="0" smtClean="0"/>
                        <a:t>S35MK5 vs.</a:t>
                      </a:r>
                      <a:r>
                        <a:rPr lang="en-US" altLang="ko-KR" baseline="0" dirty="0" smtClean="0"/>
                        <a:t> S50MK5</a:t>
                      </a:r>
                      <a:endParaRPr lang="ko-KR" altLang="en-US" dirty="0" smtClean="0"/>
                    </a:p>
                    <a:p>
                      <a:pPr latinLnBrk="1"/>
                      <a:endParaRPr lang="ko-KR" altLang="en-US" dirty="0"/>
                    </a:p>
                  </a:txBody>
                  <a:tcPr/>
                </a:tc>
              </a:tr>
              <a:tr h="460851">
                <a:tc>
                  <a:txBody>
                    <a:bodyPr/>
                    <a:lstStyle/>
                    <a:p>
                      <a:pPr latinLnBrk="1"/>
                      <a:r>
                        <a:rPr lang="en-US" altLang="ko-KR" dirty="0" smtClean="0"/>
                        <a:t>Diffusivity</a:t>
                      </a:r>
                      <a:endParaRPr lang="ko-KR" altLang="en-US" dirty="0"/>
                    </a:p>
                  </a:txBody>
                  <a:tcPr/>
                </a:tc>
                <a:tc>
                  <a:txBody>
                    <a:bodyPr/>
                    <a:lstStyle/>
                    <a:p>
                      <a:pPr latinLnBrk="1"/>
                      <a:endParaRPr lang="ko-KR" altLang="en-US" dirty="0"/>
                    </a:p>
                  </a:txBody>
                  <a:tcPr/>
                </a:tc>
                <a:tc>
                  <a:txBody>
                    <a:bodyPr/>
                    <a:lstStyle/>
                    <a:p>
                      <a:pPr latinLnBrk="1"/>
                      <a:endParaRPr lang="ko-KR" altLang="en-US" dirty="0"/>
                    </a:p>
                  </a:txBody>
                  <a:tcPr/>
                </a:tc>
                <a:tc>
                  <a:txBody>
                    <a:bodyPr/>
                    <a:lstStyle/>
                    <a:p>
                      <a:pPr latinLnBrk="1"/>
                      <a:endParaRPr lang="ko-KR" altLang="en-US" dirty="0"/>
                    </a:p>
                  </a:txBody>
                  <a:tcPr/>
                </a:tc>
              </a:tr>
              <a:tr h="460851">
                <a:tc>
                  <a:txBody>
                    <a:bodyPr/>
                    <a:lstStyle/>
                    <a:p>
                      <a:pPr latinLnBrk="1"/>
                      <a:r>
                        <a:rPr lang="en-US" altLang="ko-KR" dirty="0" smtClean="0"/>
                        <a:t>F</a:t>
                      </a:r>
                      <a:endParaRPr lang="ko-KR" altLang="en-US" dirty="0"/>
                    </a:p>
                  </a:txBody>
                  <a:tcPr/>
                </a:tc>
                <a:tc>
                  <a:txBody>
                    <a:bodyPr/>
                    <a:lstStyle/>
                    <a:p>
                      <a:pPr latinLnBrk="1"/>
                      <a:r>
                        <a:rPr lang="en-US" altLang="ko-KR" dirty="0" smtClean="0"/>
                        <a:t>Not reject</a:t>
                      </a:r>
                      <a:endParaRPr lang="ko-KR" altLang="en-US" dirty="0"/>
                    </a:p>
                  </a:txBody>
                  <a:tcPr/>
                </a:tc>
                <a:tc>
                  <a:txBody>
                    <a:bodyPr/>
                    <a:lstStyle/>
                    <a:p>
                      <a:pPr latinLnBrk="1"/>
                      <a:r>
                        <a:rPr lang="en-US" altLang="ko-KR" dirty="0" smtClean="0"/>
                        <a:t>Not reject</a:t>
                      </a:r>
                      <a:endParaRPr lang="ko-KR" altLang="en-US" dirty="0"/>
                    </a:p>
                  </a:txBody>
                  <a:tcPr/>
                </a:tc>
                <a:tc>
                  <a:txBody>
                    <a:bodyPr/>
                    <a:lstStyle/>
                    <a:p>
                      <a:pPr latinLnBrk="1"/>
                      <a:r>
                        <a:rPr lang="en-US" altLang="ko-KR" dirty="0" smtClean="0"/>
                        <a:t>Not reject</a:t>
                      </a:r>
                      <a:endParaRPr lang="ko-KR" altLang="en-US" dirty="0"/>
                    </a:p>
                  </a:txBody>
                  <a:tcPr/>
                </a:tc>
              </a:tr>
              <a:tr h="460851">
                <a:tc>
                  <a:txBody>
                    <a:bodyPr/>
                    <a:lstStyle/>
                    <a:p>
                      <a:pPr latinLnBrk="1"/>
                      <a:r>
                        <a:rPr lang="en-US" altLang="ko-KR" dirty="0" smtClean="0"/>
                        <a:t>t</a:t>
                      </a:r>
                      <a:endParaRPr lang="ko-KR" altLang="en-US" dirty="0"/>
                    </a:p>
                  </a:txBody>
                  <a:tcPr/>
                </a:tc>
                <a:tc>
                  <a:txBody>
                    <a:bodyPr/>
                    <a:lstStyle/>
                    <a:p>
                      <a:pPr latinLnBrk="1"/>
                      <a:r>
                        <a:rPr lang="en-US" altLang="ko-KR" dirty="0" smtClean="0"/>
                        <a:t>reject</a:t>
                      </a:r>
                      <a:endParaRPr lang="ko-KR" altLang="en-US" dirty="0"/>
                    </a:p>
                  </a:txBody>
                  <a:tcPr/>
                </a:tc>
                <a:tc>
                  <a:txBody>
                    <a:bodyPr/>
                    <a:lstStyle/>
                    <a:p>
                      <a:pPr latinLnBrk="1"/>
                      <a:r>
                        <a:rPr lang="en-US" altLang="ko-KR" dirty="0" smtClean="0"/>
                        <a:t>Reject</a:t>
                      </a:r>
                      <a:endParaRPr lang="ko-KR" altLang="en-US" dirty="0"/>
                    </a:p>
                  </a:txBody>
                  <a:tcPr/>
                </a:tc>
                <a:tc>
                  <a:txBody>
                    <a:bodyPr/>
                    <a:lstStyle/>
                    <a:p>
                      <a:pPr latinLnBrk="1"/>
                      <a:r>
                        <a:rPr lang="en-US" altLang="ko-KR" dirty="0" smtClean="0"/>
                        <a:t>Not reject</a:t>
                      </a:r>
                      <a:endParaRPr lang="ko-KR" altLang="en-US" dirty="0"/>
                    </a:p>
                  </a:txBody>
                  <a:tcPr/>
                </a:tc>
              </a:tr>
              <a:tr h="460851">
                <a:tc>
                  <a:txBody>
                    <a:bodyPr/>
                    <a:lstStyle/>
                    <a:p>
                      <a:pPr latinLnBrk="1"/>
                      <a:r>
                        <a:rPr lang="en-US" altLang="ko-KR" dirty="0" smtClean="0"/>
                        <a:t>Dissipation</a:t>
                      </a:r>
                      <a:endParaRPr lang="ko-KR" altLang="en-US" dirty="0"/>
                    </a:p>
                  </a:txBody>
                  <a:tcPr/>
                </a:tc>
                <a:tc>
                  <a:txBody>
                    <a:bodyPr/>
                    <a:lstStyle/>
                    <a:p>
                      <a:pPr latinLnBrk="1"/>
                      <a:endParaRPr lang="ko-KR" altLang="en-US" dirty="0"/>
                    </a:p>
                  </a:txBody>
                  <a:tcPr/>
                </a:tc>
                <a:tc>
                  <a:txBody>
                    <a:bodyPr/>
                    <a:lstStyle/>
                    <a:p>
                      <a:pPr latinLnBrk="1"/>
                      <a:endParaRPr lang="ko-KR" altLang="en-US" dirty="0"/>
                    </a:p>
                  </a:txBody>
                  <a:tcPr/>
                </a:tc>
                <a:tc>
                  <a:txBody>
                    <a:bodyPr/>
                    <a:lstStyle/>
                    <a:p>
                      <a:pPr latinLnBrk="1"/>
                      <a:endParaRPr lang="en-US" altLang="ko-KR" dirty="0" smtClean="0"/>
                    </a:p>
                  </a:txBody>
                  <a:tcPr/>
                </a:tc>
              </a:tr>
              <a:tr h="460851">
                <a:tc>
                  <a:txBody>
                    <a:bodyPr/>
                    <a:lstStyle/>
                    <a:p>
                      <a:pPr latinLnBrk="1"/>
                      <a:r>
                        <a:rPr lang="en-US" altLang="ko-KR" dirty="0" smtClean="0"/>
                        <a:t>F</a:t>
                      </a:r>
                      <a:endParaRPr lang="ko-KR" altLang="en-US" dirty="0"/>
                    </a:p>
                  </a:txBody>
                  <a:tcPr/>
                </a:tc>
                <a:tc>
                  <a:txBody>
                    <a:bodyPr/>
                    <a:lstStyle/>
                    <a:p>
                      <a:pPr latinLnBrk="1"/>
                      <a:r>
                        <a:rPr lang="en-US" altLang="ko-KR" dirty="0" smtClean="0"/>
                        <a:t>reject</a:t>
                      </a:r>
                      <a:endParaRPr lang="ko-KR" altLang="en-US" dirty="0"/>
                    </a:p>
                  </a:txBody>
                  <a:tcPr/>
                </a:tc>
                <a:tc>
                  <a:txBody>
                    <a:bodyPr/>
                    <a:lstStyle/>
                    <a:p>
                      <a:pPr latinLnBrk="1"/>
                      <a:r>
                        <a:rPr lang="en-US" altLang="ko-KR" dirty="0" smtClean="0"/>
                        <a:t>reject</a:t>
                      </a:r>
                      <a:endParaRPr lang="ko-KR" altLang="en-US" dirty="0"/>
                    </a:p>
                  </a:txBody>
                  <a:tcPr/>
                </a:tc>
                <a:tc>
                  <a:txBody>
                    <a:bodyPr/>
                    <a:lstStyle/>
                    <a:p>
                      <a:pPr latinLnBrk="1"/>
                      <a:r>
                        <a:rPr lang="en-US" altLang="ko-KR" dirty="0" smtClean="0"/>
                        <a:t>Not reject</a:t>
                      </a:r>
                      <a:endParaRPr lang="ko-KR" altLang="en-US" dirty="0"/>
                    </a:p>
                  </a:txBody>
                  <a:tcPr/>
                </a:tc>
              </a:tr>
              <a:tr h="460851">
                <a:tc>
                  <a:txBody>
                    <a:bodyPr/>
                    <a:lstStyle/>
                    <a:p>
                      <a:pPr latinLnBrk="1"/>
                      <a:r>
                        <a:rPr lang="en-US" altLang="ko-KR" dirty="0" smtClean="0"/>
                        <a:t>t</a:t>
                      </a:r>
                      <a:endParaRPr lang="ko-KR" altLang="en-US" dirty="0"/>
                    </a:p>
                  </a:txBody>
                  <a:tcPr/>
                </a:tc>
                <a:tc>
                  <a:txBody>
                    <a:bodyPr/>
                    <a:lstStyle/>
                    <a:p>
                      <a:pPr latinLnBrk="1"/>
                      <a:r>
                        <a:rPr lang="en-US" altLang="ko-KR" dirty="0" smtClean="0"/>
                        <a:t>reject</a:t>
                      </a:r>
                      <a:endParaRPr lang="ko-KR" altLang="en-US" dirty="0"/>
                    </a:p>
                  </a:txBody>
                  <a:tcPr/>
                </a:tc>
                <a:tc>
                  <a:txBody>
                    <a:bodyPr/>
                    <a:lstStyle/>
                    <a:p>
                      <a:pPr latinLnBrk="1"/>
                      <a:r>
                        <a:rPr lang="en-US" altLang="ko-KR" dirty="0" smtClean="0"/>
                        <a:t>Reject</a:t>
                      </a:r>
                      <a:endParaRPr lang="ko-KR" altLang="en-US" dirty="0"/>
                    </a:p>
                  </a:txBody>
                  <a:tcPr/>
                </a:tc>
                <a:tc>
                  <a:txBody>
                    <a:bodyPr/>
                    <a:lstStyle/>
                    <a:p>
                      <a:pPr latinLnBrk="1"/>
                      <a:r>
                        <a:rPr lang="en-US" altLang="ko-KR" dirty="0" smtClean="0"/>
                        <a:t>Not reject</a:t>
                      </a:r>
                      <a:endParaRPr lang="ko-KR" altLang="en-US" dirty="0"/>
                    </a:p>
                  </a:txBody>
                  <a:tcPr/>
                </a:tc>
              </a:tr>
            </a:tbl>
          </a:graphicData>
        </a:graphic>
      </p:graphicFrame>
      <p:sp>
        <p:nvSpPr>
          <p:cNvPr id="3" name="Rectangle 2"/>
          <p:cNvSpPr/>
          <p:nvPr/>
        </p:nvSpPr>
        <p:spPr>
          <a:xfrm>
            <a:off x="539552" y="1124744"/>
            <a:ext cx="7952556" cy="707886"/>
          </a:xfrm>
          <a:prstGeom prst="rect">
            <a:avLst/>
          </a:prstGeom>
        </p:spPr>
        <p:txBody>
          <a:bodyPr wrap="square">
            <a:spAutoFit/>
          </a:bodyPr>
          <a:lstStyle/>
          <a:p>
            <a:pPr marL="342900" indent="-342900">
              <a:buFont typeface="Wingdings" pitchFamily="2" charset="2"/>
              <a:buChar char="Ø"/>
            </a:pPr>
            <a:r>
              <a:rPr lang="en-US" altLang="ko-KR" sz="2000" dirty="0">
                <a:latin typeface="Times New Roman" pitchFamily="18" charset="0"/>
                <a:cs typeface="Times New Roman" pitchFamily="18" charset="0"/>
              </a:rPr>
              <a:t> Null hypothesis that </a:t>
            </a:r>
            <a:r>
              <a:rPr lang="en-US" altLang="ko-KR" sz="2000" dirty="0" smtClean="0">
                <a:latin typeface="Times New Roman" pitchFamily="18" charset="0"/>
                <a:cs typeface="Times New Roman" pitchFamily="18" charset="0"/>
              </a:rPr>
              <a:t>the </a:t>
            </a:r>
            <a:r>
              <a:rPr lang="en-US" altLang="ko-KR" sz="2000" dirty="0">
                <a:latin typeface="Times New Roman" pitchFamily="18" charset="0"/>
                <a:cs typeface="Times New Roman" pitchFamily="18" charset="0"/>
              </a:rPr>
              <a:t>material parameters of </a:t>
            </a:r>
            <a:r>
              <a:rPr lang="en-US" altLang="ko-KR" sz="2000" dirty="0" smtClean="0">
                <a:latin typeface="Times New Roman" pitchFamily="18" charset="0"/>
                <a:cs typeface="Times New Roman" pitchFamily="18" charset="0"/>
              </a:rPr>
              <a:t>Type II and S35MK5 are not statistically different can reject.</a:t>
            </a:r>
            <a:endParaRPr lang="en-US" altLang="ko-KR" sz="2000" dirty="0">
              <a:latin typeface="Times New Roman" pitchFamily="18" charset="0"/>
              <a:cs typeface="Times New Roman" pitchFamily="18" charset="0"/>
            </a:endParaRPr>
          </a:p>
        </p:txBody>
      </p:sp>
      <p:sp>
        <p:nvSpPr>
          <p:cNvPr id="12" name="Rectangle 11"/>
          <p:cNvSpPr/>
          <p:nvPr/>
        </p:nvSpPr>
        <p:spPr>
          <a:xfrm>
            <a:off x="539552" y="1772816"/>
            <a:ext cx="7952556" cy="707886"/>
          </a:xfrm>
          <a:prstGeom prst="rect">
            <a:avLst/>
          </a:prstGeom>
        </p:spPr>
        <p:txBody>
          <a:bodyPr wrap="square">
            <a:spAutoFit/>
          </a:bodyPr>
          <a:lstStyle/>
          <a:p>
            <a:pPr marL="342900" indent="-342900">
              <a:buFont typeface="Wingdings" pitchFamily="2" charset="2"/>
              <a:buChar char="Ø"/>
            </a:pPr>
            <a:r>
              <a:rPr lang="en-US" altLang="ko-KR" sz="2000" dirty="0">
                <a:latin typeface="Times New Roman" pitchFamily="18" charset="0"/>
                <a:cs typeface="Times New Roman" pitchFamily="18" charset="0"/>
              </a:rPr>
              <a:t> Null hypothesis that </a:t>
            </a:r>
            <a:r>
              <a:rPr lang="en-US" altLang="ko-KR" sz="2000" dirty="0" smtClean="0">
                <a:latin typeface="Times New Roman" pitchFamily="18" charset="0"/>
                <a:cs typeface="Times New Roman" pitchFamily="18" charset="0"/>
              </a:rPr>
              <a:t>the </a:t>
            </a:r>
            <a:r>
              <a:rPr lang="en-US" altLang="ko-KR" sz="2000" dirty="0">
                <a:latin typeface="Times New Roman" pitchFamily="18" charset="0"/>
                <a:cs typeface="Times New Roman" pitchFamily="18" charset="0"/>
              </a:rPr>
              <a:t>material parameters of </a:t>
            </a:r>
            <a:r>
              <a:rPr lang="en-US" altLang="ko-KR" sz="2000" dirty="0" smtClean="0">
                <a:latin typeface="Times New Roman" pitchFamily="18" charset="0"/>
                <a:cs typeface="Times New Roman" pitchFamily="18" charset="0"/>
              </a:rPr>
              <a:t>Type II and S50MK5 </a:t>
            </a:r>
            <a:r>
              <a:rPr lang="en-US" altLang="ko-KR" sz="2000" dirty="0">
                <a:latin typeface="Times New Roman" pitchFamily="18" charset="0"/>
                <a:cs typeface="Times New Roman" pitchFamily="18" charset="0"/>
              </a:rPr>
              <a:t>are </a:t>
            </a:r>
            <a:r>
              <a:rPr lang="en-US" altLang="ko-KR" sz="2000" dirty="0" smtClean="0">
                <a:latin typeface="Times New Roman" pitchFamily="18" charset="0"/>
                <a:cs typeface="Times New Roman" pitchFamily="18" charset="0"/>
              </a:rPr>
              <a:t>not statistically different can reject.</a:t>
            </a:r>
            <a:endParaRPr lang="en-US" altLang="ko-KR" sz="2000" dirty="0">
              <a:latin typeface="Times New Roman" pitchFamily="18" charset="0"/>
              <a:cs typeface="Times New Roman" pitchFamily="18" charset="0"/>
            </a:endParaRPr>
          </a:p>
        </p:txBody>
      </p:sp>
      <p:sp>
        <p:nvSpPr>
          <p:cNvPr id="13" name="Rectangle 12"/>
          <p:cNvSpPr/>
          <p:nvPr/>
        </p:nvSpPr>
        <p:spPr>
          <a:xfrm>
            <a:off x="539552" y="2433082"/>
            <a:ext cx="8223448" cy="707886"/>
          </a:xfrm>
          <a:prstGeom prst="rect">
            <a:avLst/>
          </a:prstGeom>
        </p:spPr>
        <p:txBody>
          <a:bodyPr wrap="square">
            <a:spAutoFit/>
          </a:bodyPr>
          <a:lstStyle/>
          <a:p>
            <a:pPr marL="342900" indent="-342900">
              <a:buFont typeface="Wingdings" pitchFamily="2" charset="2"/>
              <a:buChar char="Ø"/>
            </a:pPr>
            <a:r>
              <a:rPr lang="en-US" altLang="ko-KR" sz="2000" dirty="0">
                <a:latin typeface="Times New Roman" pitchFamily="18" charset="0"/>
                <a:cs typeface="Times New Roman" pitchFamily="18" charset="0"/>
              </a:rPr>
              <a:t> Null hypothesis that </a:t>
            </a:r>
            <a:r>
              <a:rPr lang="en-US" altLang="ko-KR" sz="2000" dirty="0" smtClean="0">
                <a:latin typeface="Times New Roman" pitchFamily="18" charset="0"/>
                <a:cs typeface="Times New Roman" pitchFamily="18" charset="0"/>
              </a:rPr>
              <a:t>the </a:t>
            </a:r>
            <a:r>
              <a:rPr lang="en-US" altLang="ko-KR" sz="2000" dirty="0">
                <a:latin typeface="Times New Roman" pitchFamily="18" charset="0"/>
                <a:cs typeface="Times New Roman" pitchFamily="18" charset="0"/>
              </a:rPr>
              <a:t>material parameters of </a:t>
            </a:r>
            <a:r>
              <a:rPr lang="en-US" altLang="ko-KR" sz="2000" dirty="0" smtClean="0">
                <a:latin typeface="Times New Roman" pitchFamily="18" charset="0"/>
                <a:cs typeface="Times New Roman" pitchFamily="18" charset="0"/>
              </a:rPr>
              <a:t>S35MK5 and S50MK5 </a:t>
            </a:r>
            <a:r>
              <a:rPr lang="en-US" altLang="ko-KR" sz="2000" dirty="0">
                <a:latin typeface="Times New Roman" pitchFamily="18" charset="0"/>
                <a:cs typeface="Times New Roman" pitchFamily="18" charset="0"/>
              </a:rPr>
              <a:t>are </a:t>
            </a:r>
            <a:r>
              <a:rPr lang="en-US" altLang="ko-KR" sz="2000" dirty="0" smtClean="0">
                <a:latin typeface="Times New Roman" pitchFamily="18" charset="0"/>
                <a:cs typeface="Times New Roman" pitchFamily="18" charset="0"/>
              </a:rPr>
              <a:t>not statistically different cannot reject.</a:t>
            </a:r>
            <a:endParaRPr lang="en-US" altLang="ko-KR" sz="20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1"/>
          <p:cNvSpPr>
            <a:spLocks noChangeArrowheads="1"/>
          </p:cNvSpPr>
          <p:nvPr/>
        </p:nvSpPr>
        <p:spPr bwMode="auto">
          <a:xfrm>
            <a:off x="611560" y="1610214"/>
            <a:ext cx="7848872" cy="40934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342900" indent="-342900" algn="just" eaLnBrk="0" fontAlgn="base" hangingPunct="0">
              <a:spcBef>
                <a:spcPct val="0"/>
              </a:spcBef>
              <a:spcAft>
                <a:spcPct val="0"/>
              </a:spcAft>
              <a:buFont typeface="Wingdings" pitchFamily="2" charset="2"/>
              <a:buChar char="Ø"/>
            </a:pPr>
            <a:r>
              <a:rPr lang="en-US" altLang="ko-KR" sz="2000" dirty="0" smtClean="0">
                <a:latin typeface="Times New Roman" pitchFamily="18" charset="0"/>
                <a:ea typeface="Malgun Gothic" pitchFamily="34" charset="-127"/>
                <a:cs typeface="Times New Roman" pitchFamily="18" charset="0"/>
              </a:rPr>
              <a:t>According to statistical test results, it is shown that there appears to be </a:t>
            </a:r>
            <a:r>
              <a:rPr lang="en-US" altLang="ko-KR" sz="2000" dirty="0">
                <a:latin typeface="Times New Roman" pitchFamily="18" charset="0"/>
                <a:ea typeface="Malgun Gothic" pitchFamily="34" charset="-127"/>
                <a:cs typeface="Times New Roman" pitchFamily="18" charset="0"/>
              </a:rPr>
              <a:t>a</a:t>
            </a:r>
            <a:r>
              <a:rPr lang="en-US" altLang="ko-KR" sz="2000" dirty="0" smtClean="0">
                <a:latin typeface="Times New Roman" pitchFamily="18" charset="0"/>
                <a:ea typeface="Malgun Gothic" pitchFamily="34" charset="-127"/>
                <a:cs typeface="Times New Roman" pitchFamily="18" charset="0"/>
              </a:rPr>
              <a:t> statistical difference for mean and variance of material parameters in between </a:t>
            </a:r>
            <a:r>
              <a:rPr lang="en-US" altLang="ko-KR" sz="2000" dirty="0">
                <a:latin typeface="Times New Roman" pitchFamily="18" charset="0"/>
                <a:ea typeface="Malgun Gothic" pitchFamily="34" charset="-127"/>
                <a:cs typeface="Times New Roman" pitchFamily="18" charset="0"/>
              </a:rPr>
              <a:t>S35MK5/S50MK5 and Type II </a:t>
            </a:r>
            <a:r>
              <a:rPr lang="en-US" altLang="ko-KR" sz="2000" dirty="0" smtClean="0">
                <a:latin typeface="Times New Roman" pitchFamily="18" charset="0"/>
                <a:ea typeface="Malgun Gothic" pitchFamily="34" charset="-127"/>
                <a:cs typeface="Times New Roman" pitchFamily="18" charset="0"/>
              </a:rPr>
              <a:t>samples.</a:t>
            </a:r>
          </a:p>
          <a:p>
            <a:pPr marL="342900" marR="0" lvl="0" indent="-342900" algn="l" defTabSz="914400" rtl="0" eaLnBrk="0" fontAlgn="base" latinLnBrk="0" hangingPunct="0">
              <a:lnSpc>
                <a:spcPct val="100000"/>
              </a:lnSpc>
              <a:spcBef>
                <a:spcPct val="0"/>
              </a:spcBef>
              <a:spcAft>
                <a:spcPct val="0"/>
              </a:spcAft>
              <a:buClrTx/>
              <a:buSzTx/>
              <a:buFont typeface="Wingdings" pitchFamily="2" charset="2"/>
              <a:buChar char="Ø"/>
              <a:tabLst/>
            </a:pPr>
            <a:endParaRPr kumimoji="0" lang="en-US" altLang="ko-KR" sz="2000" b="0" i="0" u="none" strike="noStrike" cap="none" normalizeH="0" baseline="0" dirty="0" smtClean="0">
              <a:ln>
                <a:noFill/>
              </a:ln>
              <a:solidFill>
                <a:schemeClr val="tx1"/>
              </a:solidFill>
              <a:effectLst/>
              <a:latin typeface="Times New Roman" pitchFamily="18" charset="0"/>
              <a:ea typeface="Malgun Gothic" pitchFamily="34" charset="-127"/>
              <a:cs typeface="Times New Roman" pitchFamily="18" charset="0"/>
            </a:endParaRPr>
          </a:p>
          <a:p>
            <a:pPr marL="342900" lvl="0" indent="-342900" algn="just" eaLnBrk="0" fontAlgn="base" hangingPunct="0">
              <a:spcBef>
                <a:spcPct val="0"/>
              </a:spcBef>
              <a:spcAft>
                <a:spcPct val="0"/>
              </a:spcAft>
              <a:buFont typeface="Wingdings" pitchFamily="2" charset="2"/>
              <a:buChar char="Ø"/>
            </a:pPr>
            <a:r>
              <a:rPr lang="en-US" altLang="ko-KR" sz="2000" dirty="0" smtClean="0">
                <a:latin typeface="Times New Roman" pitchFamily="18" charset="0"/>
                <a:ea typeface="Malgun Gothic" pitchFamily="34" charset="-127"/>
                <a:cs typeface="Times New Roman" pitchFamily="18" charset="0"/>
              </a:rPr>
              <a:t>The difference between</a:t>
            </a:r>
            <a:r>
              <a:rPr kumimoji="0" lang="en-US" altLang="ko-KR" sz="2000" b="0" i="0" u="none" strike="noStrike" cap="none" normalizeH="0" dirty="0" smtClean="0">
                <a:ln>
                  <a:noFill/>
                </a:ln>
                <a:solidFill>
                  <a:schemeClr val="tx1"/>
                </a:solidFill>
                <a:effectLst/>
                <a:latin typeface="Times New Roman" pitchFamily="18" charset="0"/>
                <a:ea typeface="Malgun Gothic" pitchFamily="34" charset="-127"/>
                <a:cs typeface="Times New Roman" pitchFamily="18" charset="0"/>
              </a:rPr>
              <a:t> </a:t>
            </a:r>
            <a:r>
              <a:rPr kumimoji="0" lang="en-US" altLang="ko-KR" sz="2000" b="0" i="0" u="none" strike="noStrike" cap="none" normalizeH="0" baseline="0" dirty="0" smtClean="0">
                <a:ln>
                  <a:noFill/>
                </a:ln>
                <a:solidFill>
                  <a:schemeClr val="tx1"/>
                </a:solidFill>
                <a:effectLst/>
                <a:latin typeface="Times New Roman" pitchFamily="18" charset="0"/>
                <a:ea typeface="Malgun Gothic" pitchFamily="34" charset="-127"/>
                <a:cs typeface="Times New Roman" pitchFamily="18" charset="0"/>
              </a:rPr>
              <a:t>S35MK5/S50MK5 and Type II may relate to addition</a:t>
            </a:r>
            <a:r>
              <a:rPr kumimoji="0" lang="en-US" altLang="ko-KR" sz="2000" b="0" i="0" u="none" strike="noStrike" cap="none" normalizeH="0" dirty="0" smtClean="0">
                <a:ln>
                  <a:noFill/>
                </a:ln>
                <a:solidFill>
                  <a:schemeClr val="tx1"/>
                </a:solidFill>
                <a:effectLst/>
                <a:latin typeface="Times New Roman" pitchFamily="18" charset="0"/>
                <a:ea typeface="Malgun Gothic" pitchFamily="34" charset="-127"/>
                <a:cs typeface="Times New Roman" pitchFamily="18" charset="0"/>
              </a:rPr>
              <a:t> of </a:t>
            </a:r>
            <a:r>
              <a:rPr lang="en-US" altLang="ko-KR" sz="2000" dirty="0" smtClean="0">
                <a:latin typeface="Times New Roman" pitchFamily="18" charset="0"/>
                <a:ea typeface="Malgun Gothic" pitchFamily="34" charset="-127"/>
                <a:cs typeface="Times New Roman" pitchFamily="18" charset="0"/>
              </a:rPr>
              <a:t>SCMs</a:t>
            </a:r>
            <a:r>
              <a:rPr kumimoji="0" lang="en-US" altLang="ko-KR" sz="2000" b="0" i="0" u="none" strike="noStrike" cap="none" normalizeH="0" baseline="0" dirty="0" smtClean="0">
                <a:ln>
                  <a:noFill/>
                </a:ln>
                <a:solidFill>
                  <a:schemeClr val="tx1"/>
                </a:solidFill>
                <a:effectLst/>
                <a:latin typeface="Times New Roman" pitchFamily="18" charset="0"/>
                <a:ea typeface="Malgun Gothic" pitchFamily="34" charset="-127"/>
                <a:cs typeface="Times New Roman" pitchFamily="18" charset="0"/>
              </a:rPr>
              <a:t>. T</a:t>
            </a:r>
            <a:r>
              <a:rPr lang="en-US" altLang="ko-KR" sz="2000" dirty="0" smtClean="0">
                <a:latin typeface="Times New Roman" pitchFamily="18" charset="0"/>
                <a:cs typeface="Times New Roman" pitchFamily="18" charset="0"/>
              </a:rPr>
              <a:t>he </a:t>
            </a:r>
            <a:r>
              <a:rPr lang="en-US" altLang="ko-KR" sz="2000" dirty="0">
                <a:latin typeface="Times New Roman" pitchFamily="18" charset="0"/>
                <a:cs typeface="Times New Roman" pitchFamily="18" charset="0"/>
              </a:rPr>
              <a:t>addition of SCMs into concrete influenced on the formation of microstructure in </a:t>
            </a:r>
            <a:r>
              <a:rPr lang="en-US" altLang="ko-KR" sz="2000" dirty="0" smtClean="0">
                <a:latin typeface="Times New Roman" pitchFamily="18" charset="0"/>
                <a:cs typeface="Times New Roman" pitchFamily="18" charset="0"/>
              </a:rPr>
              <a:t>concrete.</a:t>
            </a:r>
          </a:p>
          <a:p>
            <a:pPr lvl="0" algn="just" eaLnBrk="0" fontAlgn="base" hangingPunct="0">
              <a:spcBef>
                <a:spcPct val="0"/>
              </a:spcBef>
              <a:spcAft>
                <a:spcPct val="0"/>
              </a:spcAft>
            </a:pPr>
            <a:endParaRPr lang="en-US" altLang="ko-KR" sz="2000" dirty="0">
              <a:latin typeface="Times New Roman" pitchFamily="18" charset="0"/>
              <a:ea typeface="Malgun Gothic" pitchFamily="34" charset="-127"/>
              <a:cs typeface="Times New Roman" pitchFamily="18" charset="0"/>
            </a:endParaRPr>
          </a:p>
          <a:p>
            <a:pPr marL="342900" lvl="0" indent="-342900" eaLnBrk="0" fontAlgn="base" hangingPunct="0">
              <a:spcBef>
                <a:spcPct val="0"/>
              </a:spcBef>
              <a:spcAft>
                <a:spcPct val="0"/>
              </a:spcAft>
              <a:buFont typeface="Wingdings" pitchFamily="2" charset="2"/>
              <a:buChar char="Ø"/>
            </a:pPr>
            <a:r>
              <a:rPr lang="en-US" altLang="ko-KR" sz="2000" dirty="0">
                <a:latin typeface="Times New Roman" pitchFamily="18" charset="0"/>
                <a:ea typeface="Malgun Gothic" pitchFamily="34" charset="-127"/>
                <a:cs typeface="Times New Roman" pitchFamily="18" charset="0"/>
              </a:rPr>
              <a:t>D</a:t>
            </a:r>
            <a:r>
              <a:rPr lang="en-US" altLang="ko-KR" sz="2000" dirty="0" smtClean="0">
                <a:latin typeface="Times New Roman" pitchFamily="18" charset="0"/>
                <a:ea typeface="Malgun Gothic" pitchFamily="34" charset="-127"/>
                <a:cs typeface="Times New Roman" pitchFamily="18" charset="0"/>
              </a:rPr>
              <a:t>iffusivity of ultrasonic energy in S35MK5/S50MK5 is shown to be higher than the one in Type</a:t>
            </a:r>
            <a:r>
              <a:rPr lang="en-US" altLang="ko-KR" sz="2000" dirty="0">
                <a:latin typeface="Times New Roman" pitchFamily="18" charset="0"/>
                <a:ea typeface="Malgun Gothic" pitchFamily="34" charset="-127"/>
                <a:cs typeface="Times New Roman" pitchFamily="18" charset="0"/>
              </a:rPr>
              <a:t> </a:t>
            </a:r>
            <a:r>
              <a:rPr lang="en-US" altLang="ko-KR" sz="2000" dirty="0" smtClean="0">
                <a:latin typeface="Times New Roman" pitchFamily="18" charset="0"/>
                <a:ea typeface="Malgun Gothic" pitchFamily="34" charset="-127"/>
                <a:cs typeface="Times New Roman" pitchFamily="18" charset="0"/>
              </a:rPr>
              <a:t>II, which means the </a:t>
            </a:r>
            <a:r>
              <a:rPr lang="en-US" altLang="ko-KR" sz="2000" dirty="0" smtClean="0">
                <a:latin typeface="Times New Roman" pitchFamily="18" charset="0"/>
                <a:ea typeface="Malgun Gothic" pitchFamily="34" charset="-127"/>
                <a:cs typeface="Times New Roman" pitchFamily="18" charset="0"/>
                <a:sym typeface="Wingdings" pitchFamily="2" charset="2"/>
              </a:rPr>
              <a:t>microstructure of S35MK5/S50MK5 is much denser than that of Type II. In conclusion, the addition of SCMs can help to prevent the ingress of Chloride into concrete</a:t>
            </a:r>
            <a:r>
              <a:rPr lang="en-US" altLang="ko-KR" sz="2000" dirty="0">
                <a:latin typeface="Times New Roman" pitchFamily="18" charset="0"/>
                <a:ea typeface="Malgun Gothic" pitchFamily="34" charset="-127"/>
                <a:cs typeface="Times New Roman" pitchFamily="18" charset="0"/>
                <a:sym typeface="Wingdings" pitchFamily="2" charset="2"/>
              </a:rPr>
              <a:t>.</a:t>
            </a:r>
            <a:endParaRPr lang="en-US" altLang="ko-KR" sz="2000" dirty="0">
              <a:latin typeface="Times New Roman" pitchFamily="18" charset="0"/>
              <a:ea typeface="Malgun Gothic" pitchFamily="34" charset="-127"/>
              <a:cs typeface="Times New Roman" pitchFamily="18" charset="0"/>
            </a:endParaRPr>
          </a:p>
        </p:txBody>
      </p:sp>
      <p:sp>
        <p:nvSpPr>
          <p:cNvPr id="5" name="Title 1"/>
          <p:cNvSpPr>
            <a:spLocks noGrp="1"/>
          </p:cNvSpPr>
          <p:nvPr>
            <p:ph type="title"/>
          </p:nvPr>
        </p:nvSpPr>
        <p:spPr>
          <a:xfrm>
            <a:off x="457200" y="0"/>
            <a:ext cx="8229600" cy="1125538"/>
          </a:xfrm>
        </p:spPr>
        <p:txBody>
          <a:bodyPr>
            <a:normAutofit/>
          </a:bodyPr>
          <a:lstStyle/>
          <a:p>
            <a:r>
              <a:rPr lang="en-US" altLang="ko-KR" sz="4000" dirty="0" smtClean="0">
                <a:latin typeface="Times New Roman" pitchFamily="18" charset="0"/>
                <a:ea typeface="굴림" charset="-127"/>
                <a:cs typeface="Times New Roman" pitchFamily="18" charset="0"/>
              </a:rPr>
              <a:t>Conclusion</a:t>
            </a:r>
            <a:r>
              <a:rPr lang="en-US" altLang="ko-KR" sz="4000" baseline="30000" dirty="0" smtClean="0">
                <a:latin typeface="Times New Roman" pitchFamily="18" charset="0"/>
                <a:ea typeface="굴림" charset="-127"/>
                <a:cs typeface="Times New Roman" pitchFamily="18" charset="0"/>
              </a:rPr>
              <a:t> </a:t>
            </a:r>
            <a:endParaRPr lang="en-US" sz="4000" baseline="30000" dirty="0" smtClean="0">
              <a:latin typeface="Times New Roman" pitchFamily="18" charset="0"/>
              <a:cs typeface="Times New Roman" pitchFamily="18" charset="0"/>
            </a:endParaRPr>
          </a:p>
        </p:txBody>
      </p:sp>
      <p:pic>
        <p:nvPicPr>
          <p:cNvPr id="6" name="Picture 2" descr="short-inst-logo-874-539"/>
          <p:cNvPicPr>
            <a:picLocks noChangeAspect="1" noChangeArrowheads="1"/>
          </p:cNvPicPr>
          <p:nvPr/>
        </p:nvPicPr>
        <p:blipFill>
          <a:blip r:embed="rId3" cstate="print"/>
          <a:srcRect/>
          <a:stretch>
            <a:fillRect/>
          </a:stretch>
        </p:blipFill>
        <p:spPr bwMode="auto">
          <a:xfrm>
            <a:off x="152400" y="304800"/>
            <a:ext cx="1143000" cy="727075"/>
          </a:xfrm>
          <a:prstGeom prst="rect">
            <a:avLst/>
          </a:prstGeom>
          <a:noFill/>
          <a:ln w="9525">
            <a:noFill/>
            <a:miter lim="800000"/>
            <a:headEnd/>
            <a:tailEnd/>
          </a:ln>
        </p:spPr>
      </p:pic>
      <p:sp>
        <p:nvSpPr>
          <p:cNvPr id="7" name="Line 3"/>
          <p:cNvSpPr>
            <a:spLocks noChangeShapeType="1"/>
          </p:cNvSpPr>
          <p:nvPr/>
        </p:nvSpPr>
        <p:spPr bwMode="auto">
          <a:xfrm>
            <a:off x="1447800" y="914400"/>
            <a:ext cx="7315200" cy="0"/>
          </a:xfrm>
          <a:prstGeom prst="line">
            <a:avLst/>
          </a:prstGeom>
          <a:noFill/>
          <a:ln w="38100">
            <a:solidFill>
              <a:srgbClr val="0000FF"/>
            </a:solidFill>
            <a:round/>
            <a:headEnd/>
            <a:tailEnd/>
          </a:ln>
        </p:spPr>
        <p:txBody>
          <a:bodyPr/>
          <a:lstStyle/>
          <a:p>
            <a:endParaRPr lang="en-US"/>
          </a:p>
        </p:txBody>
      </p:sp>
      <p:sp>
        <p:nvSpPr>
          <p:cNvPr id="9" name="Line 3"/>
          <p:cNvSpPr>
            <a:spLocks noChangeShapeType="1"/>
          </p:cNvSpPr>
          <p:nvPr/>
        </p:nvSpPr>
        <p:spPr bwMode="auto">
          <a:xfrm>
            <a:off x="899592" y="6093296"/>
            <a:ext cx="7315200" cy="0"/>
          </a:xfrm>
          <a:prstGeom prst="line">
            <a:avLst/>
          </a:prstGeom>
          <a:noFill/>
          <a:ln w="38100">
            <a:solidFill>
              <a:srgbClr val="0000FF"/>
            </a:solidFill>
            <a:round/>
            <a:headEnd/>
            <a:tailEnd/>
          </a:ln>
        </p:spPr>
        <p:txBody>
          <a:bodyPr/>
          <a:lstStyle/>
          <a:p>
            <a:endParaRPr lang="en-US"/>
          </a:p>
        </p:txBody>
      </p:sp>
    </p:spTree>
    <p:extLst>
      <p:ext uri="{BB962C8B-B14F-4D97-AF65-F5344CB8AC3E}">
        <p14:creationId xmlns:p14="http://schemas.microsoft.com/office/powerpoint/2010/main" val="5856159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1447800" y="0"/>
            <a:ext cx="7239000" cy="1125538"/>
          </a:xfrm>
        </p:spPr>
        <p:txBody>
          <a:bodyPr>
            <a:normAutofit/>
          </a:bodyPr>
          <a:lstStyle/>
          <a:p>
            <a:r>
              <a:rPr lang="en-US" altLang="ko-KR" sz="4000" dirty="0" smtClean="0">
                <a:latin typeface="Times New Roman" pitchFamily="18" charset="0"/>
                <a:ea typeface="굴림" charset="-127"/>
                <a:cs typeface="Times New Roman" pitchFamily="18" charset="0"/>
              </a:rPr>
              <a:t>References</a:t>
            </a:r>
            <a:r>
              <a:rPr lang="en-US" altLang="ko-KR" sz="4000" baseline="30000" dirty="0" smtClean="0">
                <a:latin typeface="Times New Roman" pitchFamily="18" charset="0"/>
                <a:ea typeface="굴림" charset="-127"/>
                <a:cs typeface="Times New Roman" pitchFamily="18" charset="0"/>
              </a:rPr>
              <a:t> </a:t>
            </a:r>
            <a:endParaRPr lang="en-US" sz="4000" baseline="30000" dirty="0" smtClean="0">
              <a:latin typeface="Times New Roman" pitchFamily="18" charset="0"/>
              <a:cs typeface="Times New Roman" pitchFamily="18" charset="0"/>
            </a:endParaRPr>
          </a:p>
        </p:txBody>
      </p:sp>
      <p:pic>
        <p:nvPicPr>
          <p:cNvPr id="6" name="Picture 2" descr="short-inst-logo-874-539"/>
          <p:cNvPicPr>
            <a:picLocks noChangeAspect="1" noChangeArrowheads="1"/>
          </p:cNvPicPr>
          <p:nvPr/>
        </p:nvPicPr>
        <p:blipFill>
          <a:blip r:embed="rId3" cstate="print"/>
          <a:srcRect/>
          <a:stretch>
            <a:fillRect/>
          </a:stretch>
        </p:blipFill>
        <p:spPr bwMode="auto">
          <a:xfrm>
            <a:off x="152400" y="304800"/>
            <a:ext cx="1143000" cy="727075"/>
          </a:xfrm>
          <a:prstGeom prst="rect">
            <a:avLst/>
          </a:prstGeom>
          <a:noFill/>
          <a:ln w="9525">
            <a:noFill/>
            <a:miter lim="800000"/>
            <a:headEnd/>
            <a:tailEnd/>
          </a:ln>
        </p:spPr>
      </p:pic>
      <p:sp>
        <p:nvSpPr>
          <p:cNvPr id="7" name="Line 3"/>
          <p:cNvSpPr>
            <a:spLocks noChangeShapeType="1"/>
          </p:cNvSpPr>
          <p:nvPr/>
        </p:nvSpPr>
        <p:spPr bwMode="auto">
          <a:xfrm>
            <a:off x="1447800" y="914400"/>
            <a:ext cx="7315200" cy="0"/>
          </a:xfrm>
          <a:prstGeom prst="line">
            <a:avLst/>
          </a:prstGeom>
          <a:noFill/>
          <a:ln w="38100">
            <a:solidFill>
              <a:srgbClr val="0000FF"/>
            </a:solidFill>
            <a:round/>
            <a:headEnd/>
            <a:tailEnd/>
          </a:ln>
        </p:spPr>
        <p:txBody>
          <a:bodyPr/>
          <a:lstStyle/>
          <a:p>
            <a:endParaRPr lang="en-US"/>
          </a:p>
        </p:txBody>
      </p:sp>
      <p:sp>
        <p:nvSpPr>
          <p:cNvPr id="9" name="Line 3"/>
          <p:cNvSpPr>
            <a:spLocks noChangeShapeType="1"/>
          </p:cNvSpPr>
          <p:nvPr/>
        </p:nvSpPr>
        <p:spPr bwMode="auto">
          <a:xfrm>
            <a:off x="899592" y="6021288"/>
            <a:ext cx="7315200" cy="0"/>
          </a:xfrm>
          <a:prstGeom prst="line">
            <a:avLst/>
          </a:prstGeom>
          <a:noFill/>
          <a:ln w="38100">
            <a:solidFill>
              <a:srgbClr val="0000FF"/>
            </a:solidFill>
            <a:round/>
            <a:headEnd/>
            <a:tailEnd/>
          </a:ln>
        </p:spPr>
        <p:txBody>
          <a:bodyPr/>
          <a:lstStyle/>
          <a:p>
            <a:endParaRPr lang="en-US"/>
          </a:p>
        </p:txBody>
      </p:sp>
      <p:sp>
        <p:nvSpPr>
          <p:cNvPr id="8" name="Rectangle 1"/>
          <p:cNvSpPr>
            <a:spLocks noChangeArrowheads="1"/>
          </p:cNvSpPr>
          <p:nvPr/>
        </p:nvSpPr>
        <p:spPr bwMode="auto">
          <a:xfrm>
            <a:off x="539552" y="1340768"/>
            <a:ext cx="8223448" cy="313932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914400" indent="-914400"/>
            <a:r>
              <a:rPr lang="en-US" sz="2200" dirty="0"/>
              <a:t>[1] 	</a:t>
            </a:r>
            <a:r>
              <a:rPr lang="en-US" altLang="ko-KR" sz="2200" dirty="0" smtClean="0"/>
              <a:t>Chi-Won </a:t>
            </a:r>
            <a:r>
              <a:rPr lang="en-US" altLang="ko-KR" sz="2200" dirty="0"/>
              <a:t>In, “Defect Characterization in Heterogeneous Civil Materials Using Ultrasound”, A dissertation in Georgia Institute of Technology, May 2013</a:t>
            </a:r>
            <a:r>
              <a:rPr lang="en-US" altLang="ko-KR" sz="2200" dirty="0" smtClean="0"/>
              <a:t>.</a:t>
            </a:r>
          </a:p>
          <a:p>
            <a:pPr marL="914400" indent="-914400"/>
            <a:r>
              <a:rPr lang="en-US" altLang="ko-KR" sz="2200" dirty="0" smtClean="0"/>
              <a:t>[2] </a:t>
            </a:r>
            <a:r>
              <a:rPr lang="en-US" altLang="ko-KR" sz="2200" dirty="0"/>
              <a:t>	 R. Brett Holland, “Durability of Precast </a:t>
            </a:r>
            <a:r>
              <a:rPr lang="en-US" altLang="ko-KR" sz="2200" dirty="0" err="1"/>
              <a:t>Prestressed</a:t>
            </a:r>
            <a:r>
              <a:rPr lang="en-US" altLang="ko-KR" sz="2200" dirty="0"/>
              <a:t> Concrete Piles In </a:t>
            </a:r>
            <a:r>
              <a:rPr lang="en-US" altLang="ko-KR" sz="2200" dirty="0" smtClean="0"/>
              <a:t>Marine  </a:t>
            </a:r>
            <a:r>
              <a:rPr lang="en-US" altLang="ko-KR" sz="2200" dirty="0"/>
              <a:t>Environments”, A dissertation in Georgia Institute of Technology, August </a:t>
            </a:r>
            <a:r>
              <a:rPr lang="en-US" altLang="ko-KR" sz="2200" dirty="0" smtClean="0"/>
              <a:t>2012</a:t>
            </a:r>
            <a:endParaRPr lang="en-US" sz="2200" dirty="0"/>
          </a:p>
          <a:p>
            <a:pPr latinLnBrk="1"/>
            <a:r>
              <a:rPr lang="en-US" sz="2200" dirty="0"/>
              <a:t>[3] 	</a:t>
            </a:r>
            <a:r>
              <a:rPr lang="en-US" altLang="ko-KR" sz="2200" dirty="0" err="1"/>
              <a:t>Deroo</a:t>
            </a:r>
            <a:r>
              <a:rPr lang="en-US" altLang="ko-KR" sz="2200" dirty="0"/>
              <a:t>, F., Kim, J.-Y., </a:t>
            </a:r>
            <a:r>
              <a:rPr lang="en-US" altLang="ko-KR" sz="2200" dirty="0" err="1"/>
              <a:t>Qu</a:t>
            </a:r>
            <a:r>
              <a:rPr lang="en-US" altLang="ko-KR" sz="2200" dirty="0"/>
              <a:t>, J., Sabra, K. and Jacobs, L.J. (2010) </a:t>
            </a:r>
            <a:r>
              <a:rPr lang="en-US" altLang="ko-KR" sz="2200" dirty="0" smtClean="0"/>
              <a:t>	Detection </a:t>
            </a:r>
            <a:r>
              <a:rPr lang="en-US" altLang="ko-KR" sz="2200" dirty="0"/>
              <a:t>of damage in </a:t>
            </a:r>
            <a:r>
              <a:rPr lang="en-US" altLang="ko-KR" sz="2200" dirty="0" smtClean="0"/>
              <a:t>	concrete </a:t>
            </a:r>
            <a:r>
              <a:rPr lang="en-US" altLang="ko-KR" sz="2200" dirty="0"/>
              <a:t>using diffuse ultrasound. The </a:t>
            </a:r>
            <a:r>
              <a:rPr lang="en-US" altLang="ko-KR" sz="2200" dirty="0" smtClean="0"/>
              <a:t>	Journal </a:t>
            </a:r>
            <a:r>
              <a:rPr lang="en-US" altLang="ko-KR" sz="2200" dirty="0"/>
              <a:t>of the Acoustical Society of America </a:t>
            </a:r>
            <a:r>
              <a:rPr lang="en-US" altLang="ko-KR" sz="2200" dirty="0" smtClean="0"/>
              <a:t>	127</a:t>
            </a:r>
            <a:r>
              <a:rPr lang="en-US" altLang="ko-KR" sz="2200" dirty="0"/>
              <a:t>, 3315</a:t>
            </a:r>
            <a:r>
              <a:rPr lang="en-US" altLang="ko-KR" sz="2200" dirty="0" smtClean="0"/>
              <a:t>.</a:t>
            </a:r>
            <a:r>
              <a:rPr lang="en-US" altLang="ko-KR" sz="2200" dirty="0"/>
              <a:t> </a:t>
            </a:r>
            <a:endParaRPr lang="en-US" sz="2200" dirty="0"/>
          </a:p>
        </p:txBody>
      </p:sp>
    </p:spTree>
    <p:extLst>
      <p:ext uri="{BB962C8B-B14F-4D97-AF65-F5344CB8AC3E}">
        <p14:creationId xmlns:p14="http://schemas.microsoft.com/office/powerpoint/2010/main" val="27374923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short-inst-logo-874-539"/>
          <p:cNvPicPr>
            <a:picLocks noChangeAspect="1" noChangeArrowheads="1"/>
          </p:cNvPicPr>
          <p:nvPr/>
        </p:nvPicPr>
        <p:blipFill>
          <a:blip r:embed="rId3" cstate="print"/>
          <a:srcRect/>
          <a:stretch>
            <a:fillRect/>
          </a:stretch>
        </p:blipFill>
        <p:spPr bwMode="auto">
          <a:xfrm>
            <a:off x="152400" y="304800"/>
            <a:ext cx="1143000" cy="727075"/>
          </a:xfrm>
          <a:prstGeom prst="rect">
            <a:avLst/>
          </a:prstGeom>
          <a:noFill/>
          <a:ln w="9525">
            <a:noFill/>
            <a:miter lim="800000"/>
            <a:headEnd/>
            <a:tailEnd/>
          </a:ln>
        </p:spPr>
      </p:pic>
      <p:sp>
        <p:nvSpPr>
          <p:cNvPr id="6" name="Line 3"/>
          <p:cNvSpPr>
            <a:spLocks noChangeShapeType="1"/>
          </p:cNvSpPr>
          <p:nvPr/>
        </p:nvSpPr>
        <p:spPr bwMode="auto">
          <a:xfrm>
            <a:off x="1447800" y="914400"/>
            <a:ext cx="7315200" cy="0"/>
          </a:xfrm>
          <a:prstGeom prst="line">
            <a:avLst/>
          </a:prstGeom>
          <a:noFill/>
          <a:ln w="38100">
            <a:solidFill>
              <a:srgbClr val="0000FF"/>
            </a:solidFill>
            <a:round/>
            <a:headEnd/>
            <a:tailEnd/>
          </a:ln>
        </p:spPr>
        <p:txBody>
          <a:bodyPr/>
          <a:lstStyle/>
          <a:p>
            <a:endParaRPr lang="en-US">
              <a:solidFill>
                <a:prstClr val="black"/>
              </a:solidFill>
            </a:endParaRPr>
          </a:p>
        </p:txBody>
      </p:sp>
      <p:sp>
        <p:nvSpPr>
          <p:cNvPr id="9" name="Text Box 9"/>
          <p:cNvSpPr txBox="1">
            <a:spLocks noChangeArrowheads="1"/>
          </p:cNvSpPr>
          <p:nvPr/>
        </p:nvSpPr>
        <p:spPr bwMode="auto">
          <a:xfrm>
            <a:off x="3244470" y="251937"/>
            <a:ext cx="2191626" cy="584775"/>
          </a:xfrm>
          <a:prstGeom prst="rect">
            <a:avLst/>
          </a:prstGeom>
          <a:noFill/>
          <a:ln w="9525">
            <a:noFill/>
            <a:miter lim="800000"/>
            <a:headEnd/>
            <a:tailEnd/>
          </a:ln>
        </p:spPr>
        <p:txBody>
          <a:bodyPr wrap="none">
            <a:spAutoFit/>
          </a:bodyPr>
          <a:lstStyle/>
          <a:p>
            <a:r>
              <a:rPr lang="en-US" sz="3200" dirty="0" smtClean="0">
                <a:solidFill>
                  <a:prstClr val="black"/>
                </a:solidFill>
                <a:latin typeface="Times New Roman" pitchFamily="18" charset="0"/>
                <a:cs typeface="Times New Roman" pitchFamily="18" charset="0"/>
              </a:rPr>
              <a:t>Background</a:t>
            </a:r>
            <a:endParaRPr lang="en-US" sz="3200" dirty="0">
              <a:solidFill>
                <a:prstClr val="black"/>
              </a:solidFill>
              <a:latin typeface="Times New Roman" pitchFamily="18" charset="0"/>
              <a:cs typeface="Times New Roman" pitchFamily="18" charset="0"/>
            </a:endParaRPr>
          </a:p>
        </p:txBody>
      </p:sp>
      <p:sp>
        <p:nvSpPr>
          <p:cNvPr id="10" name="Text Box 4"/>
          <p:cNvSpPr txBox="1">
            <a:spLocks noChangeArrowheads="1"/>
          </p:cNvSpPr>
          <p:nvPr/>
        </p:nvSpPr>
        <p:spPr bwMode="auto">
          <a:xfrm>
            <a:off x="4788024" y="1412776"/>
            <a:ext cx="3974976" cy="3908762"/>
          </a:xfrm>
          <a:prstGeom prst="rect">
            <a:avLst/>
          </a:prstGeom>
          <a:noFill/>
          <a:ln w="9525">
            <a:noFill/>
            <a:miter lim="800000"/>
            <a:headEnd/>
            <a:tailEnd/>
          </a:ln>
        </p:spPr>
        <p:txBody>
          <a:bodyPr wrap="square">
            <a:spAutoFit/>
          </a:bodyPr>
          <a:lstStyle/>
          <a:p>
            <a:pPr marL="342900" indent="-342900">
              <a:buFont typeface="Wingdings" pitchFamily="2" charset="2"/>
              <a:buChar char="u"/>
            </a:pPr>
            <a:r>
              <a:rPr lang="en-US" sz="2400" dirty="0" smtClean="0">
                <a:solidFill>
                  <a:prstClr val="black"/>
                </a:solidFill>
                <a:latin typeface="Times New Roman" pitchFamily="18" charset="0"/>
                <a:cs typeface="Times New Roman" pitchFamily="18" charset="0"/>
              </a:rPr>
              <a:t> Chloride-Induced Corrosion</a:t>
            </a:r>
          </a:p>
          <a:p>
            <a:r>
              <a:rPr lang="en-US" sz="2000" dirty="0" smtClean="0">
                <a:solidFill>
                  <a:prstClr val="black"/>
                </a:solidFill>
                <a:latin typeface="Times New Roman" pitchFamily="18" charset="0"/>
                <a:cs typeface="Times New Roman" pitchFamily="18" charset="0"/>
                <a:sym typeface="Wingdings" pitchFamily="2" charset="2"/>
              </a:rPr>
              <a:t>      Chlorides from the marine environment are able to ingress into concrete, and it affects steel reinforced rebar corrosion.</a:t>
            </a:r>
            <a:r>
              <a:rPr lang="en-US" sz="2000" dirty="0" smtClean="0">
                <a:solidFill>
                  <a:prstClr val="black"/>
                </a:solidFill>
                <a:latin typeface="Times New Roman" pitchFamily="18" charset="0"/>
                <a:cs typeface="Times New Roman" pitchFamily="18" charset="0"/>
              </a:rPr>
              <a:t>   </a:t>
            </a:r>
          </a:p>
          <a:p>
            <a:pPr marL="342900" indent="-342900">
              <a:buFont typeface="Wingdings" pitchFamily="2" charset="2"/>
              <a:buChar char="u"/>
            </a:pPr>
            <a:endParaRPr lang="en-US" sz="2400" dirty="0">
              <a:solidFill>
                <a:prstClr val="black"/>
              </a:solidFill>
              <a:latin typeface="Times New Roman" pitchFamily="18" charset="0"/>
              <a:cs typeface="Times New Roman" pitchFamily="18" charset="0"/>
            </a:endParaRPr>
          </a:p>
          <a:p>
            <a:pPr marL="342900" indent="-342900">
              <a:buFont typeface="Wingdings" pitchFamily="2" charset="2"/>
              <a:buChar char="u"/>
            </a:pPr>
            <a:r>
              <a:rPr lang="en-US" sz="2400" dirty="0" smtClean="0">
                <a:solidFill>
                  <a:prstClr val="black"/>
                </a:solidFill>
                <a:latin typeface="Times New Roman" pitchFamily="18" charset="0"/>
                <a:cs typeface="Times New Roman" pitchFamily="18" charset="0"/>
              </a:rPr>
              <a:t>Concrete mix design is one of the solution of this problem.</a:t>
            </a:r>
          </a:p>
          <a:p>
            <a:r>
              <a:rPr lang="en-US" sz="2400" dirty="0" smtClean="0">
                <a:solidFill>
                  <a:prstClr val="black"/>
                </a:solidFill>
                <a:latin typeface="Times New Roman" pitchFamily="18" charset="0"/>
                <a:cs typeface="Times New Roman" pitchFamily="18" charset="0"/>
                <a:sym typeface="Wingdings" pitchFamily="2" charset="2"/>
              </a:rPr>
              <a:t>    Addition of SCMs </a:t>
            </a:r>
            <a:r>
              <a:rPr lang="en-US" sz="2400" dirty="0" smtClean="0">
                <a:solidFill>
                  <a:prstClr val="black"/>
                </a:solidFill>
                <a:latin typeface="Times New Roman" pitchFamily="18" charset="0"/>
                <a:cs typeface="Times New Roman" pitchFamily="18" charset="0"/>
              </a:rPr>
              <a:t> </a:t>
            </a:r>
          </a:p>
        </p:txBody>
      </p:sp>
      <p:pic>
        <p:nvPicPr>
          <p:cNvPr id="1741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1556792"/>
            <a:ext cx="4032449" cy="31540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82238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short-inst-logo-874-539"/>
          <p:cNvPicPr>
            <a:picLocks noChangeAspect="1" noChangeArrowheads="1"/>
          </p:cNvPicPr>
          <p:nvPr/>
        </p:nvPicPr>
        <p:blipFill>
          <a:blip r:embed="rId3" cstate="print"/>
          <a:srcRect/>
          <a:stretch>
            <a:fillRect/>
          </a:stretch>
        </p:blipFill>
        <p:spPr bwMode="auto">
          <a:xfrm>
            <a:off x="152400" y="304800"/>
            <a:ext cx="1143000" cy="727075"/>
          </a:xfrm>
          <a:prstGeom prst="rect">
            <a:avLst/>
          </a:prstGeom>
          <a:noFill/>
          <a:ln w="9525">
            <a:noFill/>
            <a:miter lim="800000"/>
            <a:headEnd/>
            <a:tailEnd/>
          </a:ln>
        </p:spPr>
      </p:pic>
      <p:sp>
        <p:nvSpPr>
          <p:cNvPr id="5" name="Line 3"/>
          <p:cNvSpPr>
            <a:spLocks noChangeShapeType="1"/>
          </p:cNvSpPr>
          <p:nvPr/>
        </p:nvSpPr>
        <p:spPr bwMode="auto">
          <a:xfrm>
            <a:off x="1447800" y="914400"/>
            <a:ext cx="7315200" cy="0"/>
          </a:xfrm>
          <a:prstGeom prst="line">
            <a:avLst/>
          </a:prstGeom>
          <a:noFill/>
          <a:ln w="38100">
            <a:solidFill>
              <a:srgbClr val="0000FF"/>
            </a:solidFill>
            <a:round/>
            <a:headEnd/>
            <a:tailEnd/>
          </a:ln>
        </p:spPr>
        <p:txBody>
          <a:bodyPr/>
          <a:lstStyle/>
          <a:p>
            <a:endParaRPr lang="en-US">
              <a:latin typeface="Times New Roman" pitchFamily="18" charset="0"/>
              <a:cs typeface="Times New Roman" pitchFamily="18" charset="0"/>
            </a:endParaRPr>
          </a:p>
        </p:txBody>
      </p:sp>
      <p:sp>
        <p:nvSpPr>
          <p:cNvPr id="6" name="Text Box 6"/>
          <p:cNvSpPr txBox="1">
            <a:spLocks noChangeArrowheads="1"/>
          </p:cNvSpPr>
          <p:nvPr/>
        </p:nvSpPr>
        <p:spPr bwMode="auto">
          <a:xfrm>
            <a:off x="2885664" y="2354104"/>
            <a:ext cx="3198504" cy="1938992"/>
          </a:xfrm>
          <a:prstGeom prst="rect">
            <a:avLst/>
          </a:prstGeom>
          <a:noFill/>
          <a:ln w="9525">
            <a:noFill/>
            <a:miter lim="800000"/>
            <a:headEnd/>
            <a:tailEnd/>
          </a:ln>
        </p:spPr>
        <p:txBody>
          <a:bodyPr wrap="none">
            <a:spAutoFit/>
          </a:bodyPr>
          <a:lstStyle/>
          <a:p>
            <a:pPr algn="ctr"/>
            <a:r>
              <a:rPr lang="en-US" sz="4000" dirty="0">
                <a:latin typeface="Times New Roman" pitchFamily="18" charset="0"/>
                <a:cs typeface="Times New Roman" pitchFamily="18" charset="0"/>
              </a:rPr>
              <a:t>THANK YOU</a:t>
            </a:r>
          </a:p>
          <a:p>
            <a:pPr algn="ctr"/>
            <a:r>
              <a:rPr lang="en-US" sz="4000" dirty="0">
                <a:latin typeface="Times New Roman" pitchFamily="18" charset="0"/>
                <a:cs typeface="Times New Roman" pitchFamily="18" charset="0"/>
              </a:rPr>
              <a:t> </a:t>
            </a:r>
          </a:p>
          <a:p>
            <a:pPr algn="ctr"/>
            <a:r>
              <a:rPr lang="en-US" sz="4000" dirty="0">
                <a:latin typeface="Times New Roman" pitchFamily="18" charset="0"/>
                <a:cs typeface="Times New Roman" pitchFamily="18" charset="0"/>
              </a:rPr>
              <a:t>Q&amp;A</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short-inst-logo-874-539"/>
          <p:cNvPicPr>
            <a:picLocks noChangeAspect="1" noChangeArrowheads="1"/>
          </p:cNvPicPr>
          <p:nvPr/>
        </p:nvPicPr>
        <p:blipFill>
          <a:blip r:embed="rId3" cstate="print"/>
          <a:srcRect/>
          <a:stretch>
            <a:fillRect/>
          </a:stretch>
        </p:blipFill>
        <p:spPr bwMode="auto">
          <a:xfrm>
            <a:off x="152400" y="304800"/>
            <a:ext cx="1143000" cy="727075"/>
          </a:xfrm>
          <a:prstGeom prst="rect">
            <a:avLst/>
          </a:prstGeom>
          <a:noFill/>
          <a:ln w="9525">
            <a:noFill/>
            <a:miter lim="800000"/>
            <a:headEnd/>
            <a:tailEnd/>
          </a:ln>
        </p:spPr>
      </p:pic>
      <p:sp>
        <p:nvSpPr>
          <p:cNvPr id="6" name="Line 3"/>
          <p:cNvSpPr>
            <a:spLocks noChangeShapeType="1"/>
          </p:cNvSpPr>
          <p:nvPr/>
        </p:nvSpPr>
        <p:spPr bwMode="auto">
          <a:xfrm>
            <a:off x="1447800" y="914400"/>
            <a:ext cx="7315200" cy="0"/>
          </a:xfrm>
          <a:prstGeom prst="line">
            <a:avLst/>
          </a:prstGeom>
          <a:noFill/>
          <a:ln w="38100">
            <a:solidFill>
              <a:srgbClr val="0000FF"/>
            </a:solidFill>
            <a:round/>
            <a:headEnd/>
            <a:tailEnd/>
          </a:ln>
        </p:spPr>
        <p:txBody>
          <a:bodyPr/>
          <a:lstStyle/>
          <a:p>
            <a:endParaRPr lang="en-US"/>
          </a:p>
        </p:txBody>
      </p:sp>
      <p:sp>
        <p:nvSpPr>
          <p:cNvPr id="8" name="Rectangle 8"/>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endParaRPr lang="en-US"/>
          </a:p>
        </p:txBody>
      </p:sp>
      <p:sp>
        <p:nvSpPr>
          <p:cNvPr id="9" name="Text Box 9"/>
          <p:cNvSpPr txBox="1">
            <a:spLocks noChangeArrowheads="1"/>
          </p:cNvSpPr>
          <p:nvPr/>
        </p:nvSpPr>
        <p:spPr bwMode="auto">
          <a:xfrm>
            <a:off x="3203848" y="251937"/>
            <a:ext cx="2191626" cy="584775"/>
          </a:xfrm>
          <a:prstGeom prst="rect">
            <a:avLst/>
          </a:prstGeom>
          <a:noFill/>
          <a:ln w="9525">
            <a:noFill/>
            <a:miter lim="800000"/>
            <a:headEnd/>
            <a:tailEnd/>
          </a:ln>
        </p:spPr>
        <p:txBody>
          <a:bodyPr wrap="none">
            <a:spAutoFit/>
          </a:bodyPr>
          <a:lstStyle/>
          <a:p>
            <a:r>
              <a:rPr lang="en-US" sz="3200" dirty="0" smtClean="0">
                <a:latin typeface="Times New Roman" pitchFamily="18" charset="0"/>
                <a:cs typeface="Times New Roman" pitchFamily="18" charset="0"/>
              </a:rPr>
              <a:t>Background</a:t>
            </a:r>
            <a:endParaRPr lang="en-US" sz="3200" dirty="0">
              <a:latin typeface="Times New Roman" pitchFamily="18" charset="0"/>
              <a:cs typeface="Times New Roman" pitchFamily="18" charset="0"/>
            </a:endParaRPr>
          </a:p>
        </p:txBody>
      </p:sp>
      <p:sp>
        <p:nvSpPr>
          <p:cNvPr id="10" name="Text Box 4"/>
          <p:cNvSpPr txBox="1">
            <a:spLocks noChangeArrowheads="1"/>
          </p:cNvSpPr>
          <p:nvPr/>
        </p:nvSpPr>
        <p:spPr bwMode="auto">
          <a:xfrm>
            <a:off x="5230012" y="2852936"/>
            <a:ext cx="3848100" cy="1938992"/>
          </a:xfrm>
          <a:prstGeom prst="rect">
            <a:avLst/>
          </a:prstGeom>
          <a:noFill/>
          <a:ln w="9525">
            <a:noFill/>
            <a:miter lim="800000"/>
            <a:headEnd/>
            <a:tailEnd/>
          </a:ln>
        </p:spPr>
        <p:txBody>
          <a:bodyPr wrap="square">
            <a:spAutoFit/>
          </a:bodyPr>
          <a:lstStyle/>
          <a:p>
            <a:pPr>
              <a:buFontTx/>
              <a:buChar char="•"/>
            </a:pPr>
            <a:r>
              <a:rPr lang="en-US" altLang="ko-KR" sz="2400" dirty="0">
                <a:latin typeface="Times New Roman" pitchFamily="18" charset="0"/>
                <a:cs typeface="Times New Roman" pitchFamily="18" charset="0"/>
              </a:rPr>
              <a:t> </a:t>
            </a:r>
            <a:r>
              <a:rPr lang="en-US" altLang="ko-KR" sz="2400" dirty="0" smtClean="0">
                <a:latin typeface="Times New Roman" pitchFamily="18" charset="0"/>
                <a:cs typeface="Times New Roman" pitchFamily="18" charset="0"/>
              </a:rPr>
              <a:t> Diffusion Test</a:t>
            </a:r>
          </a:p>
          <a:p>
            <a:pPr marL="342900" indent="-342900">
              <a:buFont typeface="Wingdings" pitchFamily="30" charset="2"/>
              <a:buChar char="è"/>
            </a:pPr>
            <a:r>
              <a:rPr lang="en-US" altLang="ko-KR" sz="2400" dirty="0" smtClean="0">
                <a:solidFill>
                  <a:prstClr val="black"/>
                </a:solidFill>
                <a:latin typeface="Times New Roman" pitchFamily="18" charset="0"/>
                <a:cs typeface="Times New Roman" pitchFamily="18" charset="0"/>
                <a:sym typeface="Wingdings" pitchFamily="2" charset="2"/>
              </a:rPr>
              <a:t>Bulk Diffusion Test</a:t>
            </a:r>
          </a:p>
          <a:p>
            <a:pPr marL="342900" indent="-342900">
              <a:buFont typeface="Wingdings" pitchFamily="30" charset="2"/>
              <a:buChar char="è"/>
            </a:pPr>
            <a:r>
              <a:rPr lang="en-US" altLang="ko-KR" sz="2400" dirty="0" smtClean="0">
                <a:solidFill>
                  <a:prstClr val="black"/>
                </a:solidFill>
                <a:latin typeface="Times New Roman" pitchFamily="18" charset="0"/>
                <a:cs typeface="Times New Roman" pitchFamily="18" charset="0"/>
                <a:sym typeface="Wingdings" pitchFamily="2" charset="2"/>
              </a:rPr>
              <a:t>Chloride Permeability Test</a:t>
            </a:r>
          </a:p>
          <a:p>
            <a:pPr marL="342900" indent="-342900">
              <a:buFont typeface="Wingdings" pitchFamily="30" charset="2"/>
              <a:buChar char="è"/>
            </a:pPr>
            <a:r>
              <a:rPr lang="en-US" altLang="ko-KR" sz="2400" dirty="0" smtClean="0">
                <a:solidFill>
                  <a:prstClr val="black"/>
                </a:solidFill>
                <a:latin typeface="Times New Roman" pitchFamily="18" charset="0"/>
                <a:cs typeface="Times New Roman" pitchFamily="18" charset="0"/>
                <a:sym typeface="Wingdings" pitchFamily="2" charset="2"/>
              </a:rPr>
              <a:t>Etc.</a:t>
            </a:r>
          </a:p>
          <a:p>
            <a:pPr marL="342900" indent="-342900">
              <a:buFont typeface="Wingdings" pitchFamily="30" charset="2"/>
              <a:buChar char="è"/>
            </a:pPr>
            <a:endParaRPr lang="en-US" altLang="ko-KR" sz="2400" dirty="0">
              <a:latin typeface="Times New Roman" pitchFamily="18" charset="0"/>
              <a:cs typeface="Times New Roman" pitchFamily="18" charset="0"/>
            </a:endParaRPr>
          </a:p>
        </p:txBody>
      </p:sp>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536" y="2944685"/>
            <a:ext cx="4421832" cy="33646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 Box 4"/>
          <p:cNvSpPr txBox="1">
            <a:spLocks noChangeArrowheads="1"/>
          </p:cNvSpPr>
          <p:nvPr/>
        </p:nvSpPr>
        <p:spPr bwMode="auto">
          <a:xfrm>
            <a:off x="5250301" y="4581128"/>
            <a:ext cx="3512699" cy="1938992"/>
          </a:xfrm>
          <a:prstGeom prst="rect">
            <a:avLst/>
          </a:prstGeom>
          <a:noFill/>
          <a:ln w="9525">
            <a:noFill/>
            <a:miter lim="800000"/>
            <a:headEnd/>
            <a:tailEnd/>
          </a:ln>
        </p:spPr>
        <p:txBody>
          <a:bodyPr wrap="square">
            <a:spAutoFit/>
          </a:bodyPr>
          <a:lstStyle/>
          <a:p>
            <a:pPr>
              <a:buFontTx/>
              <a:buChar char="•"/>
            </a:pPr>
            <a:r>
              <a:rPr lang="en-US" altLang="ko-KR" sz="2400" dirty="0">
                <a:latin typeface="Times New Roman" pitchFamily="18" charset="0"/>
                <a:cs typeface="Times New Roman" pitchFamily="18" charset="0"/>
              </a:rPr>
              <a:t> </a:t>
            </a:r>
            <a:r>
              <a:rPr lang="en-US" altLang="ko-KR" sz="2400" dirty="0" smtClean="0">
                <a:latin typeface="Times New Roman" pitchFamily="18" charset="0"/>
                <a:cs typeface="Times New Roman" pitchFamily="18" charset="0"/>
              </a:rPr>
              <a:t> Profile grinding is performed on the sample to measure diffusivity after exposed to chloride.</a:t>
            </a:r>
            <a:endParaRPr lang="en-US" altLang="ko-KR" sz="2400" dirty="0" smtClean="0">
              <a:solidFill>
                <a:prstClr val="black"/>
              </a:solidFill>
              <a:latin typeface="Times New Roman" pitchFamily="18" charset="0"/>
              <a:cs typeface="Times New Roman" pitchFamily="18" charset="0"/>
              <a:sym typeface="Wingdings" pitchFamily="2" charset="2"/>
            </a:endParaRPr>
          </a:p>
          <a:p>
            <a:pPr marL="342900" indent="-342900">
              <a:buFont typeface="Wingdings" pitchFamily="30" charset="2"/>
              <a:buChar char="è"/>
            </a:pPr>
            <a:endParaRPr lang="en-US" altLang="ko-KR" sz="2400" dirty="0">
              <a:latin typeface="Times New Roman" pitchFamily="18" charset="0"/>
              <a:cs typeface="Times New Roman" pitchFamily="18" charset="0"/>
            </a:endParaRPr>
          </a:p>
        </p:txBody>
      </p:sp>
      <p:sp>
        <p:nvSpPr>
          <p:cNvPr id="12" name="Text Box 4"/>
          <p:cNvSpPr txBox="1">
            <a:spLocks noChangeArrowheads="1"/>
          </p:cNvSpPr>
          <p:nvPr/>
        </p:nvSpPr>
        <p:spPr bwMode="auto">
          <a:xfrm>
            <a:off x="539552" y="1370946"/>
            <a:ext cx="8064896" cy="1261884"/>
          </a:xfrm>
          <a:prstGeom prst="rect">
            <a:avLst/>
          </a:prstGeom>
          <a:noFill/>
          <a:ln w="9525">
            <a:noFill/>
            <a:miter lim="800000"/>
            <a:headEnd/>
            <a:tailEnd/>
          </a:ln>
        </p:spPr>
        <p:txBody>
          <a:bodyPr wrap="square">
            <a:spAutoFit/>
          </a:bodyPr>
          <a:lstStyle/>
          <a:p>
            <a:pPr>
              <a:buFontTx/>
              <a:buChar char="•"/>
            </a:pPr>
            <a:r>
              <a:rPr lang="en-US" altLang="ko-KR" sz="2600" dirty="0">
                <a:latin typeface="Times New Roman" pitchFamily="18" charset="0"/>
                <a:cs typeface="Times New Roman" pitchFamily="18" charset="0"/>
              </a:rPr>
              <a:t> </a:t>
            </a:r>
            <a:r>
              <a:rPr lang="en-US" altLang="ko-KR" sz="2600" dirty="0" smtClean="0">
                <a:latin typeface="Times New Roman" pitchFamily="18" charset="0"/>
                <a:cs typeface="Times New Roman" pitchFamily="18" charset="0"/>
              </a:rPr>
              <a:t> SCMs: Supplementary </a:t>
            </a:r>
            <a:r>
              <a:rPr lang="en-US" altLang="ko-KR" sz="2600" dirty="0" err="1" smtClean="0">
                <a:latin typeface="Times New Roman" pitchFamily="18" charset="0"/>
                <a:cs typeface="Times New Roman" pitchFamily="18" charset="0"/>
              </a:rPr>
              <a:t>Cementitious</a:t>
            </a:r>
            <a:r>
              <a:rPr lang="en-US" altLang="ko-KR" sz="2600" dirty="0" smtClean="0">
                <a:latin typeface="Times New Roman" pitchFamily="18" charset="0"/>
                <a:cs typeface="Times New Roman" pitchFamily="18" charset="0"/>
              </a:rPr>
              <a:t> Materials</a:t>
            </a:r>
          </a:p>
          <a:p>
            <a:pPr marL="342900" indent="-342900">
              <a:buFont typeface="Wingdings" pitchFamily="2" charset="2"/>
              <a:buChar char="Ø"/>
            </a:pPr>
            <a:r>
              <a:rPr lang="en-US" altLang="ko-KR" sz="2600" dirty="0" smtClean="0">
                <a:latin typeface="Times New Roman" pitchFamily="18" charset="0"/>
                <a:cs typeface="Times New Roman" pitchFamily="18" charset="0"/>
              </a:rPr>
              <a:t>Slag, fly ash, silica fume, </a:t>
            </a:r>
            <a:r>
              <a:rPr lang="en-US" altLang="ko-KR" sz="2600" dirty="0" err="1" smtClean="0">
                <a:latin typeface="Times New Roman" pitchFamily="18" charset="0"/>
                <a:cs typeface="Times New Roman" pitchFamily="18" charset="0"/>
              </a:rPr>
              <a:t>metakaolin</a:t>
            </a:r>
            <a:r>
              <a:rPr lang="en-US" altLang="ko-KR" sz="2600" dirty="0" smtClean="0">
                <a:latin typeface="Times New Roman" pitchFamily="18" charset="0"/>
                <a:cs typeface="Times New Roman" pitchFamily="18" charset="0"/>
              </a:rPr>
              <a:t>, etc. </a:t>
            </a:r>
            <a:endParaRPr lang="en-US" altLang="ko-KR" sz="2600" dirty="0" smtClean="0">
              <a:solidFill>
                <a:prstClr val="black"/>
              </a:solidFill>
              <a:latin typeface="Times New Roman" pitchFamily="18" charset="0"/>
              <a:cs typeface="Times New Roman" pitchFamily="18" charset="0"/>
              <a:sym typeface="Wingdings" pitchFamily="2" charset="2"/>
            </a:endParaRPr>
          </a:p>
          <a:p>
            <a:pPr marL="342900" indent="-342900">
              <a:buFont typeface="Wingdings" pitchFamily="30" charset="2"/>
              <a:buChar char="è"/>
            </a:pPr>
            <a:endParaRPr lang="en-US" altLang="ko-KR" sz="2400" dirty="0">
              <a:latin typeface="Times New Roman" pitchFamily="18" charset="0"/>
              <a:cs typeface="Times New Roman" pitchFamily="18" charset="0"/>
            </a:endParaRPr>
          </a:p>
        </p:txBody>
      </p:sp>
    </p:spTree>
    <p:extLst>
      <p:ext uri="{BB962C8B-B14F-4D97-AF65-F5344CB8AC3E}">
        <p14:creationId xmlns:p14="http://schemas.microsoft.com/office/powerpoint/2010/main" val="73940984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short-inst-logo-874-539"/>
          <p:cNvPicPr>
            <a:picLocks noChangeAspect="1" noChangeArrowheads="1"/>
          </p:cNvPicPr>
          <p:nvPr/>
        </p:nvPicPr>
        <p:blipFill>
          <a:blip r:embed="rId3" cstate="print"/>
          <a:srcRect/>
          <a:stretch>
            <a:fillRect/>
          </a:stretch>
        </p:blipFill>
        <p:spPr bwMode="auto">
          <a:xfrm>
            <a:off x="152400" y="304800"/>
            <a:ext cx="1143000" cy="727075"/>
          </a:xfrm>
          <a:prstGeom prst="rect">
            <a:avLst/>
          </a:prstGeom>
          <a:noFill/>
          <a:ln w="9525">
            <a:noFill/>
            <a:miter lim="800000"/>
            <a:headEnd/>
            <a:tailEnd/>
          </a:ln>
        </p:spPr>
      </p:pic>
      <p:sp>
        <p:nvSpPr>
          <p:cNvPr id="6" name="Line 3"/>
          <p:cNvSpPr>
            <a:spLocks noChangeShapeType="1"/>
          </p:cNvSpPr>
          <p:nvPr/>
        </p:nvSpPr>
        <p:spPr bwMode="auto">
          <a:xfrm>
            <a:off x="1447800" y="914400"/>
            <a:ext cx="7315200" cy="0"/>
          </a:xfrm>
          <a:prstGeom prst="line">
            <a:avLst/>
          </a:prstGeom>
          <a:noFill/>
          <a:ln w="38100">
            <a:solidFill>
              <a:srgbClr val="0000FF"/>
            </a:solidFill>
            <a:round/>
            <a:headEnd/>
            <a:tailEnd/>
          </a:ln>
        </p:spPr>
        <p:txBody>
          <a:bodyPr/>
          <a:lstStyle/>
          <a:p>
            <a:endParaRPr lang="en-US">
              <a:solidFill>
                <a:prstClr val="black"/>
              </a:solidFill>
            </a:endParaRPr>
          </a:p>
        </p:txBody>
      </p:sp>
      <p:sp>
        <p:nvSpPr>
          <p:cNvPr id="8" name="Rectangle 8"/>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endParaRPr lang="en-US">
              <a:solidFill>
                <a:prstClr val="black"/>
              </a:solidFill>
            </a:endParaRPr>
          </a:p>
        </p:txBody>
      </p:sp>
      <p:sp>
        <p:nvSpPr>
          <p:cNvPr id="9" name="Text Box 9"/>
          <p:cNvSpPr txBox="1">
            <a:spLocks noChangeArrowheads="1"/>
          </p:cNvSpPr>
          <p:nvPr/>
        </p:nvSpPr>
        <p:spPr bwMode="auto">
          <a:xfrm>
            <a:off x="2915816" y="251937"/>
            <a:ext cx="4218591" cy="584775"/>
          </a:xfrm>
          <a:prstGeom prst="rect">
            <a:avLst/>
          </a:prstGeom>
          <a:noFill/>
          <a:ln w="9525">
            <a:noFill/>
            <a:miter lim="800000"/>
            <a:headEnd/>
            <a:tailEnd/>
          </a:ln>
        </p:spPr>
        <p:txBody>
          <a:bodyPr wrap="none">
            <a:spAutoFit/>
          </a:bodyPr>
          <a:lstStyle/>
          <a:p>
            <a:r>
              <a:rPr lang="en-US" sz="3200" dirty="0" smtClean="0">
                <a:solidFill>
                  <a:prstClr val="black"/>
                </a:solidFill>
                <a:latin typeface="Times New Roman" pitchFamily="18" charset="0"/>
                <a:cs typeface="Times New Roman" pitchFamily="18" charset="0"/>
              </a:rPr>
              <a:t>Non-Destructive Testing</a:t>
            </a:r>
            <a:endParaRPr lang="en-US" sz="3200" dirty="0">
              <a:solidFill>
                <a:prstClr val="black"/>
              </a:solidFill>
              <a:latin typeface="Times New Roman" pitchFamily="18" charset="0"/>
              <a:cs typeface="Times New Roman" pitchFamily="18" charset="0"/>
            </a:endParaRPr>
          </a:p>
        </p:txBody>
      </p:sp>
      <p:sp>
        <p:nvSpPr>
          <p:cNvPr id="10" name="Text Box 4"/>
          <p:cNvSpPr txBox="1">
            <a:spLocks noChangeArrowheads="1"/>
          </p:cNvSpPr>
          <p:nvPr/>
        </p:nvSpPr>
        <p:spPr bwMode="auto">
          <a:xfrm>
            <a:off x="539552" y="1412776"/>
            <a:ext cx="8007424" cy="2169825"/>
          </a:xfrm>
          <a:prstGeom prst="rect">
            <a:avLst/>
          </a:prstGeom>
          <a:noFill/>
          <a:ln w="9525">
            <a:noFill/>
            <a:miter lim="800000"/>
            <a:headEnd/>
            <a:tailEnd/>
          </a:ln>
        </p:spPr>
        <p:txBody>
          <a:bodyPr wrap="square">
            <a:spAutoFit/>
          </a:bodyPr>
          <a:lstStyle/>
          <a:p>
            <a:pPr marL="342900" indent="-342900">
              <a:buFont typeface="Wingdings" pitchFamily="2" charset="2"/>
              <a:buChar char="u"/>
            </a:pPr>
            <a:r>
              <a:rPr lang="en-US" sz="2400" dirty="0" smtClean="0">
                <a:solidFill>
                  <a:prstClr val="black"/>
                </a:solidFill>
                <a:latin typeface="Times New Roman" pitchFamily="18" charset="0"/>
                <a:cs typeface="Times New Roman" pitchFamily="18" charset="0"/>
              </a:rPr>
              <a:t>    Non-Destructive Testing (NDT): </a:t>
            </a:r>
          </a:p>
          <a:p>
            <a:r>
              <a:rPr lang="en-US" sz="2400" dirty="0">
                <a:solidFill>
                  <a:prstClr val="black"/>
                </a:solidFill>
                <a:latin typeface="Times New Roman" pitchFamily="18" charset="0"/>
                <a:cs typeface="Times New Roman" pitchFamily="18" charset="0"/>
              </a:rPr>
              <a:t> </a:t>
            </a:r>
            <a:r>
              <a:rPr lang="en-US" sz="2400" dirty="0" smtClean="0">
                <a:solidFill>
                  <a:prstClr val="black"/>
                </a:solidFill>
                <a:latin typeface="Times New Roman" pitchFamily="18" charset="0"/>
                <a:cs typeface="Times New Roman" pitchFamily="18" charset="0"/>
              </a:rPr>
              <a:t>     NDT is a wide group of analysis techniques used in science and industry to evaluate the properties of a material, component or system without causing damage. </a:t>
            </a:r>
            <a:r>
              <a:rPr lang="en-US" altLang="ko-KR" sz="1500" dirty="0">
                <a:solidFill>
                  <a:prstClr val="black"/>
                </a:solidFill>
              </a:rPr>
              <a:t>&lt;http://en.wikipedia.org/wiki/Nondestructive_testing&gt; </a:t>
            </a:r>
            <a:r>
              <a:rPr lang="en-US" altLang="ko-KR" sz="1500" dirty="0" smtClean="0">
                <a:solidFill>
                  <a:prstClr val="black"/>
                </a:solidFill>
              </a:rPr>
              <a:t>(April 2013)</a:t>
            </a:r>
            <a:endParaRPr lang="en-US" sz="1500" dirty="0" smtClean="0">
              <a:solidFill>
                <a:prstClr val="black"/>
              </a:solidFill>
              <a:latin typeface="Times New Roman" pitchFamily="18" charset="0"/>
              <a:cs typeface="Times New Roman" pitchFamily="18" charset="0"/>
            </a:endParaRPr>
          </a:p>
          <a:p>
            <a:r>
              <a:rPr lang="en-US" sz="2400" dirty="0" smtClean="0">
                <a:solidFill>
                  <a:prstClr val="black"/>
                </a:solidFill>
                <a:latin typeface="Times New Roman" pitchFamily="18" charset="0"/>
                <a:cs typeface="Times New Roman" pitchFamily="18" charset="0"/>
              </a:rPr>
              <a:t> </a:t>
            </a:r>
          </a:p>
        </p:txBody>
      </p:sp>
      <p:sp>
        <p:nvSpPr>
          <p:cNvPr id="11" name="Text Box 4"/>
          <p:cNvSpPr txBox="1">
            <a:spLocks noChangeArrowheads="1"/>
          </p:cNvSpPr>
          <p:nvPr/>
        </p:nvSpPr>
        <p:spPr bwMode="auto">
          <a:xfrm>
            <a:off x="539552" y="3582601"/>
            <a:ext cx="8007424" cy="1200329"/>
          </a:xfrm>
          <a:prstGeom prst="rect">
            <a:avLst/>
          </a:prstGeom>
          <a:noFill/>
          <a:ln w="9525">
            <a:noFill/>
            <a:miter lim="800000"/>
            <a:headEnd/>
            <a:tailEnd/>
          </a:ln>
        </p:spPr>
        <p:txBody>
          <a:bodyPr wrap="square">
            <a:spAutoFit/>
          </a:bodyPr>
          <a:lstStyle/>
          <a:p>
            <a:pPr marL="342900" indent="-342900">
              <a:buFont typeface="Wingdings" pitchFamily="2" charset="2"/>
              <a:buChar char="u"/>
            </a:pPr>
            <a:r>
              <a:rPr lang="en-US" sz="2400" dirty="0" smtClean="0">
                <a:solidFill>
                  <a:prstClr val="black"/>
                </a:solidFill>
                <a:latin typeface="Times New Roman" pitchFamily="18" charset="0"/>
                <a:cs typeface="Times New Roman" pitchFamily="18" charset="0"/>
              </a:rPr>
              <a:t>    To preserve original state of concrete material, high-frequency ultrasound test is applied to characterize material properties of concrete </a:t>
            </a:r>
            <a:r>
              <a:rPr lang="en-US" altLang="ko-KR" sz="2400" dirty="0">
                <a:solidFill>
                  <a:prstClr val="black"/>
                </a:solidFill>
                <a:latin typeface="Times New Roman" pitchFamily="18" charset="0"/>
                <a:cs typeface="Times New Roman" pitchFamily="18" charset="0"/>
              </a:rPr>
              <a:t>as one of the NDT method</a:t>
            </a:r>
            <a:r>
              <a:rPr lang="en-US" sz="2400" dirty="0" smtClean="0">
                <a:solidFill>
                  <a:prstClr val="black"/>
                </a:solidFill>
                <a:latin typeface="Times New Roman" pitchFamily="18" charset="0"/>
                <a:cs typeface="Times New Roman" pitchFamily="18" charset="0"/>
              </a:rPr>
              <a:t>.</a:t>
            </a:r>
          </a:p>
        </p:txBody>
      </p:sp>
    </p:spTree>
    <p:extLst>
      <p:ext uri="{BB962C8B-B14F-4D97-AF65-F5344CB8AC3E}">
        <p14:creationId xmlns:p14="http://schemas.microsoft.com/office/powerpoint/2010/main" val="4327221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short-inst-logo-874-539"/>
          <p:cNvPicPr>
            <a:picLocks noChangeAspect="1" noChangeArrowheads="1"/>
          </p:cNvPicPr>
          <p:nvPr/>
        </p:nvPicPr>
        <p:blipFill>
          <a:blip r:embed="rId3" cstate="print"/>
          <a:srcRect/>
          <a:stretch>
            <a:fillRect/>
          </a:stretch>
        </p:blipFill>
        <p:spPr bwMode="auto">
          <a:xfrm>
            <a:off x="152400" y="304800"/>
            <a:ext cx="1143000" cy="727075"/>
          </a:xfrm>
          <a:prstGeom prst="rect">
            <a:avLst/>
          </a:prstGeom>
          <a:noFill/>
          <a:ln w="9525">
            <a:noFill/>
            <a:miter lim="800000"/>
            <a:headEnd/>
            <a:tailEnd/>
          </a:ln>
        </p:spPr>
      </p:pic>
      <p:sp>
        <p:nvSpPr>
          <p:cNvPr id="6" name="Line 3"/>
          <p:cNvSpPr>
            <a:spLocks noChangeShapeType="1"/>
          </p:cNvSpPr>
          <p:nvPr/>
        </p:nvSpPr>
        <p:spPr bwMode="auto">
          <a:xfrm>
            <a:off x="1447800" y="914400"/>
            <a:ext cx="7315200" cy="0"/>
          </a:xfrm>
          <a:prstGeom prst="line">
            <a:avLst/>
          </a:prstGeom>
          <a:noFill/>
          <a:ln w="38100">
            <a:solidFill>
              <a:srgbClr val="0000FF"/>
            </a:solidFill>
            <a:round/>
            <a:headEnd/>
            <a:tailEnd/>
          </a:ln>
        </p:spPr>
        <p:txBody>
          <a:bodyPr/>
          <a:lstStyle/>
          <a:p>
            <a:endParaRPr lang="en-US"/>
          </a:p>
        </p:txBody>
      </p:sp>
      <p:sp>
        <p:nvSpPr>
          <p:cNvPr id="8" name="Rectangle 8"/>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endParaRPr lang="en-US"/>
          </a:p>
        </p:txBody>
      </p:sp>
      <p:sp>
        <p:nvSpPr>
          <p:cNvPr id="9" name="Text Box 9"/>
          <p:cNvSpPr txBox="1">
            <a:spLocks noChangeArrowheads="1"/>
          </p:cNvSpPr>
          <p:nvPr/>
        </p:nvSpPr>
        <p:spPr bwMode="auto">
          <a:xfrm>
            <a:off x="3491880" y="251937"/>
            <a:ext cx="1781257" cy="584775"/>
          </a:xfrm>
          <a:prstGeom prst="rect">
            <a:avLst/>
          </a:prstGeom>
          <a:noFill/>
          <a:ln w="9525">
            <a:noFill/>
            <a:miter lim="800000"/>
            <a:headEnd/>
            <a:tailEnd/>
          </a:ln>
        </p:spPr>
        <p:txBody>
          <a:bodyPr wrap="none">
            <a:spAutoFit/>
          </a:bodyPr>
          <a:lstStyle/>
          <a:p>
            <a:r>
              <a:rPr lang="en-US" sz="3200" dirty="0" smtClean="0">
                <a:latin typeface="Times New Roman" pitchFamily="18" charset="0"/>
                <a:cs typeface="Times New Roman" pitchFamily="18" charset="0"/>
              </a:rPr>
              <a:t>Objective</a:t>
            </a:r>
            <a:endParaRPr lang="en-US" sz="3200" dirty="0">
              <a:latin typeface="Times New Roman" pitchFamily="18" charset="0"/>
              <a:cs typeface="Times New Roman" pitchFamily="18" charset="0"/>
            </a:endParaRPr>
          </a:p>
        </p:txBody>
      </p:sp>
      <p:sp>
        <p:nvSpPr>
          <p:cNvPr id="10" name="Text Box 4"/>
          <p:cNvSpPr txBox="1">
            <a:spLocks noChangeArrowheads="1"/>
          </p:cNvSpPr>
          <p:nvPr/>
        </p:nvSpPr>
        <p:spPr bwMode="auto">
          <a:xfrm>
            <a:off x="755576" y="1371540"/>
            <a:ext cx="8007424" cy="3046988"/>
          </a:xfrm>
          <a:prstGeom prst="rect">
            <a:avLst/>
          </a:prstGeom>
          <a:noFill/>
          <a:ln w="9525">
            <a:noFill/>
            <a:miter lim="800000"/>
            <a:headEnd/>
            <a:tailEnd/>
          </a:ln>
        </p:spPr>
        <p:txBody>
          <a:bodyPr wrap="square">
            <a:spAutoFit/>
          </a:bodyPr>
          <a:lstStyle/>
          <a:p>
            <a:pPr>
              <a:buFontTx/>
              <a:buChar char="•"/>
            </a:pPr>
            <a:r>
              <a:rPr lang="en-US" altLang="ko-KR" sz="2400" dirty="0">
                <a:latin typeface="Times New Roman" pitchFamily="18" charset="0"/>
                <a:cs typeface="Times New Roman" pitchFamily="18" charset="0"/>
              </a:rPr>
              <a:t> To analyze the effect of </a:t>
            </a:r>
            <a:r>
              <a:rPr lang="en-US" altLang="ko-KR" sz="2400" dirty="0" smtClean="0">
                <a:latin typeface="Times New Roman" pitchFamily="18" charset="0"/>
                <a:cs typeface="Times New Roman" pitchFamily="18" charset="0"/>
              </a:rPr>
              <a:t>addition of SCMs into concrete, material parameters (diffusivity and dissipation) from three different mix designs in concrete is investigated by using ultrasound waves.</a:t>
            </a:r>
          </a:p>
          <a:p>
            <a:endParaRPr lang="en-US" altLang="ko-KR" sz="2400" dirty="0" smtClean="0">
              <a:latin typeface="Times New Roman" pitchFamily="18" charset="0"/>
              <a:cs typeface="Times New Roman" pitchFamily="18" charset="0"/>
            </a:endParaRPr>
          </a:p>
          <a:p>
            <a:pPr>
              <a:buFontTx/>
              <a:buChar char="•"/>
            </a:pPr>
            <a:r>
              <a:rPr lang="en-US" sz="2400" dirty="0" smtClean="0">
                <a:latin typeface="Times New Roman" pitchFamily="18" charset="0"/>
                <a:cs typeface="Times New Roman" pitchFamily="18" charset="0"/>
              </a:rPr>
              <a:t> Statistical tests such as Chi-squared test, F-test, and t-test are applied to verify if material parameters from each sample are statistically different.</a:t>
            </a:r>
          </a:p>
        </p:txBody>
      </p:sp>
    </p:spTree>
    <p:extLst>
      <p:ext uri="{BB962C8B-B14F-4D97-AF65-F5344CB8AC3E}">
        <p14:creationId xmlns:p14="http://schemas.microsoft.com/office/powerpoint/2010/main" val="15868389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2"/>
          <p:cNvSpPr>
            <a:spLocks/>
          </p:cNvSpPr>
          <p:nvPr/>
        </p:nvSpPr>
        <p:spPr bwMode="auto">
          <a:xfrm>
            <a:off x="950912" y="44624"/>
            <a:ext cx="8229600" cy="865187"/>
          </a:xfrm>
          <a:prstGeom prst="rect">
            <a:avLst/>
          </a:prstGeom>
          <a:noFill/>
          <a:ln w="9525">
            <a:noFill/>
            <a:miter lim="800000"/>
            <a:headEnd/>
            <a:tailEnd/>
          </a:ln>
        </p:spPr>
        <p:txBody>
          <a:bodyPr anchor="ctr"/>
          <a:lstStyle/>
          <a:p>
            <a:pPr algn="ctr"/>
            <a:r>
              <a:rPr lang="en-US" sz="3500" dirty="0" smtClean="0">
                <a:latin typeface="Times New Roman" pitchFamily="18" charset="0"/>
                <a:cs typeface="Times New Roman" pitchFamily="18" charset="0"/>
              </a:rPr>
              <a:t>Sample Preparation</a:t>
            </a:r>
            <a:endParaRPr lang="en-US" sz="3500" dirty="0">
              <a:latin typeface="Times New Roman" pitchFamily="18" charset="0"/>
              <a:cs typeface="Times New Roman" pitchFamily="18" charset="0"/>
            </a:endParaRPr>
          </a:p>
        </p:txBody>
      </p:sp>
      <p:pic>
        <p:nvPicPr>
          <p:cNvPr id="6" name="Picture 2" descr="short-inst-logo-874-539"/>
          <p:cNvPicPr>
            <a:picLocks noChangeAspect="1" noChangeArrowheads="1"/>
          </p:cNvPicPr>
          <p:nvPr/>
        </p:nvPicPr>
        <p:blipFill>
          <a:blip r:embed="rId3" cstate="print"/>
          <a:srcRect/>
          <a:stretch>
            <a:fillRect/>
          </a:stretch>
        </p:blipFill>
        <p:spPr bwMode="auto">
          <a:xfrm>
            <a:off x="152400" y="304800"/>
            <a:ext cx="1143000" cy="727075"/>
          </a:xfrm>
          <a:prstGeom prst="rect">
            <a:avLst/>
          </a:prstGeom>
          <a:noFill/>
          <a:ln w="9525">
            <a:noFill/>
            <a:miter lim="800000"/>
            <a:headEnd/>
            <a:tailEnd/>
          </a:ln>
        </p:spPr>
      </p:pic>
      <p:sp>
        <p:nvSpPr>
          <p:cNvPr id="7" name="Line 3"/>
          <p:cNvSpPr>
            <a:spLocks noChangeShapeType="1"/>
          </p:cNvSpPr>
          <p:nvPr/>
        </p:nvSpPr>
        <p:spPr bwMode="auto">
          <a:xfrm>
            <a:off x="1447800" y="914400"/>
            <a:ext cx="7315200" cy="0"/>
          </a:xfrm>
          <a:prstGeom prst="line">
            <a:avLst/>
          </a:prstGeom>
          <a:noFill/>
          <a:ln w="38100">
            <a:solidFill>
              <a:srgbClr val="0000FF"/>
            </a:solidFill>
            <a:round/>
            <a:headEnd/>
            <a:tailEnd/>
          </a:ln>
        </p:spPr>
        <p:txBody>
          <a:bodyPr/>
          <a:lstStyle/>
          <a:p>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2187654772"/>
              </p:ext>
            </p:extLst>
          </p:nvPr>
        </p:nvGraphicFramePr>
        <p:xfrm>
          <a:off x="1691680" y="1700808"/>
          <a:ext cx="5115061" cy="2664296"/>
        </p:xfrm>
        <a:graphic>
          <a:graphicData uri="http://schemas.openxmlformats.org/drawingml/2006/table">
            <a:tbl>
              <a:tblPr/>
              <a:tblGrid>
                <a:gridCol w="1227723"/>
                <a:gridCol w="913821"/>
                <a:gridCol w="913821"/>
                <a:gridCol w="809488"/>
                <a:gridCol w="1250208"/>
              </a:tblGrid>
              <a:tr h="1391249">
                <a:tc>
                  <a:txBody>
                    <a:bodyPr/>
                    <a:lstStyle/>
                    <a:p>
                      <a:pPr marL="0" marR="0" algn="ctr">
                        <a:spcBef>
                          <a:spcPts val="0"/>
                        </a:spcBef>
                        <a:spcAft>
                          <a:spcPts val="0"/>
                        </a:spcAft>
                      </a:pPr>
                      <a:r>
                        <a:rPr lang="en-US" sz="1500" dirty="0">
                          <a:solidFill>
                            <a:srgbClr val="000000"/>
                          </a:solidFill>
                          <a:latin typeface="Times New Roman"/>
                          <a:ea typeface="Malgun Gothic"/>
                        </a:rPr>
                        <a:t>Mix </a:t>
                      </a:r>
                      <a:r>
                        <a:rPr lang="en-US" sz="1500" dirty="0" smtClean="0">
                          <a:solidFill>
                            <a:srgbClr val="000000"/>
                          </a:solidFill>
                          <a:latin typeface="Times New Roman"/>
                          <a:ea typeface="Malgun Gothic"/>
                        </a:rPr>
                        <a:t>ID</a:t>
                      </a:r>
                    </a:p>
                    <a:p>
                      <a:pPr marL="0" marR="0" algn="ctr">
                        <a:spcBef>
                          <a:spcPts val="0"/>
                        </a:spcBef>
                        <a:spcAft>
                          <a:spcPts val="0"/>
                        </a:spcAft>
                      </a:pPr>
                      <a:endParaRPr lang="en-US" sz="1500" dirty="0" smtClean="0">
                        <a:solidFill>
                          <a:srgbClr val="000000"/>
                        </a:solidFill>
                        <a:latin typeface="Times New Roman"/>
                        <a:ea typeface="Malgun Gothic"/>
                      </a:endParaRPr>
                    </a:p>
                    <a:p>
                      <a:pPr marL="0" marR="0" algn="ctr">
                        <a:spcBef>
                          <a:spcPts val="0"/>
                        </a:spcBef>
                        <a:spcAft>
                          <a:spcPts val="0"/>
                        </a:spcAft>
                      </a:pPr>
                      <a:endParaRPr lang="en-US" sz="1500" dirty="0" smtClean="0">
                        <a:solidFill>
                          <a:srgbClr val="000000"/>
                        </a:solidFill>
                        <a:latin typeface="Times New Roman"/>
                        <a:ea typeface="Malgun Gothic"/>
                      </a:endParaRPr>
                    </a:p>
                    <a:p>
                      <a:pPr marL="0" marR="0" algn="ctr">
                        <a:spcBef>
                          <a:spcPts val="0"/>
                        </a:spcBef>
                        <a:spcAft>
                          <a:spcPts val="0"/>
                        </a:spcAft>
                      </a:pPr>
                      <a:endParaRPr lang="en-US" sz="1500" dirty="0">
                        <a:latin typeface="Times New Roman"/>
                        <a:ea typeface="Malgun Gothic"/>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500" dirty="0">
                          <a:solidFill>
                            <a:srgbClr val="000000"/>
                          </a:solidFill>
                          <a:latin typeface="Times New Roman"/>
                          <a:ea typeface="Malgun Gothic"/>
                        </a:rPr>
                        <a:t>Cement fraction in binder </a:t>
                      </a:r>
                      <a:r>
                        <a:rPr lang="en-US" sz="1500" dirty="0" smtClean="0">
                          <a:solidFill>
                            <a:srgbClr val="000000"/>
                          </a:solidFill>
                          <a:latin typeface="Times New Roman"/>
                          <a:ea typeface="Malgun Gothic"/>
                        </a:rPr>
                        <a:t>(%)</a:t>
                      </a: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r>
                        <a:rPr lang="en-US" sz="1500" dirty="0">
                          <a:solidFill>
                            <a:srgbClr val="000000"/>
                          </a:solidFill>
                          <a:latin typeface="Times New Roman"/>
                        </a:rPr>
                        <a:t>ASTM C 150 Cement Type</a:t>
                      </a:r>
                      <a:endParaRPr lang="en-US" sz="1500" dirty="0">
                        <a:latin typeface="Times New Roman"/>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500" dirty="0">
                          <a:solidFill>
                            <a:srgbClr val="000000"/>
                          </a:solidFill>
                          <a:latin typeface="Times New Roman"/>
                          <a:ea typeface="Malgun Gothic"/>
                        </a:rPr>
                        <a:t>Slag </a:t>
                      </a:r>
                      <a:r>
                        <a:rPr lang="en-US" sz="1500" dirty="0" smtClean="0">
                          <a:solidFill>
                            <a:srgbClr val="000000"/>
                          </a:solidFill>
                          <a:latin typeface="Times New Roman"/>
                          <a:ea typeface="Malgun Gothic"/>
                        </a:rPr>
                        <a:t>(%)</a:t>
                      </a:r>
                    </a:p>
                    <a:p>
                      <a:pPr marL="0" marR="0" algn="ctr">
                        <a:spcBef>
                          <a:spcPts val="0"/>
                        </a:spcBef>
                        <a:spcAft>
                          <a:spcPts val="0"/>
                        </a:spcAft>
                      </a:pPr>
                      <a:endParaRPr lang="en-US" sz="1500" dirty="0" smtClean="0">
                        <a:solidFill>
                          <a:srgbClr val="000000"/>
                        </a:solidFill>
                        <a:latin typeface="Times New Roman"/>
                        <a:ea typeface="Malgun Gothic"/>
                      </a:endParaRPr>
                    </a:p>
                    <a:p>
                      <a:pPr marL="0" marR="0" algn="ctr">
                        <a:spcBef>
                          <a:spcPts val="0"/>
                        </a:spcBef>
                        <a:spcAft>
                          <a:spcPts val="0"/>
                        </a:spcAft>
                      </a:pPr>
                      <a:endParaRPr lang="en-US" sz="1500" dirty="0">
                        <a:latin typeface="Times New Roman"/>
                        <a:ea typeface="Malgun Gothic"/>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ctr">
                        <a:spcBef>
                          <a:spcPts val="0"/>
                        </a:spcBef>
                        <a:spcAft>
                          <a:spcPts val="0"/>
                        </a:spcAft>
                      </a:pPr>
                      <a:r>
                        <a:rPr lang="en-US" sz="1500" dirty="0" err="1">
                          <a:solidFill>
                            <a:srgbClr val="000000"/>
                          </a:solidFill>
                          <a:latin typeface="Times New Roman"/>
                          <a:ea typeface="Malgun Gothic"/>
                        </a:rPr>
                        <a:t>Metakaolin</a:t>
                      </a:r>
                      <a:r>
                        <a:rPr lang="en-US" sz="1500" dirty="0">
                          <a:solidFill>
                            <a:srgbClr val="000000"/>
                          </a:solidFill>
                          <a:latin typeface="Times New Roman"/>
                          <a:ea typeface="Malgun Gothic"/>
                        </a:rPr>
                        <a:t> </a:t>
                      </a:r>
                      <a:r>
                        <a:rPr lang="en-US" sz="1500" dirty="0" smtClean="0">
                          <a:solidFill>
                            <a:srgbClr val="000000"/>
                          </a:solidFill>
                          <a:latin typeface="Times New Roman"/>
                          <a:ea typeface="Malgun Gothic"/>
                        </a:rPr>
                        <a:t>(%)</a:t>
                      </a:r>
                    </a:p>
                    <a:p>
                      <a:pPr marL="0" marR="0" algn="ctr">
                        <a:spcBef>
                          <a:spcPts val="0"/>
                        </a:spcBef>
                        <a:spcAft>
                          <a:spcPts val="0"/>
                        </a:spcAft>
                      </a:pPr>
                      <a:endParaRPr lang="en-US" sz="1500" dirty="0" smtClean="0">
                        <a:solidFill>
                          <a:srgbClr val="000000"/>
                        </a:solidFill>
                        <a:latin typeface="Times New Roman"/>
                        <a:ea typeface="Malgun Gothic"/>
                      </a:endParaRPr>
                    </a:p>
                    <a:p>
                      <a:pPr marL="0" marR="0" algn="ctr">
                        <a:spcBef>
                          <a:spcPts val="0"/>
                        </a:spcBef>
                        <a:spcAft>
                          <a:spcPts val="0"/>
                        </a:spcAft>
                      </a:pPr>
                      <a:endParaRPr lang="en-US" sz="1500" dirty="0">
                        <a:latin typeface="Times New Roman"/>
                        <a:ea typeface="Malgun Gothic"/>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408951">
                <a:tc>
                  <a:txBody>
                    <a:bodyPr/>
                    <a:lstStyle/>
                    <a:p>
                      <a:pPr marL="0" marR="0" algn="ctr">
                        <a:spcBef>
                          <a:spcPts val="0"/>
                        </a:spcBef>
                        <a:spcAft>
                          <a:spcPts val="0"/>
                        </a:spcAft>
                      </a:pPr>
                      <a:r>
                        <a:rPr lang="en-US" sz="1500" dirty="0">
                          <a:solidFill>
                            <a:srgbClr val="000000"/>
                          </a:solidFill>
                          <a:latin typeface="Times New Roman"/>
                          <a:ea typeface="Malgun Gothic"/>
                        </a:rPr>
                        <a:t>Type II</a:t>
                      </a:r>
                      <a:endParaRPr lang="en-US" sz="1500" dirty="0">
                        <a:latin typeface="Times New Roman"/>
                        <a:ea typeface="Malgun Gothic"/>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500" dirty="0">
                          <a:solidFill>
                            <a:srgbClr val="000000"/>
                          </a:solidFill>
                          <a:latin typeface="Times New Roman"/>
                          <a:ea typeface="Malgun Gothic"/>
                        </a:rPr>
                        <a:t>100</a:t>
                      </a:r>
                      <a:endParaRPr lang="en-US" sz="1500" dirty="0">
                        <a:latin typeface="Times New Roman"/>
                        <a:ea typeface="Malgun Gothic"/>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500" dirty="0">
                          <a:solidFill>
                            <a:srgbClr val="000000"/>
                          </a:solidFill>
                          <a:latin typeface="Times New Roman"/>
                          <a:ea typeface="Malgun Gothic"/>
                        </a:rPr>
                        <a:t>II</a:t>
                      </a:r>
                      <a:endParaRPr lang="en-US" sz="1500" dirty="0">
                        <a:latin typeface="Times New Roman"/>
                        <a:ea typeface="Malgun Gothic"/>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500" dirty="0">
                          <a:solidFill>
                            <a:srgbClr val="000000"/>
                          </a:solidFill>
                          <a:latin typeface="Times New Roman"/>
                          <a:ea typeface="Malgun Gothic"/>
                        </a:rPr>
                        <a:t>0</a:t>
                      </a:r>
                      <a:endParaRPr lang="en-US" sz="1500" dirty="0">
                        <a:latin typeface="Times New Roman"/>
                        <a:ea typeface="Malgun Gothic"/>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ctr">
                        <a:spcBef>
                          <a:spcPts val="0"/>
                        </a:spcBef>
                        <a:spcAft>
                          <a:spcPts val="0"/>
                        </a:spcAft>
                      </a:pPr>
                      <a:r>
                        <a:rPr lang="en-US" sz="1500" dirty="0">
                          <a:solidFill>
                            <a:srgbClr val="000000"/>
                          </a:solidFill>
                          <a:latin typeface="Times New Roman"/>
                          <a:ea typeface="Malgun Gothic"/>
                        </a:rPr>
                        <a:t>0</a:t>
                      </a:r>
                      <a:endParaRPr lang="en-US" sz="1500" dirty="0">
                        <a:latin typeface="Times New Roman"/>
                        <a:ea typeface="Malgun Gothic"/>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432048">
                <a:tc>
                  <a:txBody>
                    <a:bodyPr/>
                    <a:lstStyle/>
                    <a:p>
                      <a:pPr marL="0" marR="0" algn="ctr">
                        <a:spcBef>
                          <a:spcPts val="0"/>
                        </a:spcBef>
                        <a:spcAft>
                          <a:spcPts val="0"/>
                        </a:spcAft>
                      </a:pPr>
                      <a:r>
                        <a:rPr lang="en-US" sz="1500">
                          <a:solidFill>
                            <a:srgbClr val="000000"/>
                          </a:solidFill>
                          <a:latin typeface="Times New Roman"/>
                          <a:ea typeface="Malgun Gothic"/>
                        </a:rPr>
                        <a:t>S35-MK5</a:t>
                      </a:r>
                      <a:endParaRPr lang="en-US" sz="1500">
                        <a:latin typeface="Times New Roman"/>
                        <a:ea typeface="Malgun Gothic"/>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500">
                          <a:solidFill>
                            <a:srgbClr val="000000"/>
                          </a:solidFill>
                          <a:latin typeface="Times New Roman"/>
                          <a:ea typeface="Malgun Gothic"/>
                        </a:rPr>
                        <a:t>60</a:t>
                      </a:r>
                      <a:endParaRPr lang="en-US" sz="1500">
                        <a:latin typeface="Times New Roman"/>
                        <a:ea typeface="Malgun Gothic"/>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500" dirty="0">
                          <a:solidFill>
                            <a:srgbClr val="000000"/>
                          </a:solidFill>
                          <a:latin typeface="Times New Roman"/>
                          <a:ea typeface="Malgun Gothic"/>
                        </a:rPr>
                        <a:t>II</a:t>
                      </a:r>
                      <a:endParaRPr lang="en-US" sz="1500" dirty="0">
                        <a:latin typeface="Times New Roman"/>
                        <a:ea typeface="Malgun Gothic"/>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500" dirty="0">
                          <a:solidFill>
                            <a:srgbClr val="000000"/>
                          </a:solidFill>
                          <a:latin typeface="Times New Roman"/>
                          <a:ea typeface="Malgun Gothic"/>
                        </a:rPr>
                        <a:t>35</a:t>
                      </a:r>
                      <a:endParaRPr lang="en-US" sz="1500" dirty="0">
                        <a:latin typeface="Times New Roman"/>
                        <a:ea typeface="Malgun Gothic"/>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ctr">
                        <a:spcBef>
                          <a:spcPts val="0"/>
                        </a:spcBef>
                        <a:spcAft>
                          <a:spcPts val="0"/>
                        </a:spcAft>
                      </a:pPr>
                      <a:r>
                        <a:rPr lang="en-US" sz="1500" dirty="0">
                          <a:solidFill>
                            <a:srgbClr val="000000"/>
                          </a:solidFill>
                          <a:latin typeface="Times New Roman"/>
                          <a:ea typeface="Malgun Gothic"/>
                        </a:rPr>
                        <a:t>5</a:t>
                      </a:r>
                      <a:endParaRPr lang="en-US" sz="1500" dirty="0">
                        <a:latin typeface="Times New Roman"/>
                        <a:ea typeface="Malgun Gothic"/>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r h="432048">
                <a:tc>
                  <a:txBody>
                    <a:bodyPr/>
                    <a:lstStyle/>
                    <a:p>
                      <a:pPr marL="0" marR="0" algn="ctr">
                        <a:spcBef>
                          <a:spcPts val="0"/>
                        </a:spcBef>
                        <a:spcAft>
                          <a:spcPts val="0"/>
                        </a:spcAft>
                      </a:pPr>
                      <a:r>
                        <a:rPr lang="en-US" sz="1500">
                          <a:solidFill>
                            <a:srgbClr val="000000"/>
                          </a:solidFill>
                          <a:latin typeface="Times New Roman"/>
                          <a:ea typeface="Malgun Gothic"/>
                        </a:rPr>
                        <a:t>S50-MK5</a:t>
                      </a:r>
                      <a:endParaRPr lang="en-US" sz="1500">
                        <a:latin typeface="Times New Roman"/>
                        <a:ea typeface="Malgun Gothic"/>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500" dirty="0">
                          <a:solidFill>
                            <a:srgbClr val="000000"/>
                          </a:solidFill>
                          <a:latin typeface="Times New Roman"/>
                          <a:ea typeface="Malgun Gothic"/>
                        </a:rPr>
                        <a:t>45</a:t>
                      </a:r>
                      <a:endParaRPr lang="en-US" sz="1500" dirty="0">
                        <a:latin typeface="Times New Roman"/>
                        <a:ea typeface="Malgun Gothic"/>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500" dirty="0">
                          <a:solidFill>
                            <a:srgbClr val="000000"/>
                          </a:solidFill>
                          <a:latin typeface="Times New Roman"/>
                          <a:ea typeface="Malgun Gothic"/>
                        </a:rPr>
                        <a:t>II</a:t>
                      </a:r>
                      <a:endParaRPr lang="en-US" sz="1500" dirty="0">
                        <a:latin typeface="Times New Roman"/>
                        <a:ea typeface="Malgun Gothic"/>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500" dirty="0">
                          <a:solidFill>
                            <a:srgbClr val="000000"/>
                          </a:solidFill>
                          <a:latin typeface="Times New Roman"/>
                          <a:ea typeface="Malgun Gothic"/>
                        </a:rPr>
                        <a:t>50</a:t>
                      </a:r>
                      <a:endParaRPr lang="en-US" sz="1500" dirty="0">
                        <a:latin typeface="Times New Roman"/>
                        <a:ea typeface="Malgun Gothic"/>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marL="0" marR="0" algn="ctr">
                        <a:spcBef>
                          <a:spcPts val="0"/>
                        </a:spcBef>
                        <a:spcAft>
                          <a:spcPts val="0"/>
                        </a:spcAft>
                      </a:pPr>
                      <a:r>
                        <a:rPr lang="en-US" sz="1500" dirty="0">
                          <a:solidFill>
                            <a:srgbClr val="000000"/>
                          </a:solidFill>
                          <a:latin typeface="Times New Roman"/>
                          <a:ea typeface="Malgun Gothic"/>
                        </a:rPr>
                        <a:t>5</a:t>
                      </a:r>
                      <a:endParaRPr lang="en-US" sz="1500" dirty="0">
                        <a:latin typeface="Times New Roman"/>
                        <a:ea typeface="Malgun Gothic"/>
                      </a:endParaRPr>
                    </a:p>
                  </a:txBody>
                  <a:tcPr marL="68580" marR="6858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r>
            </a:tbl>
          </a:graphicData>
        </a:graphic>
      </p:graphicFrame>
      <p:sp>
        <p:nvSpPr>
          <p:cNvPr id="10" name="TextBox 9"/>
          <p:cNvSpPr txBox="1"/>
          <p:nvPr/>
        </p:nvSpPr>
        <p:spPr>
          <a:xfrm>
            <a:off x="665101" y="5129897"/>
            <a:ext cx="7939347" cy="1631216"/>
          </a:xfrm>
          <a:prstGeom prst="rect">
            <a:avLst/>
          </a:prstGeom>
          <a:noFill/>
        </p:spPr>
        <p:txBody>
          <a:bodyPr wrap="square" rtlCol="0">
            <a:spAutoFit/>
          </a:bodyPr>
          <a:lstStyle/>
          <a:p>
            <a:r>
              <a:rPr lang="en-US" sz="2000" dirty="0" smtClean="0">
                <a:latin typeface="Times New Roman" pitchFamily="18" charset="0"/>
                <a:cs typeface="Times New Roman" pitchFamily="18" charset="0"/>
              </a:rPr>
              <a:t>The number of  data  for</a:t>
            </a:r>
            <a:r>
              <a:rPr lang="en-US" altLang="ko-KR" sz="2000" dirty="0" smtClean="0">
                <a:latin typeface="Times New Roman" pitchFamily="18" charset="0"/>
                <a:cs typeface="Times New Roman" pitchFamily="18" charset="0"/>
              </a:rPr>
              <a:t> </a:t>
            </a:r>
            <a:r>
              <a:rPr lang="en-US" altLang="ko-KR" sz="2000" dirty="0">
                <a:latin typeface="Times New Roman" pitchFamily="18" charset="0"/>
                <a:cs typeface="Times New Roman" pitchFamily="18" charset="0"/>
              </a:rPr>
              <a:t>diffusivity and </a:t>
            </a:r>
            <a:r>
              <a:rPr lang="en-US" altLang="ko-KR" sz="2000" dirty="0" smtClean="0">
                <a:latin typeface="Times New Roman" pitchFamily="18" charset="0"/>
                <a:cs typeface="Times New Roman" pitchFamily="18" charset="0"/>
              </a:rPr>
              <a:t>dissipation</a:t>
            </a:r>
            <a:r>
              <a:rPr lang="en-US" sz="2000" dirty="0" smtClean="0">
                <a:latin typeface="Times New Roman" pitchFamily="18" charset="0"/>
                <a:cs typeface="Times New Roman" pitchFamily="18" charset="0"/>
              </a:rPr>
              <a:t> in each mix design is </a:t>
            </a:r>
            <a:r>
              <a:rPr lang="en-US" sz="2000" u="sng" dirty="0" smtClean="0">
                <a:latin typeface="Times New Roman" pitchFamily="18" charset="0"/>
                <a:cs typeface="Times New Roman" pitchFamily="18" charset="0"/>
              </a:rPr>
              <a:t>30</a:t>
            </a:r>
            <a:r>
              <a:rPr lang="en-US" sz="2000" dirty="0" smtClean="0">
                <a:latin typeface="Times New Roman" pitchFamily="18" charset="0"/>
                <a:cs typeface="Times New Roman" pitchFamily="18" charset="0"/>
              </a:rPr>
              <a:t>.</a:t>
            </a:r>
          </a:p>
          <a:p>
            <a:endParaRPr lang="en-US" sz="2000" dirty="0">
              <a:latin typeface="Times New Roman" pitchFamily="18" charset="0"/>
              <a:cs typeface="Times New Roman" pitchFamily="18" charset="0"/>
            </a:endParaRPr>
          </a:p>
          <a:p>
            <a:endParaRPr lang="en-US" sz="2000" dirty="0">
              <a:latin typeface="Times New Roman" pitchFamily="18" charset="0"/>
              <a:cs typeface="Times New Roman" pitchFamily="18" charset="0"/>
            </a:endParaRPr>
          </a:p>
          <a:p>
            <a:endParaRPr lang="en-US" sz="2000" dirty="0">
              <a:solidFill>
                <a:srgbClr val="FF0000"/>
              </a:solidFill>
              <a:latin typeface="Times New Roman" pitchFamily="18" charset="0"/>
              <a:cs typeface="Times New Roman" pitchFamily="18" charset="0"/>
            </a:endParaRPr>
          </a:p>
        </p:txBody>
      </p:sp>
      <p:sp>
        <p:nvSpPr>
          <p:cNvPr id="11" name="Rectangle 1"/>
          <p:cNvSpPr>
            <a:spLocks noChangeArrowheads="1"/>
          </p:cNvSpPr>
          <p:nvPr/>
        </p:nvSpPr>
        <p:spPr bwMode="auto">
          <a:xfrm>
            <a:off x="590600" y="973177"/>
            <a:ext cx="81724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285750" lvl="0" indent="-285750" fontAlgn="base">
              <a:spcBef>
                <a:spcPct val="0"/>
              </a:spcBef>
              <a:spcAft>
                <a:spcPct val="0"/>
              </a:spcAft>
              <a:buFont typeface="Courier New" pitchFamily="49" charset="0"/>
              <a:buChar char="o"/>
            </a:pPr>
            <a:r>
              <a:rPr kumimoji="0" lang="en-US" altLang="ko-KR" sz="2000" i="0" u="none" strike="noStrike" cap="none" normalizeH="0" baseline="0" dirty="0" smtClean="0">
                <a:ln>
                  <a:noFill/>
                </a:ln>
                <a:solidFill>
                  <a:schemeClr val="tx1"/>
                </a:solidFill>
                <a:effectLst/>
                <a:latin typeface="Times New Roman" pitchFamily="18" charset="0"/>
                <a:cs typeface="Times New Roman" pitchFamily="18" charset="0"/>
              </a:rPr>
              <a:t>A specimen (5 x 5 x 18 in</a:t>
            </a:r>
            <a:r>
              <a:rPr lang="en-US" altLang="ko-KR" sz="2000" dirty="0">
                <a:latin typeface="Times New Roman" pitchFamily="18" charset="0"/>
                <a:cs typeface="Times New Roman" pitchFamily="18" charset="0"/>
              </a:rPr>
              <a:t>.) is </a:t>
            </a:r>
            <a:r>
              <a:rPr lang="en-US" altLang="ko-KR" sz="2000" dirty="0" smtClean="0">
                <a:latin typeface="Times New Roman" pitchFamily="18" charset="0"/>
                <a:cs typeface="Times New Roman" pitchFamily="18" charset="0"/>
              </a:rPr>
              <a:t>prepared for each </a:t>
            </a:r>
            <a:r>
              <a:rPr lang="en-US" altLang="ko-KR" sz="2000" dirty="0">
                <a:latin typeface="Times New Roman" pitchFamily="18" charset="0"/>
                <a:cs typeface="Times New Roman" pitchFamily="18" charset="0"/>
              </a:rPr>
              <a:t>mix </a:t>
            </a:r>
            <a:r>
              <a:rPr lang="en-US" altLang="ko-KR" sz="2000" dirty="0" smtClean="0">
                <a:latin typeface="Times New Roman" pitchFamily="18" charset="0"/>
                <a:cs typeface="Times New Roman" pitchFamily="18" charset="0"/>
              </a:rPr>
              <a:t>design and the composition of each mix design is shown below.</a:t>
            </a:r>
            <a:endParaRPr kumimoji="0" lang="en-US" altLang="ko-KR" sz="2000" i="0" u="none" strike="noStrike" cap="none" normalizeH="0" baseline="0" dirty="0" smtClean="0">
              <a:ln>
                <a:noFill/>
              </a:ln>
              <a:solidFill>
                <a:schemeClr val="tx1"/>
              </a:solidFill>
              <a:effectLst/>
              <a:latin typeface="Times New Roman" pitchFamily="18" charset="0"/>
              <a:cs typeface="Times New Roman" pitchFamily="18" charset="0"/>
            </a:endParaRPr>
          </a:p>
          <a:p>
            <a:pPr marR="0" lvl="0" algn="l" defTabSz="914400" rtl="0" eaLnBrk="1" fontAlgn="base" latinLnBrk="0" hangingPunct="1">
              <a:lnSpc>
                <a:spcPct val="100000"/>
              </a:lnSpc>
              <a:spcBef>
                <a:spcPct val="0"/>
              </a:spcBef>
              <a:spcAft>
                <a:spcPct val="0"/>
              </a:spcAft>
              <a:buClrTx/>
              <a:buSzTx/>
              <a:tabLst/>
            </a:pPr>
            <a:r>
              <a:rPr lang="en-US" altLang="ko-KR" sz="2000" dirty="0">
                <a:latin typeface="Times New Roman" pitchFamily="18" charset="0"/>
                <a:cs typeface="Times New Roman" pitchFamily="18" charset="0"/>
              </a:rPr>
              <a:t> </a:t>
            </a:r>
            <a:r>
              <a:rPr lang="en-US" altLang="ko-KR" sz="2000" dirty="0" smtClean="0">
                <a:latin typeface="Times New Roman" pitchFamily="18" charset="0"/>
                <a:cs typeface="Times New Roman" pitchFamily="18" charset="0"/>
              </a:rPr>
              <a:t>    </a:t>
            </a:r>
            <a:endParaRPr kumimoji="0" lang="en-US" altLang="ko-KR" sz="200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15330613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52"/>
          <p:cNvSpPr>
            <a:spLocks/>
          </p:cNvSpPr>
          <p:nvPr/>
        </p:nvSpPr>
        <p:spPr bwMode="auto">
          <a:xfrm>
            <a:off x="683568" y="115541"/>
            <a:ext cx="8229600" cy="865187"/>
          </a:xfrm>
          <a:prstGeom prst="rect">
            <a:avLst/>
          </a:prstGeom>
          <a:noFill/>
          <a:ln w="9525">
            <a:noFill/>
            <a:miter lim="800000"/>
            <a:headEnd/>
            <a:tailEnd/>
          </a:ln>
        </p:spPr>
        <p:txBody>
          <a:bodyPr anchor="ctr"/>
          <a:lstStyle/>
          <a:p>
            <a:pPr algn="ctr"/>
            <a:r>
              <a:rPr lang="en-US" sz="3500" dirty="0" smtClean="0">
                <a:latin typeface="Times New Roman" pitchFamily="18" charset="0"/>
                <a:cs typeface="Times New Roman" pitchFamily="18" charset="0"/>
              </a:rPr>
              <a:t>Experimental Procedure</a:t>
            </a:r>
            <a:endParaRPr lang="en-US" sz="3500" dirty="0">
              <a:latin typeface="Times New Roman" pitchFamily="18" charset="0"/>
              <a:cs typeface="Times New Roman" pitchFamily="18" charset="0"/>
            </a:endParaRPr>
          </a:p>
        </p:txBody>
      </p:sp>
      <p:pic>
        <p:nvPicPr>
          <p:cNvPr id="6" name="Picture 2" descr="short-inst-logo-874-539"/>
          <p:cNvPicPr>
            <a:picLocks noChangeAspect="1" noChangeArrowheads="1"/>
          </p:cNvPicPr>
          <p:nvPr/>
        </p:nvPicPr>
        <p:blipFill>
          <a:blip r:embed="rId3" cstate="print"/>
          <a:srcRect/>
          <a:stretch>
            <a:fillRect/>
          </a:stretch>
        </p:blipFill>
        <p:spPr bwMode="auto">
          <a:xfrm>
            <a:off x="152400" y="304800"/>
            <a:ext cx="1143000" cy="727075"/>
          </a:xfrm>
          <a:prstGeom prst="rect">
            <a:avLst/>
          </a:prstGeom>
          <a:noFill/>
          <a:ln w="9525">
            <a:noFill/>
            <a:miter lim="800000"/>
            <a:headEnd/>
            <a:tailEnd/>
          </a:ln>
        </p:spPr>
      </p:pic>
      <p:sp>
        <p:nvSpPr>
          <p:cNvPr id="7" name="Line 3"/>
          <p:cNvSpPr>
            <a:spLocks noChangeShapeType="1"/>
          </p:cNvSpPr>
          <p:nvPr/>
        </p:nvSpPr>
        <p:spPr bwMode="auto">
          <a:xfrm>
            <a:off x="1447800" y="914400"/>
            <a:ext cx="7315200" cy="0"/>
          </a:xfrm>
          <a:prstGeom prst="line">
            <a:avLst/>
          </a:prstGeom>
          <a:noFill/>
          <a:ln w="38100">
            <a:solidFill>
              <a:srgbClr val="0000FF"/>
            </a:solidFill>
            <a:round/>
            <a:headEnd/>
            <a:tailEnd/>
          </a:ln>
        </p:spPr>
        <p:txBody>
          <a:bodyPr/>
          <a:lstStyle/>
          <a:p>
            <a:endParaRPr lang="en-US"/>
          </a:p>
        </p:txBody>
      </p:sp>
      <p:sp>
        <p:nvSpPr>
          <p:cNvPr id="33" name="Rectangle 32"/>
          <p:cNvSpPr/>
          <p:nvPr/>
        </p:nvSpPr>
        <p:spPr>
          <a:xfrm>
            <a:off x="683568" y="5373216"/>
            <a:ext cx="7704856" cy="646331"/>
          </a:xfrm>
          <a:prstGeom prst="rect">
            <a:avLst/>
          </a:prstGeom>
        </p:spPr>
        <p:txBody>
          <a:bodyPr wrap="square">
            <a:spAutoFit/>
          </a:bodyPr>
          <a:lstStyle/>
          <a:p>
            <a:pPr lvl="0" eaLnBrk="0" fontAlgn="base" hangingPunct="0">
              <a:spcBef>
                <a:spcPct val="0"/>
              </a:spcBef>
              <a:spcAft>
                <a:spcPct val="0"/>
              </a:spcAft>
            </a:pPr>
            <a:r>
              <a:rPr lang="en-US" altLang="ko-KR" dirty="0">
                <a:latin typeface="Times New Roman" pitchFamily="18" charset="0"/>
                <a:ea typeface="Malgun Gothic" pitchFamily="34" charset="-127"/>
                <a:cs typeface="Times New Roman" pitchFamily="18" charset="0"/>
              </a:rPr>
              <a:t>The diffusion coefficient, </a:t>
            </a:r>
            <a:r>
              <a:rPr lang="en-US" altLang="ko-KR" dirty="0">
                <a:latin typeface="Times New Roman" pitchFamily="18" charset="0"/>
                <a:ea typeface="CMMI12"/>
                <a:cs typeface="Times New Roman" pitchFamily="18" charset="0"/>
              </a:rPr>
              <a:t>D</a:t>
            </a:r>
            <a:r>
              <a:rPr lang="en-US" altLang="ko-KR" dirty="0">
                <a:latin typeface="Times New Roman" pitchFamily="18" charset="0"/>
                <a:ea typeface="Malgun Gothic" pitchFamily="34" charset="-127"/>
                <a:cs typeface="Times New Roman" pitchFamily="18" charset="0"/>
              </a:rPr>
              <a:t>(</a:t>
            </a:r>
            <a:r>
              <a:rPr lang="en-US" altLang="ko-KR" dirty="0">
                <a:latin typeface="Times New Roman" pitchFamily="18" charset="0"/>
                <a:ea typeface="CMMI12"/>
                <a:cs typeface="Times New Roman" pitchFamily="18" charset="0"/>
              </a:rPr>
              <a:t>f</a:t>
            </a:r>
            <a:r>
              <a:rPr lang="en-US" altLang="ko-KR" dirty="0">
                <a:latin typeface="Times New Roman" pitchFamily="18" charset="0"/>
                <a:ea typeface="Malgun Gothic" pitchFamily="34" charset="-127"/>
                <a:cs typeface="Times New Roman" pitchFamily="18" charset="0"/>
              </a:rPr>
              <a:t>) </a:t>
            </a:r>
            <a:r>
              <a:rPr lang="en-US" altLang="ko-KR" dirty="0">
                <a:latin typeface="Times New Roman" pitchFamily="18" charset="0"/>
                <a:ea typeface="CMMI12"/>
                <a:cs typeface="Times New Roman" pitchFamily="18" charset="0"/>
              </a:rPr>
              <a:t>[</a:t>
            </a:r>
            <a:r>
              <a:rPr lang="en-US" altLang="ko-KR" dirty="0">
                <a:solidFill>
                  <a:srgbClr val="000000"/>
                </a:solidFill>
                <a:latin typeface="Times New Roman" pitchFamily="18" charset="0"/>
                <a:ea typeface="Malgun Gothic" pitchFamily="34" charset="-127"/>
                <a:cs typeface="Times New Roman" pitchFamily="18" charset="0"/>
              </a:rPr>
              <a:t>m</a:t>
            </a:r>
            <a:r>
              <a:rPr lang="en-US" altLang="ko-KR" baseline="30000" dirty="0">
                <a:solidFill>
                  <a:srgbClr val="000000"/>
                </a:solidFill>
                <a:latin typeface="Times New Roman" pitchFamily="18" charset="0"/>
                <a:ea typeface="Malgun Gothic" pitchFamily="34" charset="-127"/>
                <a:cs typeface="Times New Roman" pitchFamily="18" charset="0"/>
              </a:rPr>
              <a:t>2</a:t>
            </a:r>
            <a:r>
              <a:rPr lang="en-US" altLang="ko-KR" dirty="0">
                <a:solidFill>
                  <a:srgbClr val="000000"/>
                </a:solidFill>
                <a:latin typeface="Times New Roman" pitchFamily="18" charset="0"/>
                <a:ea typeface="Malgun Gothic" pitchFamily="34" charset="-127"/>
                <a:cs typeface="Times New Roman" pitchFamily="18" charset="0"/>
              </a:rPr>
              <a:t>/s] </a:t>
            </a:r>
            <a:r>
              <a:rPr lang="en-US" altLang="ko-KR" dirty="0">
                <a:latin typeface="Times New Roman" pitchFamily="18" charset="0"/>
                <a:ea typeface="Malgun Gothic" pitchFamily="34" charset="-127"/>
                <a:cs typeface="Times New Roman" pitchFamily="18" charset="0"/>
              </a:rPr>
              <a:t>: the diffusion rate of the ultrasonic field </a:t>
            </a:r>
            <a:endParaRPr lang="en-US" altLang="ko-KR" dirty="0">
              <a:latin typeface="Times New Roman" pitchFamily="18" charset="0"/>
              <a:cs typeface="Times New Roman" pitchFamily="18" charset="0"/>
            </a:endParaRPr>
          </a:p>
          <a:p>
            <a:pPr lvl="0" eaLnBrk="0" fontAlgn="base" hangingPunct="0">
              <a:spcBef>
                <a:spcPct val="0"/>
              </a:spcBef>
              <a:spcAft>
                <a:spcPct val="0"/>
              </a:spcAft>
            </a:pPr>
            <a:r>
              <a:rPr lang="en-US" altLang="ko-KR" dirty="0">
                <a:latin typeface="Times New Roman" pitchFamily="18" charset="0"/>
                <a:ea typeface="Malgun Gothic" pitchFamily="34" charset="-127"/>
                <a:cs typeface="Times New Roman" pitchFamily="18" charset="0"/>
              </a:rPr>
              <a:t>The dissipation coefficient, </a:t>
            </a:r>
            <a:r>
              <a:rPr lang="en-US" altLang="ko-KR" dirty="0">
                <a:solidFill>
                  <a:srgbClr val="000000"/>
                </a:solidFill>
                <a:latin typeface="Times New Roman" pitchFamily="18" charset="0"/>
                <a:ea typeface="Malgun Gothic" pitchFamily="34" charset="-127"/>
                <a:cs typeface="Times New Roman" pitchFamily="18" charset="0"/>
              </a:rPr>
              <a:t>σ</a:t>
            </a:r>
            <a:r>
              <a:rPr lang="en-US" altLang="ko-KR" dirty="0">
                <a:latin typeface="Times New Roman" pitchFamily="18" charset="0"/>
                <a:ea typeface="CMMI12"/>
                <a:cs typeface="Times New Roman" pitchFamily="18" charset="0"/>
              </a:rPr>
              <a:t>(f) </a:t>
            </a:r>
            <a:r>
              <a:rPr lang="en-US" altLang="ko-KR" dirty="0">
                <a:latin typeface="Times New Roman" pitchFamily="18" charset="0"/>
                <a:ea typeface="Malgun Gothic" pitchFamily="34" charset="-127"/>
                <a:cs typeface="Times New Roman" pitchFamily="18" charset="0"/>
              </a:rPr>
              <a:t>[1/s] </a:t>
            </a:r>
            <a:r>
              <a:rPr lang="en-US" altLang="ko-KR" dirty="0">
                <a:latin typeface="Times New Roman" pitchFamily="18" charset="0"/>
                <a:ea typeface="CMMI12"/>
                <a:cs typeface="Times New Roman" pitchFamily="18" charset="0"/>
              </a:rPr>
              <a:t>:</a:t>
            </a:r>
            <a:r>
              <a:rPr lang="en-US" altLang="ko-KR" dirty="0">
                <a:latin typeface="Times New Roman" pitchFamily="18" charset="0"/>
                <a:ea typeface="Malgun Gothic" pitchFamily="34" charset="-127"/>
                <a:cs typeface="Times New Roman" pitchFamily="18" charset="0"/>
              </a:rPr>
              <a:t> the rate of los</a:t>
            </a:r>
            <a:r>
              <a:rPr lang="en-US" altLang="ko-KR" dirty="0">
                <a:latin typeface="Times New Roman" pitchFamily="18" charset="0"/>
                <a:ea typeface="Batang" pitchFamily="18" charset="-127"/>
                <a:cs typeface="Times New Roman" pitchFamily="18" charset="0"/>
              </a:rPr>
              <a:t>s</a:t>
            </a:r>
            <a:r>
              <a:rPr lang="en-US" altLang="ko-KR" dirty="0">
                <a:latin typeface="Times New Roman" pitchFamily="18" charset="0"/>
                <a:ea typeface="Malgun Gothic" pitchFamily="34" charset="-127"/>
                <a:cs typeface="Times New Roman" pitchFamily="18" charset="0"/>
              </a:rPr>
              <a:t> of energy</a:t>
            </a:r>
            <a:endParaRPr lang="en-US" altLang="ko-KR"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1196752"/>
            <a:ext cx="7234506" cy="38164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short-inst-logo-874-539"/>
          <p:cNvPicPr>
            <a:picLocks noChangeAspect="1" noChangeArrowheads="1"/>
          </p:cNvPicPr>
          <p:nvPr/>
        </p:nvPicPr>
        <p:blipFill>
          <a:blip r:embed="rId3" cstate="print"/>
          <a:srcRect/>
          <a:stretch>
            <a:fillRect/>
          </a:stretch>
        </p:blipFill>
        <p:spPr bwMode="auto">
          <a:xfrm>
            <a:off x="152400" y="304800"/>
            <a:ext cx="1143000" cy="727075"/>
          </a:xfrm>
          <a:prstGeom prst="rect">
            <a:avLst/>
          </a:prstGeom>
          <a:noFill/>
          <a:ln w="9525">
            <a:noFill/>
            <a:miter lim="800000"/>
            <a:headEnd/>
            <a:tailEnd/>
          </a:ln>
        </p:spPr>
      </p:pic>
      <p:sp>
        <p:nvSpPr>
          <p:cNvPr id="6" name="Line 3"/>
          <p:cNvSpPr>
            <a:spLocks noChangeShapeType="1"/>
          </p:cNvSpPr>
          <p:nvPr/>
        </p:nvSpPr>
        <p:spPr bwMode="auto">
          <a:xfrm>
            <a:off x="1447800" y="914400"/>
            <a:ext cx="7315200" cy="0"/>
          </a:xfrm>
          <a:prstGeom prst="line">
            <a:avLst/>
          </a:prstGeom>
          <a:noFill/>
          <a:ln w="38100">
            <a:solidFill>
              <a:srgbClr val="0000FF"/>
            </a:solidFill>
            <a:round/>
            <a:headEnd/>
            <a:tailEnd/>
          </a:ln>
        </p:spPr>
        <p:txBody>
          <a:bodyPr/>
          <a:lstStyle/>
          <a:p>
            <a:endParaRPr lang="en-US"/>
          </a:p>
        </p:txBody>
      </p:sp>
      <p:sp>
        <p:nvSpPr>
          <p:cNvPr id="8" name="Rectangle 8"/>
          <p:cNvSpPr>
            <a:spLocks noChangeArrowheads="1"/>
          </p:cNvSpPr>
          <p:nvPr/>
        </p:nvSpPr>
        <p:spPr bwMode="auto">
          <a:xfrm>
            <a:off x="0" y="3309938"/>
            <a:ext cx="9144000" cy="0"/>
          </a:xfrm>
          <a:prstGeom prst="rect">
            <a:avLst/>
          </a:prstGeom>
          <a:noFill/>
          <a:ln w="9525">
            <a:noFill/>
            <a:miter lim="800000"/>
            <a:headEnd/>
            <a:tailEnd/>
          </a:ln>
        </p:spPr>
        <p:txBody>
          <a:bodyPr wrap="none" anchor="ctr">
            <a:spAutoFit/>
          </a:bodyPr>
          <a:lstStyle/>
          <a:p>
            <a:endParaRPr lang="en-US"/>
          </a:p>
        </p:txBody>
      </p:sp>
      <p:sp>
        <p:nvSpPr>
          <p:cNvPr id="9" name="Text Box 9"/>
          <p:cNvSpPr txBox="1">
            <a:spLocks noChangeArrowheads="1"/>
          </p:cNvSpPr>
          <p:nvPr/>
        </p:nvSpPr>
        <p:spPr bwMode="auto">
          <a:xfrm>
            <a:off x="3491880" y="251937"/>
            <a:ext cx="2340705" cy="584775"/>
          </a:xfrm>
          <a:prstGeom prst="rect">
            <a:avLst/>
          </a:prstGeom>
          <a:noFill/>
          <a:ln w="9525">
            <a:noFill/>
            <a:miter lim="800000"/>
            <a:headEnd/>
            <a:tailEnd/>
          </a:ln>
        </p:spPr>
        <p:txBody>
          <a:bodyPr wrap="none">
            <a:spAutoFit/>
          </a:bodyPr>
          <a:lstStyle/>
          <a:p>
            <a:r>
              <a:rPr lang="en-US" sz="3200" dirty="0" smtClean="0">
                <a:latin typeface="Times New Roman" pitchFamily="18" charset="0"/>
                <a:cs typeface="Times New Roman" pitchFamily="18" charset="0"/>
              </a:rPr>
              <a:t>Hypothesis 1</a:t>
            </a:r>
            <a:endParaRPr lang="en-US" sz="3200" dirty="0">
              <a:latin typeface="Times New Roman" pitchFamily="18" charset="0"/>
              <a:cs typeface="Times New Roman" pitchFamily="18" charset="0"/>
            </a:endParaRPr>
          </a:p>
        </p:txBody>
      </p:sp>
      <p:sp>
        <p:nvSpPr>
          <p:cNvPr id="10" name="Text Box 4"/>
          <p:cNvSpPr txBox="1">
            <a:spLocks noChangeArrowheads="1"/>
          </p:cNvSpPr>
          <p:nvPr/>
        </p:nvSpPr>
        <p:spPr bwMode="auto">
          <a:xfrm>
            <a:off x="683568" y="1490008"/>
            <a:ext cx="8007424" cy="1384995"/>
          </a:xfrm>
          <a:prstGeom prst="rect">
            <a:avLst/>
          </a:prstGeom>
          <a:noFill/>
          <a:ln w="9525">
            <a:noFill/>
            <a:miter lim="800000"/>
            <a:headEnd/>
            <a:tailEnd/>
          </a:ln>
        </p:spPr>
        <p:txBody>
          <a:bodyPr wrap="square">
            <a:spAutoFit/>
          </a:bodyPr>
          <a:lstStyle/>
          <a:p>
            <a:pPr>
              <a:buFontTx/>
              <a:buChar char="•"/>
            </a:pPr>
            <a:r>
              <a:rPr lang="en-US" altLang="ko-KR" sz="2400" dirty="0">
                <a:latin typeface="Times New Roman" pitchFamily="18" charset="0"/>
                <a:cs typeface="Times New Roman" pitchFamily="18" charset="0"/>
              </a:rPr>
              <a:t> </a:t>
            </a:r>
            <a:r>
              <a:rPr lang="en-US" altLang="ko-KR" sz="3000" dirty="0" smtClean="0">
                <a:latin typeface="Times New Roman" pitchFamily="18" charset="0"/>
                <a:cs typeface="Times New Roman" pitchFamily="18" charset="0"/>
              </a:rPr>
              <a:t>Verify if the material parameters of each mix design are normally distributed.</a:t>
            </a:r>
          </a:p>
          <a:p>
            <a:endParaRPr lang="en-US" altLang="ko-KR" sz="2400" dirty="0" smtClean="0">
              <a:latin typeface="Times New Roman" pitchFamily="18" charset="0"/>
              <a:cs typeface="Times New Roman" pitchFamily="18" charset="0"/>
            </a:endParaRPr>
          </a:p>
        </p:txBody>
      </p:sp>
      <p:sp>
        <p:nvSpPr>
          <p:cNvPr id="7" name="TextBox 43"/>
          <p:cNvSpPr txBox="1">
            <a:spLocks noChangeArrowheads="1"/>
          </p:cNvSpPr>
          <p:nvPr/>
        </p:nvSpPr>
        <p:spPr bwMode="auto">
          <a:xfrm>
            <a:off x="683568" y="2875002"/>
            <a:ext cx="7704856"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ea typeface="ＭＳ Ｐゴシック" pitchFamily="30" charset="-128"/>
              </a:defRPr>
            </a:lvl1pPr>
            <a:lvl2pPr marL="742950" indent="-285750" eaLnBrk="0" hangingPunct="0">
              <a:defRPr>
                <a:solidFill>
                  <a:schemeClr val="tx1"/>
                </a:solidFill>
                <a:latin typeface="Arial" charset="0"/>
                <a:ea typeface="ＭＳ Ｐゴシック" pitchFamily="30" charset="-128"/>
              </a:defRPr>
            </a:lvl2pPr>
            <a:lvl3pPr marL="1143000" indent="-228600" eaLnBrk="0" hangingPunct="0">
              <a:defRPr>
                <a:solidFill>
                  <a:schemeClr val="tx1"/>
                </a:solidFill>
                <a:latin typeface="Arial" charset="0"/>
                <a:ea typeface="ＭＳ Ｐゴシック" pitchFamily="30" charset="-128"/>
              </a:defRPr>
            </a:lvl3pPr>
            <a:lvl4pPr marL="1600200" indent="-228600" eaLnBrk="0" hangingPunct="0">
              <a:defRPr>
                <a:solidFill>
                  <a:schemeClr val="tx1"/>
                </a:solidFill>
                <a:latin typeface="Arial" charset="0"/>
                <a:ea typeface="ＭＳ Ｐゴシック" pitchFamily="30" charset="-128"/>
              </a:defRPr>
            </a:lvl4pPr>
            <a:lvl5pPr marL="2057400" indent="-228600" eaLnBrk="0" hangingPunct="0">
              <a:defRPr>
                <a:solidFill>
                  <a:schemeClr val="tx1"/>
                </a:solidFill>
                <a:latin typeface="Arial" charset="0"/>
                <a:ea typeface="ＭＳ Ｐゴシック" pitchFamily="30"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pitchFamily="30"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pitchFamily="30"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pitchFamily="30"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pitchFamily="30" charset="-128"/>
              </a:defRPr>
            </a:lvl9pPr>
          </a:lstStyle>
          <a:p>
            <a:pPr marL="285750" indent="-285750" eaLnBrk="1" hangingPunct="1">
              <a:buFont typeface="Wingdings" pitchFamily="2" charset="2"/>
              <a:buChar char="ü"/>
            </a:pPr>
            <a:r>
              <a:rPr lang="en-US" altLang="ko-KR" sz="2800" dirty="0" smtClean="0">
                <a:latin typeface="Times New Roman" pitchFamily="18" charset="0"/>
                <a:cs typeface="Times New Roman" pitchFamily="18" charset="0"/>
              </a:rPr>
              <a:t>Before </a:t>
            </a:r>
            <a:r>
              <a:rPr lang="en-US" altLang="ko-KR" sz="2800" dirty="0">
                <a:latin typeface="Times New Roman" pitchFamily="18" charset="0"/>
                <a:cs typeface="Times New Roman" pitchFamily="18" charset="0"/>
              </a:rPr>
              <a:t>hypothesis </a:t>
            </a:r>
            <a:r>
              <a:rPr lang="en-US" altLang="ko-KR" sz="2800" dirty="0" smtClean="0">
                <a:latin typeface="Times New Roman" pitchFamily="18" charset="0"/>
                <a:cs typeface="Times New Roman" pitchFamily="18" charset="0"/>
              </a:rPr>
              <a:t>testing, what the distribution looks like to be tested.  </a:t>
            </a:r>
            <a:endParaRPr lang="en-US" altLang="ko-KR" sz="2800" dirty="0">
              <a:latin typeface="Times New Roman" pitchFamily="18" charset="0"/>
              <a:cs typeface="Times New Roman" pitchFamily="18" charset="0"/>
            </a:endParaRPr>
          </a:p>
        </p:txBody>
      </p:sp>
    </p:spTree>
    <p:extLst>
      <p:ext uri="{BB962C8B-B14F-4D97-AF65-F5344CB8AC3E}">
        <p14:creationId xmlns:p14="http://schemas.microsoft.com/office/powerpoint/2010/main" val="9035126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152400" y="1322765"/>
            <a:ext cx="9468544" cy="954107"/>
          </a:xfrm>
          <a:prstGeom prst="rect">
            <a:avLst/>
          </a:prstGeom>
        </p:spPr>
        <p:txBody>
          <a:bodyPr wrap="square">
            <a:spAutoFit/>
          </a:bodyPr>
          <a:lstStyle/>
          <a:p>
            <a:pPr marL="342900" indent="-342900">
              <a:buFont typeface="Wingdings" pitchFamily="2" charset="2"/>
              <a:buChar char="q"/>
            </a:pPr>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Null hypothesis: Verify if the material parameters of </a:t>
            </a:r>
          </a:p>
          <a:p>
            <a:r>
              <a:rPr lang="en-US" sz="2800" dirty="0">
                <a:latin typeface="Times New Roman" pitchFamily="18" charset="0"/>
                <a:cs typeface="Times New Roman" pitchFamily="18" charset="0"/>
              </a:rPr>
              <a:t> </a:t>
            </a:r>
            <a:r>
              <a:rPr lang="en-US" sz="2800" dirty="0" smtClean="0">
                <a:latin typeface="Times New Roman" pitchFamily="18" charset="0"/>
                <a:cs typeface="Times New Roman" pitchFamily="18" charset="0"/>
              </a:rPr>
              <a:t>    a sample in each mix design are normally distributed.</a:t>
            </a:r>
            <a:endParaRPr lang="en-US" sz="2800" dirty="0">
              <a:latin typeface="Times New Roman" pitchFamily="18" charset="0"/>
              <a:cs typeface="Times New Roman" pitchFamily="18" charset="0"/>
            </a:endParaRPr>
          </a:p>
        </p:txBody>
      </p:sp>
      <p:sp>
        <p:nvSpPr>
          <p:cNvPr id="5" name="Rectangle 52"/>
          <p:cNvSpPr>
            <a:spLocks/>
          </p:cNvSpPr>
          <p:nvPr/>
        </p:nvSpPr>
        <p:spPr bwMode="auto">
          <a:xfrm>
            <a:off x="611560" y="44624"/>
            <a:ext cx="8229600" cy="865187"/>
          </a:xfrm>
          <a:prstGeom prst="rect">
            <a:avLst/>
          </a:prstGeom>
          <a:noFill/>
          <a:ln w="9525">
            <a:noFill/>
            <a:miter lim="800000"/>
            <a:headEnd/>
            <a:tailEnd/>
          </a:ln>
        </p:spPr>
        <p:txBody>
          <a:bodyPr anchor="ctr"/>
          <a:lstStyle/>
          <a:p>
            <a:pPr algn="ctr"/>
            <a:r>
              <a:rPr lang="en-US" sz="3500" dirty="0" smtClean="0">
                <a:latin typeface="Times New Roman" pitchFamily="18" charset="0"/>
                <a:cs typeface="Times New Roman" pitchFamily="18" charset="0"/>
              </a:rPr>
              <a:t>Normality test (for </a:t>
            </a:r>
            <a:r>
              <a:rPr lang="en-US" altLang="ko-KR" sz="3600" dirty="0" smtClean="0">
                <a:latin typeface="Times New Roman" pitchFamily="18" charset="0"/>
                <a:cs typeface="Times New Roman" pitchFamily="18" charset="0"/>
              </a:rPr>
              <a:t>Diffusivity</a:t>
            </a:r>
            <a:r>
              <a:rPr lang="en-US" altLang="ko-KR" sz="3500" dirty="0">
                <a:latin typeface="Times New Roman" pitchFamily="18" charset="0"/>
                <a:cs typeface="Times New Roman" pitchFamily="18" charset="0"/>
              </a:rPr>
              <a:t>)</a:t>
            </a:r>
            <a:endParaRPr lang="en-US" altLang="ko-KR" sz="3600" dirty="0">
              <a:latin typeface="Times New Roman" pitchFamily="18" charset="0"/>
              <a:cs typeface="Times New Roman" pitchFamily="18" charset="0"/>
            </a:endParaRPr>
          </a:p>
        </p:txBody>
      </p:sp>
      <p:pic>
        <p:nvPicPr>
          <p:cNvPr id="6" name="Picture 2" descr="short-inst-logo-874-539"/>
          <p:cNvPicPr>
            <a:picLocks noChangeAspect="1" noChangeArrowheads="1"/>
          </p:cNvPicPr>
          <p:nvPr/>
        </p:nvPicPr>
        <p:blipFill>
          <a:blip r:embed="rId3" cstate="print"/>
          <a:srcRect/>
          <a:stretch>
            <a:fillRect/>
          </a:stretch>
        </p:blipFill>
        <p:spPr bwMode="auto">
          <a:xfrm>
            <a:off x="152400" y="304800"/>
            <a:ext cx="1143000" cy="727075"/>
          </a:xfrm>
          <a:prstGeom prst="rect">
            <a:avLst/>
          </a:prstGeom>
          <a:noFill/>
          <a:ln w="9525">
            <a:noFill/>
            <a:miter lim="800000"/>
            <a:headEnd/>
            <a:tailEnd/>
          </a:ln>
        </p:spPr>
      </p:pic>
      <p:sp>
        <p:nvSpPr>
          <p:cNvPr id="7" name="Line 3"/>
          <p:cNvSpPr>
            <a:spLocks noChangeShapeType="1"/>
          </p:cNvSpPr>
          <p:nvPr/>
        </p:nvSpPr>
        <p:spPr bwMode="auto">
          <a:xfrm>
            <a:off x="1447800" y="914400"/>
            <a:ext cx="7315200" cy="0"/>
          </a:xfrm>
          <a:prstGeom prst="line">
            <a:avLst/>
          </a:prstGeom>
          <a:noFill/>
          <a:ln w="38100">
            <a:solidFill>
              <a:srgbClr val="0000FF"/>
            </a:solidFill>
            <a:round/>
            <a:headEnd/>
            <a:tailEnd/>
          </a:ln>
        </p:spPr>
        <p:txBody>
          <a:bodyPr/>
          <a:lstStyle/>
          <a:p>
            <a:endParaRPr lang="en-US"/>
          </a:p>
        </p:txBody>
      </p:sp>
      <p:sp>
        <p:nvSpPr>
          <p:cNvPr id="8" name="Text Box 4"/>
          <p:cNvSpPr txBox="1">
            <a:spLocks noChangeArrowheads="1"/>
          </p:cNvSpPr>
          <p:nvPr/>
        </p:nvSpPr>
        <p:spPr bwMode="auto">
          <a:xfrm>
            <a:off x="395536" y="2564904"/>
            <a:ext cx="3312368" cy="2400657"/>
          </a:xfrm>
          <a:prstGeom prst="rect">
            <a:avLst/>
          </a:prstGeom>
          <a:noFill/>
          <a:ln w="9525">
            <a:noFill/>
            <a:miter lim="800000"/>
            <a:headEnd/>
            <a:tailEnd/>
          </a:ln>
        </p:spPr>
        <p:txBody>
          <a:bodyPr wrap="square">
            <a:spAutoFit/>
          </a:bodyPr>
          <a:lstStyle/>
          <a:p>
            <a:pPr marL="285750" indent="-285750">
              <a:buFont typeface="Wingdings" pitchFamily="2" charset="2"/>
              <a:buChar char="Ø"/>
            </a:pPr>
            <a:r>
              <a:rPr lang="en-US" altLang="ko-KR" sz="2500" dirty="0" smtClean="0">
                <a:latin typeface="Times New Roman" pitchFamily="18" charset="0"/>
                <a:cs typeface="Times New Roman" pitchFamily="18" charset="0"/>
              </a:rPr>
              <a:t>Chi-squared test</a:t>
            </a:r>
          </a:p>
          <a:p>
            <a:r>
              <a:rPr lang="en-US" altLang="ko-KR" sz="2500" dirty="0" smtClean="0">
                <a:latin typeface="Times New Roman" pitchFamily="18" charset="0"/>
                <a:cs typeface="Times New Roman" pitchFamily="18" charset="0"/>
              </a:rPr>
              <a:t> </a:t>
            </a:r>
          </a:p>
          <a:p>
            <a:pPr marL="342900" indent="-342900">
              <a:buFont typeface="Arial" charset="0"/>
              <a:buChar char="•"/>
            </a:pPr>
            <a:r>
              <a:rPr lang="en-US" altLang="ko-KR" sz="2000" dirty="0">
                <a:latin typeface="Times New Roman" pitchFamily="18" charset="0"/>
                <a:cs typeface="Times New Roman" pitchFamily="18" charset="0"/>
              </a:rPr>
              <a:t>Ideal_chi2= 16.919</a:t>
            </a:r>
          </a:p>
          <a:p>
            <a:pPr marL="342900" indent="-342900">
              <a:buFont typeface="Arial" charset="0"/>
              <a:buChar char="•"/>
            </a:pPr>
            <a:r>
              <a:rPr lang="en-US" altLang="ko-KR" sz="2000" dirty="0">
                <a:latin typeface="Times New Roman" pitchFamily="18" charset="0"/>
                <a:cs typeface="Times New Roman" pitchFamily="18" charset="0"/>
              </a:rPr>
              <a:t>Chi2_typeII= 9.3606</a:t>
            </a:r>
          </a:p>
          <a:p>
            <a:pPr marL="342900" indent="-342900">
              <a:buFont typeface="Arial" charset="0"/>
              <a:buChar char="•"/>
            </a:pPr>
            <a:r>
              <a:rPr lang="en-US" altLang="ko-KR" sz="2000" dirty="0">
                <a:latin typeface="Times New Roman" pitchFamily="18" charset="0"/>
                <a:cs typeface="Times New Roman" pitchFamily="18" charset="0"/>
              </a:rPr>
              <a:t>Chi2_S35MK5= </a:t>
            </a:r>
            <a:r>
              <a:rPr lang="en-US" altLang="ko-KR" sz="2000" dirty="0" smtClean="0">
                <a:latin typeface="Times New Roman" pitchFamily="18" charset="0"/>
                <a:cs typeface="Times New Roman" pitchFamily="18" charset="0"/>
              </a:rPr>
              <a:t>5.4264</a:t>
            </a:r>
            <a:endParaRPr lang="en-US" altLang="ko-KR" sz="2000" dirty="0">
              <a:latin typeface="Times New Roman" pitchFamily="18" charset="0"/>
              <a:cs typeface="Times New Roman" pitchFamily="18" charset="0"/>
            </a:endParaRPr>
          </a:p>
          <a:p>
            <a:pPr marL="342900" indent="-342900">
              <a:buFont typeface="Arial" charset="0"/>
              <a:buChar char="•"/>
            </a:pPr>
            <a:r>
              <a:rPr lang="en-US" altLang="ko-KR" sz="2000" dirty="0">
                <a:latin typeface="Times New Roman" pitchFamily="18" charset="0"/>
                <a:cs typeface="Times New Roman" pitchFamily="18" charset="0"/>
              </a:rPr>
              <a:t>Chi2_S50MK5= </a:t>
            </a:r>
            <a:r>
              <a:rPr lang="en-US" altLang="ko-KR" sz="2000" dirty="0" smtClean="0">
                <a:latin typeface="Times New Roman" pitchFamily="18" charset="0"/>
                <a:cs typeface="Times New Roman" pitchFamily="18" charset="0"/>
              </a:rPr>
              <a:t>9.0672</a:t>
            </a:r>
            <a:endParaRPr lang="en-US" altLang="ko-KR" sz="2000" dirty="0">
              <a:latin typeface="Times New Roman" pitchFamily="18" charset="0"/>
              <a:cs typeface="Times New Roman" pitchFamily="18" charset="0"/>
            </a:endParaRPr>
          </a:p>
          <a:p>
            <a:pPr marL="342900" indent="-342900">
              <a:buFont typeface="Arial" charset="0"/>
              <a:buChar char="•"/>
            </a:pPr>
            <a:endParaRPr lang="en-US" altLang="ko-KR" sz="2000" dirty="0" smtClean="0">
              <a:latin typeface="Times New Roman" pitchFamily="18" charset="0"/>
              <a:cs typeface="Times New Roman" pitchFamily="18" charset="0"/>
            </a:endParaRPr>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8696" y="2420888"/>
            <a:ext cx="4915752" cy="3680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201702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32069</TotalTime>
  <Words>2151</Words>
  <Application>Microsoft Office PowerPoint</Application>
  <PresentationFormat>On-screen Show (4:3)</PresentationFormat>
  <Paragraphs>293</Paragraphs>
  <Slides>20</Slides>
  <Notes>20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Results Summary </vt:lpstr>
      <vt:lpstr>Conclusion </vt:lpstr>
      <vt:lpstr>References </vt:lpstr>
      <vt:lpstr>PowerPoint Presentation</vt:lpstr>
    </vt:vector>
  </TitlesOfParts>
  <Company>Georgia Institute of Technology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cin3</dc:creator>
  <cp:lastModifiedBy>DAEWOO</cp:lastModifiedBy>
  <cp:revision>1964</cp:revision>
  <dcterms:created xsi:type="dcterms:W3CDTF">2012-10-23T17:03:48Z</dcterms:created>
  <dcterms:modified xsi:type="dcterms:W3CDTF">2013-04-25T07:18:33Z</dcterms:modified>
</cp:coreProperties>
</file>