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9" r:id="rId5"/>
    <p:sldId id="258" r:id="rId6"/>
    <p:sldId id="260" r:id="rId7"/>
    <p:sldId id="261" r:id="rId8"/>
    <p:sldId id="266" r:id="rId9"/>
    <p:sldId id="262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 autoAdjust="0"/>
    <p:restoredTop sz="94626" autoAdjust="0"/>
  </p:normalViewPr>
  <p:slideViewPr>
    <p:cSldViewPr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2214FBC-E3B0-4EAB-95AF-6C63DF6D889D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9EC1F77-7E87-445D-9269-B7FDF20BAC83}" type="slidenum">
              <a:rPr smtClean="0"/>
              <a:pPr/>
              <a:t>‹#›</a:t>
            </a:fld>
            <a:endParaRPr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1CEF6FA-4FCF-1847-AC31-B86E93275ED9}" type="datetimeFigureOut">
              <a:rPr lang="en-US" smtClean="0"/>
              <a:pPr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0DED2C4-453D-1148-A44F-98A159338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oml.noaa.gov/hrd/tcfaq/TCFAQ_E.txt" TargetMode="External"/><Relationship Id="rId2" Type="http://schemas.openxmlformats.org/officeDocument/2006/relationships/hyperlink" Target="http://hurricanecentral.freeservers.com/Statistics/Costlies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ii.org/facts_statistics/hurricane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Correlations Between Hurricane Intensity and Hurricane Cost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Elle Marks</a:t>
            </a:r>
          </a:p>
          <a:p>
            <a:r>
              <a:rPr lang="en-US" dirty="0" smtClean="0"/>
              <a:t>EAS 4803</a:t>
            </a:r>
          </a:p>
          <a:p>
            <a:r>
              <a:rPr lang="en-US" dirty="0" smtClean="0"/>
              <a:t>Spring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small correlation between the cost of a hurricane and its category value</a:t>
            </a:r>
          </a:p>
          <a:p>
            <a:r>
              <a:rPr lang="en-US" dirty="0" smtClean="0"/>
              <a:t>Reject null hypothesis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10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to see if there is a correlation when compared with topography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7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r>
              <a:rPr lang="en-US" dirty="0" smtClean="0"/>
              <a:t>? Comments? Concerns?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http://hurricanecentral.freeservers.com/Statistics/Costliest.htm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http://www.aoml.noaa.gov/hrd/tcfaq/TCFAQ_E.txt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http://www.iii.org/facts_statistics/hurricanes.html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Saffir</a:t>
            </a:r>
            <a:r>
              <a:rPr lang="en-US" dirty="0" smtClean="0"/>
              <a:t>-Simpson Scale</a:t>
            </a:r>
            <a:endParaRPr lang="en-US" dirty="0"/>
          </a:p>
        </p:txBody>
      </p:sp>
      <p:pic>
        <p:nvPicPr>
          <p:cNvPr id="4" name="Content Placeholder 3" descr="saffir-simpson_sca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20" y="1981200"/>
            <a:ext cx="6482680" cy="39534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8070"/>
            <a:ext cx="8229600" cy="1399032"/>
          </a:xfrm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27" name="Content Placeholder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983886"/>
              </p:ext>
            </p:extLst>
          </p:nvPr>
        </p:nvGraphicFramePr>
        <p:xfrm>
          <a:off x="3505200" y="1316218"/>
          <a:ext cx="4855226" cy="5141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659"/>
                <a:gridCol w="266242"/>
                <a:gridCol w="1597455"/>
                <a:gridCol w="371630"/>
                <a:gridCol w="549125"/>
                <a:gridCol w="628628"/>
                <a:gridCol w="488111"/>
                <a:gridCol w="717376"/>
              </a:tblGrid>
              <a:tr h="19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Year 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Month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States Affected and Category by States 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Category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Pressure (mb)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</a:rPr>
                        <a:t>Max. Winds (</a:t>
                      </a:r>
                      <a:r>
                        <a:rPr lang="en-US" sz="500" u="none" strike="noStrike" dirty="0" err="1">
                          <a:effectLst/>
                        </a:rPr>
                        <a:t>kt</a:t>
                      </a:r>
                      <a:r>
                        <a:rPr lang="en-US" sz="500" u="none" strike="noStrike" dirty="0">
                          <a:effectLst/>
                        </a:rPr>
                        <a:t>)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Name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Cost in Million USD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S3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945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Allen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1240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6803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N3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962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Alicia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  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949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Diana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65.5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Jul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SC,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1002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Bob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LA,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987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Danny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AL, 3; MS, 3; FL, NW3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959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Elena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500" u="none" strike="noStrike">
                          <a:effectLst/>
                        </a:rPr>
                        <a:t>NC, 3; NY,3; CT,2; NH,2; ME,1 </a:t>
                      </a:r>
                      <a:endParaRPr lang="nn-NO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942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Gloria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Oct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LA,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971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Juan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Nov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NW2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967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Kate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1986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Jun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N1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990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Bonnie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1986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990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Charley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1988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LA,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984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Florence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0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1989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N1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986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Chantal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en-US" sz="500" b="0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1989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SC, 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934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120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Hugo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>
                          <a:solidFill>
                            <a:srgbClr val="FF0000"/>
                          </a:solidFill>
                          <a:effectLst/>
                        </a:rPr>
                        <a:t>8000</a:t>
                      </a:r>
                      <a:endParaRPr lang="en-US" sz="500" b="0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1989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Oct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N1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983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Jerry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en-US" sz="500" b="0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u="none" strike="noStrike">
                          <a:effectLst/>
                        </a:rPr>
                        <a:t>RI, 2; MA, 2; NY, 2; CT, 2 2</a:t>
                      </a:r>
                      <a:endParaRPr lang="it-IT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942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Bob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>
                          <a:solidFill>
                            <a:srgbClr val="FF0000"/>
                          </a:solidFill>
                          <a:effectLst/>
                        </a:rPr>
                        <a:t>1500</a:t>
                      </a:r>
                      <a:endParaRPr lang="en-US" sz="500" b="0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SE5, SW4; LA, 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922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145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Andrew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26500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  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960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Emily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NW2, SE1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973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Erin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Oct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NW3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942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Opal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1996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Jul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974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Bertha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1996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954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Fran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>
                          <a:solidFill>
                            <a:srgbClr val="FF0000"/>
                          </a:solidFill>
                          <a:effectLst/>
                        </a:rPr>
                        <a:t>3200</a:t>
                      </a:r>
                      <a:endParaRPr lang="en-US" sz="500" b="0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1997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Jul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LA, 1; AL,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984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Danny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1998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964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Bonnie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720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1998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NW1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987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Earl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1998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SW2; MS, 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964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Georges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5900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1999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S3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951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Bret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1999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956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Floyd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1999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Oct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SW1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987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Irene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Jul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C1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979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Claudette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181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2; VA,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957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Isabel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5370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972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Alex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7.5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SW4, SE1, NE1; SC, 1; NC,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941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130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Charley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16.3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SC,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985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Gaston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SE2, SW1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960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Frances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12000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AL, 3; FL, NW3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946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Ivan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18000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SE3, SW1, NW1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950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Jeanne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Jul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LA,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991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Cindy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320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Jul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NW3; I-AL 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946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Dennis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SE1, SW1; LA, 3; MS, 3; AL,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920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110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Katrina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108000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982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Ophelia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SW1; LA, 3; TX, N2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937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Rita 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12000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Oct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FL, SW3; FL, SE2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950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Wilma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29100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2007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N1; LA,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985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Humberto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2008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Jul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S1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967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Dolly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1350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2008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LA, 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954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Gustav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6610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2008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Sep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TX, N2; LA,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950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Ike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37500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2011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NC,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952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Irene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16600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2012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Aug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LA,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966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Isaac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2390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  <a:tr h="99331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2012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Oct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NY, 1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500" b="1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942</a:t>
                      </a:r>
                      <a:endParaRPr lang="en-US" sz="5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65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Sandy</a:t>
                      </a:r>
                      <a:endParaRPr lang="en-US" sz="5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50000</a:t>
                      </a:r>
                      <a:endParaRPr lang="en-US" sz="500" b="0" i="0" u="none" strike="noStrike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178" marR="5178" marT="5178" marB="0" anchor="b"/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04800" y="1752600"/>
            <a:ext cx="2743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sz="3000" dirty="0"/>
              <a:t>Hurricanes that made Landfall in the US. 1980-2012</a:t>
            </a:r>
          </a:p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sz="3000" dirty="0"/>
              <a:t>Cost in Million USD</a:t>
            </a:r>
          </a:p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endParaRPr lang="en-US" sz="3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correlation between the category of a hurricane to the cost of damage</a:t>
            </a:r>
          </a:p>
          <a:p>
            <a:r>
              <a:rPr lang="en-US" dirty="0" smtClean="0"/>
              <a:t>Higher category hurricanes have a larger cost of damage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6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Least square regression</a:t>
            </a:r>
          </a:p>
          <a:p>
            <a:r>
              <a:rPr lang="en-US" dirty="0"/>
              <a:t>Correlation</a:t>
            </a:r>
          </a:p>
          <a:p>
            <a:r>
              <a:rPr lang="en-US" dirty="0"/>
              <a:t>Principle Component </a:t>
            </a:r>
            <a:r>
              <a:rPr lang="en-US" dirty="0" smtClean="0"/>
              <a:t>Regression</a:t>
            </a:r>
          </a:p>
          <a:p>
            <a:r>
              <a:rPr lang="en-US" dirty="0" smtClean="0"/>
              <a:t>Bootstrap Correlation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Square Regression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60975" y="1425575"/>
            <a:ext cx="4054475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Corrcoef</a:t>
            </a:r>
            <a:r>
              <a:rPr lang="en-US" dirty="0"/>
              <a:t> </a:t>
            </a:r>
            <a:r>
              <a:rPr lang="en-US" dirty="0" smtClean="0"/>
              <a:t>Significance ‘p’: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0.1296</a:t>
            </a:r>
          </a:p>
          <a:p>
            <a:endParaRPr lang="en-US" dirty="0"/>
          </a:p>
          <a:p>
            <a:r>
              <a:rPr lang="en-US" dirty="0" err="1"/>
              <a:t>Corrcoef</a:t>
            </a:r>
            <a:r>
              <a:rPr lang="en-US" dirty="0"/>
              <a:t> 95% confidence </a:t>
            </a:r>
            <a:r>
              <a:rPr lang="en-US" dirty="0" smtClean="0"/>
              <a:t>interval:		</a:t>
            </a:r>
            <a:endParaRPr lang="en-US" dirty="0"/>
          </a:p>
          <a:p>
            <a:r>
              <a:rPr lang="en-US" dirty="0" smtClean="0"/>
              <a:t>	0.46738 </a:t>
            </a:r>
            <a:r>
              <a:rPr lang="en-US" dirty="0"/>
              <a:t>to -</a:t>
            </a:r>
            <a:r>
              <a:rPr lang="en-US" dirty="0" smtClean="0"/>
              <a:t>0.064977</a:t>
            </a:r>
          </a:p>
          <a:p>
            <a:endParaRPr lang="en-US" dirty="0"/>
          </a:p>
          <a:p>
            <a:r>
              <a:rPr lang="en-US" dirty="0" smtClean="0"/>
              <a:t>Least </a:t>
            </a:r>
            <a:r>
              <a:rPr lang="en-US" dirty="0"/>
              <a:t>Squares Regression </a:t>
            </a:r>
            <a:r>
              <a:rPr lang="en-US" dirty="0" smtClean="0"/>
              <a:t>Slope:	</a:t>
            </a:r>
          </a:p>
          <a:p>
            <a:endParaRPr lang="en-US" dirty="0"/>
          </a:p>
          <a:p>
            <a:r>
              <a:rPr lang="en-US" dirty="0" smtClean="0"/>
              <a:t>	3.6843e</a:t>
            </a:r>
            <a:r>
              <a:rPr lang="en-US" dirty="0"/>
              <a:t>+03</a:t>
            </a:r>
          </a:p>
          <a:p>
            <a:endParaRPr lang="en-US" dirty="0"/>
          </a:p>
          <a:p>
            <a:r>
              <a:rPr lang="en-US" dirty="0"/>
              <a:t>LS Slope 95% Confidence </a:t>
            </a:r>
            <a:r>
              <a:rPr lang="en-US" dirty="0" smtClean="0"/>
              <a:t>Interval:	</a:t>
            </a:r>
          </a:p>
          <a:p>
            <a:r>
              <a:rPr lang="en-US" dirty="0"/>
              <a:t>	</a:t>
            </a:r>
            <a:r>
              <a:rPr lang="en-US" dirty="0" smtClean="0"/>
              <a:t>37304.7002 </a:t>
            </a:r>
            <a:r>
              <a:rPr lang="en-US" dirty="0"/>
              <a:t>to -</a:t>
            </a:r>
            <a:r>
              <a:rPr lang="en-US" dirty="0" smtClean="0"/>
              <a:t>29936.0568</a:t>
            </a:r>
          </a:p>
          <a:p>
            <a:endParaRPr lang="en-US" dirty="0"/>
          </a:p>
          <a:p>
            <a:r>
              <a:rPr lang="en-US" dirty="0" smtClean="0"/>
              <a:t>Slope is positive therefore means there is a positive correlation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02981"/>
            <a:ext cx="5019225" cy="37644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</a:t>
            </a:r>
            <a:r>
              <a:rPr lang="en-US" dirty="0" err="1" smtClean="0"/>
              <a:t>Coeff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4038600" cy="4572000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r =</a:t>
            </a:r>
          </a:p>
          <a:p>
            <a:endParaRPr lang="pt-BR" dirty="0"/>
          </a:p>
          <a:p>
            <a:r>
              <a:rPr lang="pt-BR" dirty="0"/>
              <a:t>    1.0000    0.2173</a:t>
            </a:r>
          </a:p>
          <a:p>
            <a:r>
              <a:rPr lang="pt-BR" dirty="0"/>
              <a:t>    0.2173    1.0000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p =</a:t>
            </a:r>
          </a:p>
          <a:p>
            <a:endParaRPr lang="pt-BR" dirty="0"/>
          </a:p>
          <a:p>
            <a:r>
              <a:rPr lang="pt-BR" dirty="0"/>
              <a:t>    1.0000    0.1296</a:t>
            </a:r>
          </a:p>
          <a:p>
            <a:r>
              <a:rPr lang="pt-BR" dirty="0"/>
              <a:t>    0.1296    1.0000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689617"/>
            <a:ext cx="4641273" cy="34809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81600" y="5638800"/>
            <a:ext cx="3726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is no significant correlations at p &lt; 0.05</a:t>
            </a:r>
          </a:p>
          <a:p>
            <a:r>
              <a:rPr lang="en-US" dirty="0" smtClean="0"/>
              <a:t>Small correlation because abs(r) &lt; 0.3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Component Regression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4864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 points follow LS regression (green) and major axis regression (blue), showing </a:t>
            </a:r>
            <a:r>
              <a:rPr lang="en-US" dirty="0" smtClean="0"/>
              <a:t>little correlation</a:t>
            </a:r>
            <a:endParaRPr lang="en-US" dirty="0"/>
          </a:p>
          <a:p>
            <a:r>
              <a:rPr lang="en-US" dirty="0"/>
              <a:t>No correlation for principal component regression (black)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66526"/>
            <a:ext cx="6553200" cy="3771900"/>
          </a:xfrm>
        </p:spPr>
      </p:pic>
    </p:spTree>
    <p:extLst>
      <p:ext uri="{BB962C8B-B14F-4D97-AF65-F5344CB8AC3E}">
        <p14:creationId xmlns:p14="http://schemas.microsoft.com/office/powerpoint/2010/main" val="23671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Correlation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583147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= .2280		</a:t>
            </a:r>
            <a:r>
              <a:rPr lang="en-US" dirty="0" err="1" smtClean="0"/>
              <a:t>Std</a:t>
            </a:r>
            <a:r>
              <a:rPr lang="en-US" dirty="0" smtClean="0"/>
              <a:t>=.1260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666526"/>
            <a:ext cx="5334000" cy="4000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Verve.thmx</Template>
  <TotalTime>336</TotalTime>
  <Words>822</Words>
  <Application>Microsoft Office PowerPoint</Application>
  <PresentationFormat>On-screen Show (4:3)</PresentationFormat>
  <Paragraphs>469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Correlations Between Hurricane Intensity and Hurricane Cost</vt:lpstr>
      <vt:lpstr>Saffir-Simpson Scale</vt:lpstr>
      <vt:lpstr>Data</vt:lpstr>
      <vt:lpstr>Hypothesis</vt:lpstr>
      <vt:lpstr>Methods</vt:lpstr>
      <vt:lpstr>Least Square Regression</vt:lpstr>
      <vt:lpstr>Correlation Coeff</vt:lpstr>
      <vt:lpstr>Principle Component Regression</vt:lpstr>
      <vt:lpstr>Bootstrap Correlation</vt:lpstr>
      <vt:lpstr>Conclusions</vt:lpstr>
      <vt:lpstr>Future Work</vt:lpstr>
      <vt:lpstr>Questions? Comments? Concerns?</vt:lpstr>
      <vt:lpstr>Sources</vt:lpstr>
    </vt:vector>
  </TitlesOfParts>
  <Company>Georgia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Correlations Between Hurricane Intensity and Hurricane Cost</dc:title>
  <dc:creator>Elizabeth Marks</dc:creator>
  <cp:lastModifiedBy>Jones, Griffin W</cp:lastModifiedBy>
  <cp:revision>36</cp:revision>
  <dcterms:created xsi:type="dcterms:W3CDTF">2013-04-25T15:08:14Z</dcterms:created>
  <dcterms:modified xsi:type="dcterms:W3CDTF">2013-04-25T17:24:37Z</dcterms:modified>
</cp:coreProperties>
</file>