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6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>
        <p:scale>
          <a:sx n="80" d="100"/>
          <a:sy n="8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64542-FFAD-47D7-8AEC-E195C4D2A3B9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E7860-8D59-4460-B970-BED40884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Additionally:</a:t>
            </a:r>
          </a:p>
          <a:p>
            <a:r>
              <a:rPr lang="en-US" dirty="0" smtClean="0"/>
              <a:t>Positive phase</a:t>
            </a:r>
            <a:r>
              <a:rPr lang="en-US" dirty="0" smtClean="0">
                <a:sym typeface="Wingdings" pitchFamily="2" charset="2"/>
              </a:rPr>
              <a:t> westerlies turn stronger storms</a:t>
            </a:r>
            <a:r>
              <a:rPr lang="en-US" baseline="0" dirty="0" smtClean="0">
                <a:sym typeface="Wingdings" pitchFamily="2" charset="2"/>
              </a:rPr>
              <a:t> on a more northerly track into Northern Europe, where winters tend to be wet and mild.</a:t>
            </a:r>
          </a:p>
          <a:p>
            <a:r>
              <a:rPr lang="en-US" baseline="0" dirty="0" smtClean="0">
                <a:sym typeface="Wingdings" pitchFamily="2" charset="2"/>
              </a:rPr>
              <a:t>Northern Canada and Greenland are usually cold and dry.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Negative phase wet weather to Southern Europe and to the region around the Mediterranean Sea. Northern Europe sees cold and dry winters, while Greenland and northern Canada experience mild winters.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 spectrum</a:t>
            </a:r>
            <a:r>
              <a:rPr lang="en-US" baseline="0" dirty="0" smtClean="0"/>
              <a:t> used to determine presence of a lag for a specific period, but it does not comment on the extent of the correlation between the NAO index and hurricane frequency. </a:t>
            </a:r>
          </a:p>
          <a:p>
            <a:r>
              <a:rPr lang="en-US" baseline="0" dirty="0" smtClean="0"/>
              <a:t>Hurricanes lag behind NAO Index by about 0.4496 of a year (almost half a year).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 greatest peaks is at 1 year-phase lag.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Phase Lag = 161.8549</a:t>
            </a:r>
          </a:p>
          <a:p>
            <a:r>
              <a:rPr lang="en-US" baseline="0" dirty="0" smtClean="0"/>
              <a:t>Year Lag = 0.4496 of hurricanes of NAO.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Coherence comments on the significance of particular</a:t>
            </a:r>
            <a:r>
              <a:rPr lang="en-US" baseline="0" dirty="0" smtClean="0"/>
              <a:t> period relationships between the two datasets.  Highest peaks during a yearly cycle.  Not </a:t>
            </a:r>
            <a:r>
              <a:rPr lang="en-US" baseline="0" smtClean="0"/>
              <a:t>at year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Almost significant, just because other factors have to be looked 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7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data was the number of hurricanes and tropical storms that began in a month. </a:t>
            </a:r>
          </a:p>
          <a:p>
            <a:endParaRPr lang="en-US" baseline="0" dirty="0" smtClean="0"/>
          </a:p>
          <a:p>
            <a:r>
              <a:rPr lang="en-US" dirty="0" smtClean="0"/>
              <a:t>The daily NAO index is constructed by projecting the daily (00Z) 500mb height anomalies over the Northern Hemisphere onto the loading pattern of the NAO. Monthly mean height.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times</a:t>
            </a:r>
            <a:r>
              <a:rPr lang="en-US" baseline="0" dirty="0" smtClean="0"/>
              <a:t> 0 hurricanes were in a month, etc.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Synthetic dataset centered around mean and standard deviation of original dataset.  Should look Gaussian.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8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Chi-squared</a:t>
            </a:r>
            <a:r>
              <a:rPr lang="en-US" baseline="0" dirty="0" smtClean="0"/>
              <a:t> test was carried out by determining the critical chi2 value at a 95% confidence interval with degrees of freedom equal to 8 because I used 9 bins. 5% probability of being incorrect due to the use of a 95% confidence interval.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PDF = probability density function: defines</a:t>
            </a:r>
            <a:r>
              <a:rPr lang="en-US" baseline="0" dirty="0" smtClean="0"/>
              <a:t> the probability that the variable has a value equal to x (x is the x-axis value). </a:t>
            </a:r>
          </a:p>
          <a:p>
            <a:r>
              <a:rPr lang="en-US" baseline="0" dirty="0" err="1" smtClean="0"/>
              <a:t>Gaussuan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outside of the 95% confidence</a:t>
            </a:r>
            <a:r>
              <a:rPr lang="en-US" baseline="0" dirty="0" smtClean="0"/>
              <a:t> interval (error bounds-red lines) is when there is a high number of hurricanes or tropical storms a month.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Green line is the LS regression between the two datasets. X axis is independent variable. Regression line passes through the data center determined by the means.  </a:t>
            </a:r>
          </a:p>
          <a:p>
            <a:r>
              <a:rPr lang="en-US" baseline="0" dirty="0" smtClean="0"/>
              <a:t>Not steep slopes.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Doesn’t fit the data well.</a:t>
            </a:r>
          </a:p>
          <a:p>
            <a:r>
              <a:rPr lang="en-US" baseline="0" dirty="0" smtClean="0"/>
              <a:t>Maybe a higher order regression would give a better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correlation coefficient is r.  Abs(r)&lt;0.3 for </a:t>
            </a:r>
            <a:r>
              <a:rPr lang="en-US" dirty="0" err="1" smtClean="0"/>
              <a:t>both</a:t>
            </a:r>
            <a:r>
              <a:rPr lang="en-US" dirty="0" err="1" smtClean="0">
                <a:sym typeface="Wingdings" pitchFamily="2" charset="2"/>
              </a:rPr>
              <a:t>correlation</a:t>
            </a:r>
            <a:r>
              <a:rPr lang="en-US" dirty="0" smtClean="0">
                <a:sym typeface="Wingdings" pitchFamily="2" charset="2"/>
              </a:rPr>
              <a:t> is very small</a:t>
            </a:r>
            <a:r>
              <a:rPr lang="en-US" baseline="0" dirty="0" smtClean="0">
                <a:sym typeface="Wingdings" pitchFamily="2" charset="2"/>
              </a:rPr>
              <a:t> between NAO Index and hurricane frequency</a:t>
            </a:r>
            <a:endParaRPr lang="en-US" dirty="0" smtClean="0"/>
          </a:p>
          <a:p>
            <a:r>
              <a:rPr lang="en-US" dirty="0" smtClean="0"/>
              <a:t>The correlation significance</a:t>
            </a:r>
            <a:r>
              <a:rPr lang="en-US" baseline="0" dirty="0" smtClean="0"/>
              <a:t> is p.</a:t>
            </a:r>
          </a:p>
          <a:p>
            <a:r>
              <a:rPr lang="en-US" baseline="0" dirty="0" smtClean="0"/>
              <a:t>P is not small (less than 0.05), so the correlation is not significant. </a:t>
            </a:r>
          </a:p>
          <a:p>
            <a:r>
              <a:rPr lang="en-US" baseline="0" dirty="0" smtClean="0"/>
              <a:t>Correlation less significant for annual.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CI contains negative values, no real correlation. </a:t>
            </a:r>
          </a:p>
          <a:p>
            <a:r>
              <a:rPr lang="en-US" baseline="0" dirty="0" smtClean="0"/>
              <a:t>Range of values that contains a 95% confidence of the “true” correlation coefficient.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Periodogram</a:t>
            </a:r>
            <a:r>
              <a:rPr lang="en-US" baseline="0" dirty="0" smtClean="0"/>
              <a:t> estimates the spectral density of a signal. Used to identify dominant periods of a time series.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Periodogram</a:t>
            </a:r>
            <a:r>
              <a:rPr lang="en-US" baseline="0" dirty="0" smtClean="0"/>
              <a:t> of hurricane data shows obvious annual cycles in hurricane activity and less obvious semi annual cycles</a:t>
            </a:r>
            <a:r>
              <a:rPr lang="en-US" baseline="0" dirty="0" smtClean="0">
                <a:sym typeface="Wingdings" pitchFamily="2" charset="2"/>
              </a:rPr>
              <a:t>0.5 year, 0.33 year.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err="1" smtClean="0">
                <a:sym typeface="Wingdings" pitchFamily="2" charset="2"/>
              </a:rPr>
              <a:t>Periodogram</a:t>
            </a:r>
            <a:r>
              <a:rPr lang="en-US" baseline="0" dirty="0" smtClean="0">
                <a:sym typeface="Wingdings" pitchFamily="2" charset="2"/>
              </a:rPr>
              <a:t> of NAO data shows peaks yearly and during the year. Especially at 0.5, 1 year, and approximately 3 years. Cycles appear to mainly be yearly, with some possible  changing of cycle  magnitude on a slightly larger time scale. </a:t>
            </a:r>
          </a:p>
          <a:p>
            <a:r>
              <a:rPr lang="en-US" baseline="0" dirty="0" smtClean="0">
                <a:sym typeface="Wingdings" pitchFamily="2" charset="2"/>
              </a:rPr>
              <a:t>NAO not necessarily an annual </a:t>
            </a:r>
            <a:r>
              <a:rPr lang="en-US" baseline="0" dirty="0" err="1" smtClean="0">
                <a:sym typeface="Wingdings" pitchFamily="2" charset="2"/>
              </a:rPr>
              <a:t>teleconnection</a:t>
            </a:r>
            <a:r>
              <a:rPr lang="en-US" baseline="0" dirty="0" smtClean="0">
                <a:sym typeface="Wingdings" pitchFamily="2" charset="2"/>
              </a:rPr>
              <a:t>.  It can be an annual, monthly,  or yearly (3 years). It is always changing , which is expected </a:t>
            </a:r>
            <a:r>
              <a:rPr lang="en-US" baseline="0" dirty="0" err="1" smtClean="0">
                <a:sym typeface="Wingdings" pitchFamily="2" charset="2"/>
              </a:rPr>
              <a:t>bc</a:t>
            </a:r>
            <a:r>
              <a:rPr lang="en-US" baseline="0" dirty="0" smtClean="0">
                <a:sym typeface="Wingdings" pitchFamily="2" charset="2"/>
              </a:rPr>
              <a:t> a large scale pattern.  Unlike hurricane, which we know is seasonal/yearly.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 spectral correlates two time</a:t>
            </a:r>
            <a:r>
              <a:rPr lang="en-US" baseline="0" dirty="0" smtClean="0"/>
              <a:t> frequencies in time domain. </a:t>
            </a:r>
          </a:p>
          <a:p>
            <a:r>
              <a:rPr lang="en-US" baseline="0" dirty="0" smtClean="0"/>
              <a:t>Using Welch’s method, data are split into smaller subsets and </a:t>
            </a:r>
            <a:r>
              <a:rPr lang="en-US" baseline="0" dirty="0" err="1" smtClean="0"/>
              <a:t>periodogram</a:t>
            </a:r>
            <a:r>
              <a:rPr lang="en-US" baseline="0" dirty="0" smtClean="0"/>
              <a:t> is calculated. </a:t>
            </a:r>
            <a:endParaRPr lang="en-US" dirty="0" smtClean="0"/>
          </a:p>
          <a:p>
            <a:r>
              <a:rPr lang="en-US" dirty="0" smtClean="0"/>
              <a:t>High peak at approximately 1 year</a:t>
            </a:r>
            <a:r>
              <a:rPr lang="en-US" baseline="0" dirty="0" smtClean="0"/>
              <a:t> likely associated with the strong peaks previously seen in both datasets, so the </a:t>
            </a:r>
            <a:r>
              <a:rPr lang="en-US" baseline="0" dirty="0" err="1" smtClean="0"/>
              <a:t>periodogram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cpsd</a:t>
            </a:r>
            <a:r>
              <a:rPr lang="en-US" baseline="0" dirty="0" smtClean="0"/>
              <a:t> agree.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7860-8D59-4460-B970-BED40884B9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C9A389-F69A-455D-8CD7-882112B89632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D4C8D1-C9A9-47C5-9896-F3608C3C2F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743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Cynthia James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EAS 4480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Spring 2013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4789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</a:rPr>
              <a:t>The North Atlantic Oscillation’s (NAO) Impact on the Atlantic Hurricane Season</a:t>
            </a:r>
            <a:endParaRPr lang="en-US" sz="4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 err="1" smtClean="0">
                <a:latin typeface="Calibri" pitchFamily="34" charset="0"/>
              </a:rPr>
              <a:t>Univariate</a:t>
            </a:r>
            <a:r>
              <a:rPr lang="en-US" sz="3800" dirty="0" smtClean="0">
                <a:latin typeface="Calibri" pitchFamily="34" charset="0"/>
              </a:rPr>
              <a:t> Statistics: PDF</a:t>
            </a:r>
            <a:endParaRPr lang="en-US" sz="3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68739"/>
            <a:ext cx="4648200" cy="3172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82" y="668739"/>
            <a:ext cx="4648200" cy="3172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58642"/>
            <a:ext cx="5486400" cy="29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46756"/>
            <a:ext cx="7315200" cy="5611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 smtClean="0"/>
              <a:t>Bivariate Statistics: Least-Squares Regression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756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Slope for Annual Data = 0.0473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Slope for Hurricane Season Data = 0.1099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884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Calibri" pitchFamily="34" charset="0"/>
              </a:rPr>
              <a:t>Bivariate Statistics: Correlation Coefficient</a:t>
            </a:r>
            <a:endParaRPr lang="en-US" sz="40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12377"/>
              </p:ext>
            </p:extLst>
          </p:nvPr>
        </p:nvGraphicFramePr>
        <p:xfrm>
          <a:off x="609600" y="1143000"/>
          <a:ext cx="79248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Variable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Annual Data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Hurricane Season Data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Correlation</a:t>
                      </a:r>
                      <a:r>
                        <a:rPr lang="en-US" sz="2000" b="1" baseline="0" dirty="0" smtClean="0">
                          <a:latin typeface="Calibri" pitchFamily="34" charset="0"/>
                        </a:rPr>
                        <a:t> Coefficient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0.0316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0.0636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Correlation Significance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0.4089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0.2405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95% Confidence Interval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[-0.043445, 0.10634]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[-0.042703,</a:t>
                      </a:r>
                      <a:r>
                        <a:rPr lang="en-US" sz="2000" b="1" baseline="0" dirty="0" smtClean="0">
                          <a:latin typeface="Calibri" pitchFamily="34" charset="0"/>
                        </a:rPr>
                        <a:t> 0.16855]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038600"/>
            <a:ext cx="792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• The correlation between the North Atlantic Oscillation Index and the annual Atlantic Ocean hurricane frequency data is not significant.</a:t>
            </a:r>
          </a:p>
          <a:p>
            <a:endParaRPr lang="en-US" sz="2200" b="1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• The correlation between the North Atlantic Oscillation Index and the hurricane season (June-November) Atlantic Ocean hurricane frequency data is not significant.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Time Series Analysis: </a:t>
            </a:r>
            <a:r>
              <a:rPr lang="en-US" sz="4400" dirty="0" err="1" smtClean="0">
                <a:latin typeface="Calibri" pitchFamily="34" charset="0"/>
              </a:rPr>
              <a:t>Periodogram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6858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8179"/>
            <a:ext cx="228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NAO Data </a:t>
            </a:r>
            <a:r>
              <a:rPr lang="en-US" sz="2800" b="1" dirty="0" err="1" smtClean="0">
                <a:latin typeface="Calibri" pitchFamily="34" charset="0"/>
              </a:rPr>
              <a:t>Periodogram</a:t>
            </a:r>
            <a:endParaRPr lang="en-US" sz="2800" b="1" dirty="0" smtClean="0">
              <a:latin typeface="Calibri" pitchFamily="34" charset="0"/>
            </a:endParaRPr>
          </a:p>
          <a:p>
            <a:endParaRPr lang="en-US" sz="2800" b="1" dirty="0">
              <a:latin typeface="Calibri" pitchFamily="34" charset="0"/>
            </a:endParaRPr>
          </a:p>
          <a:p>
            <a:endParaRPr lang="en-US" sz="2800" b="1" dirty="0" smtClean="0">
              <a:latin typeface="Calibri" pitchFamily="34" charset="0"/>
            </a:endParaRPr>
          </a:p>
          <a:p>
            <a:endParaRPr lang="en-US" sz="2800" b="1" dirty="0">
              <a:latin typeface="Calibri" pitchFamily="34" charset="0"/>
            </a:endParaRPr>
          </a:p>
          <a:p>
            <a:endParaRPr lang="en-US" sz="2800" b="1" dirty="0" smtClean="0">
              <a:latin typeface="Calibri" pitchFamily="34" charset="0"/>
            </a:endParaRPr>
          </a:p>
          <a:p>
            <a:endParaRPr lang="en-US" sz="2800" b="1" dirty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Hurricane and Tropical Storm Data</a:t>
            </a:r>
          </a:p>
          <a:p>
            <a:r>
              <a:rPr lang="en-US" sz="2800" b="1" dirty="0" err="1" smtClean="0">
                <a:latin typeface="Calibri" pitchFamily="34" charset="0"/>
              </a:rPr>
              <a:t>Periodogram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 smtClean="0">
                <a:latin typeface="Calibri" pitchFamily="34" charset="0"/>
              </a:rPr>
              <a:t>Time Series Analysis: Cross Spectral Analysis</a:t>
            </a:r>
            <a:endParaRPr lang="en-US" sz="3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Time Series Analysis: Phase Spectrum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Time Series Analysis: Coherence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Conclusions and Future Work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007" y="1600200"/>
            <a:ext cx="7391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•Conclusions</a:t>
            </a:r>
          </a:p>
          <a:p>
            <a:r>
              <a:rPr lang="en-US" sz="2800" b="1" dirty="0">
                <a:latin typeface="Calibri" pitchFamily="34" charset="0"/>
              </a:rPr>
              <a:t>	◦ </a:t>
            </a:r>
            <a:r>
              <a:rPr lang="en-US" sz="2800" b="1" dirty="0" smtClean="0">
                <a:latin typeface="Calibri" pitchFamily="34" charset="0"/>
              </a:rPr>
              <a:t>No overall correlations between NAO 	and hurricane frequency</a:t>
            </a:r>
          </a:p>
          <a:p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◦ However, the periods observed while 	performing time series analysis shows 	the period for the datasets are on an 	overall annual cycle.</a:t>
            </a:r>
          </a:p>
          <a:p>
            <a:r>
              <a:rPr lang="en-US" sz="2800" b="1" dirty="0" smtClean="0">
                <a:latin typeface="Calibri" pitchFamily="34" charset="0"/>
              </a:rPr>
              <a:t>• Future Work</a:t>
            </a:r>
          </a:p>
          <a:p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◦ Hurricane Tracks</a:t>
            </a:r>
          </a:p>
          <a:p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◦ Hurricane Intensity</a:t>
            </a:r>
          </a:p>
          <a:p>
            <a:r>
              <a:rPr lang="en-US" dirty="0">
                <a:latin typeface="Calibri"/>
              </a:rPr>
              <a:t>	</a:t>
            </a:r>
            <a:endParaRPr lang="en-US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66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References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• National Oceanic and Atmospheric Association</a:t>
            </a:r>
          </a:p>
          <a:p>
            <a:r>
              <a:rPr lang="en-US" sz="2200" b="1" dirty="0" smtClean="0">
                <a:latin typeface="Calibri" pitchFamily="34" charset="0"/>
              </a:rPr>
              <a:t>http://www.esrl.noaa.gov/psd/data/climateindices/list/</a:t>
            </a:r>
          </a:p>
          <a:p>
            <a:endParaRPr lang="en-US" sz="2200" b="1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• Climate Prediction Center</a:t>
            </a:r>
          </a:p>
          <a:p>
            <a:r>
              <a:rPr lang="en-US" sz="2200" b="1" dirty="0" smtClean="0">
                <a:latin typeface="Calibri" pitchFamily="34" charset="0"/>
              </a:rPr>
              <a:t>http://www.cpc.ncep.noaa.gov/products/precip/CWlink/pna/nao.shtml</a:t>
            </a:r>
          </a:p>
          <a:p>
            <a:endParaRPr lang="en-US" sz="2200" b="1" dirty="0" smtClean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• Ahrens, C.D., 2009: </a:t>
            </a:r>
            <a:r>
              <a:rPr lang="en-US" sz="2200" b="1" i="1" dirty="0" smtClean="0">
                <a:latin typeface="Calibri" pitchFamily="34" charset="0"/>
              </a:rPr>
              <a:t>Meteorology Today: An Introduction to Weather, Climate, and the Environment. </a:t>
            </a:r>
            <a:r>
              <a:rPr lang="en-US" sz="2200" b="1" dirty="0" smtClean="0">
                <a:latin typeface="Calibri" pitchFamily="34" charset="0"/>
              </a:rPr>
              <a:t>Brooks/Cole,</a:t>
            </a:r>
            <a:r>
              <a:rPr lang="en-US" sz="2200" b="1" i="1" dirty="0" smtClean="0">
                <a:latin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</a:rPr>
              <a:t>549 pp.</a:t>
            </a:r>
          </a:p>
          <a:p>
            <a:endParaRPr lang="en-US" sz="2200" b="1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• </a:t>
            </a:r>
            <a:r>
              <a:rPr lang="en-US" sz="2200" b="1" dirty="0" err="1" smtClean="0">
                <a:latin typeface="Calibri" pitchFamily="34" charset="0"/>
              </a:rPr>
              <a:t>Trauth</a:t>
            </a:r>
            <a:r>
              <a:rPr lang="en-US" sz="2200" b="1" dirty="0" smtClean="0">
                <a:latin typeface="Calibri" pitchFamily="34" charset="0"/>
              </a:rPr>
              <a:t>, M.H., 2010: </a:t>
            </a:r>
            <a:r>
              <a:rPr lang="en-US" sz="2200" b="1" i="1" dirty="0" err="1" smtClean="0">
                <a:latin typeface="Calibri" pitchFamily="34" charset="0"/>
              </a:rPr>
              <a:t>Matlab</a:t>
            </a:r>
            <a:r>
              <a:rPr lang="en-US" sz="2200" b="1" i="1" dirty="0" smtClean="0">
                <a:latin typeface="Calibri" pitchFamily="34" charset="0"/>
              </a:rPr>
              <a:t> Recipes for Earth Sciences. </a:t>
            </a:r>
            <a:r>
              <a:rPr lang="en-US" sz="2200" b="1" dirty="0" smtClean="0">
                <a:latin typeface="Calibri" pitchFamily="34" charset="0"/>
              </a:rPr>
              <a:t>Springer, 336 pp.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0783"/>
            <a:ext cx="9144000" cy="969818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</a:rPr>
              <a:t>Overview</a:t>
            </a:r>
            <a:endParaRPr lang="en-US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• North Atlantic Oscillation (NAO)</a:t>
            </a:r>
          </a:p>
          <a:p>
            <a:r>
              <a:rPr lang="en-US" sz="3600" b="1" dirty="0" smtClean="0">
                <a:latin typeface="Calibri" pitchFamily="34" charset="0"/>
              </a:rPr>
              <a:t>• Data</a:t>
            </a:r>
          </a:p>
          <a:p>
            <a:r>
              <a:rPr lang="en-US" sz="3600" b="1" dirty="0" smtClean="0">
                <a:latin typeface="Calibri" pitchFamily="34" charset="0"/>
              </a:rPr>
              <a:t>• Methods</a:t>
            </a:r>
          </a:p>
          <a:p>
            <a:r>
              <a:rPr lang="en-US" sz="3600" b="1" dirty="0">
                <a:latin typeface="Calibri" pitchFamily="34" charset="0"/>
              </a:rPr>
              <a:t>	</a:t>
            </a:r>
            <a:r>
              <a:rPr lang="en-US" sz="3600" b="1" dirty="0" smtClean="0">
                <a:latin typeface="Calibri" pitchFamily="34" charset="0"/>
              </a:rPr>
              <a:t>◦</a:t>
            </a:r>
            <a:r>
              <a:rPr lang="en-US" sz="3600" b="1" dirty="0" err="1" smtClean="0">
                <a:latin typeface="Calibri" pitchFamily="34" charset="0"/>
              </a:rPr>
              <a:t>Univariate</a:t>
            </a:r>
            <a:r>
              <a:rPr lang="en-US" sz="3600" b="1" dirty="0" smtClean="0">
                <a:latin typeface="Calibri" pitchFamily="34" charset="0"/>
              </a:rPr>
              <a:t> Statistics</a:t>
            </a:r>
          </a:p>
          <a:p>
            <a:r>
              <a:rPr lang="en-US" sz="3600" b="1" dirty="0">
                <a:latin typeface="Calibri" pitchFamily="34" charset="0"/>
              </a:rPr>
              <a:t>	</a:t>
            </a:r>
            <a:r>
              <a:rPr lang="en-US" sz="3600" b="1" dirty="0" smtClean="0">
                <a:latin typeface="Calibri" pitchFamily="34" charset="0"/>
              </a:rPr>
              <a:t>◦ Bivariate Statistics</a:t>
            </a:r>
          </a:p>
          <a:p>
            <a:r>
              <a:rPr lang="en-US" sz="3600" b="1" dirty="0">
                <a:latin typeface="Calibri" pitchFamily="34" charset="0"/>
              </a:rPr>
              <a:t>	</a:t>
            </a:r>
            <a:r>
              <a:rPr lang="en-US" sz="3600" b="1" dirty="0" smtClean="0">
                <a:latin typeface="Calibri" pitchFamily="34" charset="0"/>
              </a:rPr>
              <a:t>◦ Time Series Analysis</a:t>
            </a:r>
          </a:p>
          <a:p>
            <a:r>
              <a:rPr lang="en-US" sz="3600" b="1" dirty="0" smtClean="0">
                <a:latin typeface="Calibri" pitchFamily="34" charset="0"/>
              </a:rPr>
              <a:t>• Conclusions</a:t>
            </a:r>
          </a:p>
          <a:p>
            <a:r>
              <a:rPr lang="en-US" sz="3600" b="1" dirty="0" smtClean="0">
                <a:latin typeface="Calibri" pitchFamily="34" charset="0"/>
              </a:rPr>
              <a:t>• Future Work</a:t>
            </a:r>
          </a:p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83127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North Atlantic Oscillation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854" y="685800"/>
            <a:ext cx="608214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• The NAO is a reversal of atmospheric pressure between the Icelandic Low and the Bermuda-</a:t>
            </a:r>
            <a:r>
              <a:rPr lang="en-US" sz="2600" b="1" dirty="0" err="1" smtClean="0">
                <a:latin typeface="Calibri" pitchFamily="34" charset="0"/>
              </a:rPr>
              <a:t>Azore</a:t>
            </a:r>
            <a:r>
              <a:rPr lang="en-US" sz="2600" b="1" dirty="0" smtClean="0">
                <a:latin typeface="Calibri" pitchFamily="34" charset="0"/>
              </a:rPr>
              <a:t> High in the Atlantic Ocean.</a:t>
            </a:r>
          </a:p>
          <a:p>
            <a:r>
              <a:rPr lang="en-US" sz="2600" b="1" dirty="0">
                <a:latin typeface="Calibri" pitchFamily="34" charset="0"/>
              </a:rPr>
              <a:t>	</a:t>
            </a:r>
            <a:r>
              <a:rPr lang="en-US" sz="2600" b="1" dirty="0" smtClean="0">
                <a:latin typeface="Calibri" pitchFamily="34" charset="0"/>
              </a:rPr>
              <a:t>◦ It has an effect on  winter weather 	in Eastern North America and 	Europe.</a:t>
            </a:r>
          </a:p>
          <a:p>
            <a:r>
              <a:rPr lang="en-US" sz="2600" b="1" dirty="0">
                <a:latin typeface="Calibri" pitchFamily="34" charset="0"/>
              </a:rPr>
              <a:t>	</a:t>
            </a:r>
            <a:r>
              <a:rPr lang="en-US" sz="2600" b="1" dirty="0" smtClean="0">
                <a:latin typeface="Calibri" pitchFamily="34" charset="0"/>
              </a:rPr>
              <a:t>◦ The NAO has two phases: a 	positive phase and a negative 	phase, and it can also be zero-a 	neutral phase.</a:t>
            </a:r>
          </a:p>
          <a:p>
            <a:r>
              <a:rPr lang="en-US" sz="2600" b="1" dirty="0" smtClean="0">
                <a:latin typeface="Calibri" pitchFamily="34" charset="0"/>
              </a:rPr>
              <a:t>• The NAO typically varies from year to year, but it is possible for this </a:t>
            </a:r>
            <a:r>
              <a:rPr lang="en-US" sz="2600" b="1" dirty="0" err="1" smtClean="0">
                <a:latin typeface="Calibri" pitchFamily="34" charset="0"/>
              </a:rPr>
              <a:t>teleconnection</a:t>
            </a:r>
            <a:r>
              <a:rPr lang="en-US" sz="2600" b="1" dirty="0" smtClean="0">
                <a:latin typeface="Calibri" pitchFamily="34" charset="0"/>
              </a:rPr>
              <a:t> pattern to stay in one phase for an extended period of time.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85800"/>
            <a:ext cx="3048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5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North Atlantic Oscillation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• Positive phase:</a:t>
            </a:r>
          </a:p>
          <a:p>
            <a:r>
              <a:rPr lang="en-US" sz="2200" b="1" dirty="0" smtClean="0">
                <a:latin typeface="Calibri" pitchFamily="34" charset="0"/>
              </a:rPr>
              <a:t>	◦ Atmospheric pressure in the region around 	the Icelandic Low drops.</a:t>
            </a:r>
          </a:p>
          <a:p>
            <a:r>
              <a:rPr lang="en-US" sz="2200" b="1" dirty="0" smtClean="0">
                <a:latin typeface="Calibri" pitchFamily="34" charset="0"/>
              </a:rPr>
              <a:t>	◦ Atmospheric pressure in the region around 	the Bermuda-Azores High rises.</a:t>
            </a:r>
          </a:p>
          <a:p>
            <a:r>
              <a:rPr lang="en-US" sz="2200" b="1" dirty="0" smtClean="0">
                <a:latin typeface="Calibri" pitchFamily="34" charset="0"/>
              </a:rPr>
              <a:t>	◦ The atmospheric pressure difference between 	the two regions results in stronger westerlies.</a:t>
            </a:r>
          </a:p>
          <a:p>
            <a:r>
              <a:rPr lang="en-US" sz="2200" b="1" dirty="0" smtClean="0">
                <a:latin typeface="Calibri" pitchFamily="34" charset="0"/>
              </a:rPr>
              <a:t>	◦ The Eastern United States tends to see wet 	and mild winters.</a:t>
            </a:r>
          </a:p>
          <a:p>
            <a:r>
              <a:rPr lang="en-US" sz="2200" b="1" dirty="0" smtClean="0">
                <a:latin typeface="Calibri" pitchFamily="34" charset="0"/>
              </a:rPr>
              <a:t>• Negative Phase:</a:t>
            </a:r>
          </a:p>
          <a:p>
            <a:r>
              <a:rPr lang="en-US" sz="2200" b="1" dirty="0" smtClean="0">
                <a:latin typeface="Calibri" pitchFamily="34" charset="0"/>
              </a:rPr>
              <a:t>	◦ Atmospheric pressure in the region around 	the Icelandic Lows rises.</a:t>
            </a:r>
          </a:p>
          <a:p>
            <a:r>
              <a:rPr lang="en-US" sz="2200" b="1" dirty="0" smtClean="0">
                <a:latin typeface="Calibri" pitchFamily="34" charset="0"/>
              </a:rPr>
              <a:t>	◦ Atmospheric pressure in the region around 	the Bermuda-Azores High drops.</a:t>
            </a:r>
          </a:p>
          <a:p>
            <a:r>
              <a:rPr lang="en-US" sz="2200" b="1" dirty="0" smtClean="0">
                <a:latin typeface="Calibri" pitchFamily="34" charset="0"/>
              </a:rPr>
              <a:t>	◦ The atmospheric pressure difference between 	the two regions results in weaker westerlies. </a:t>
            </a:r>
          </a:p>
          <a:p>
            <a:r>
              <a:rPr lang="en-US" sz="2200" b="1" dirty="0" smtClean="0">
                <a:latin typeface="Calibri" pitchFamily="34" charset="0"/>
              </a:rPr>
              <a:t>	◦ The Eastern United States tends to see cold 	and dry winters. 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514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Data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70104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6858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• Data from 1950-2006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• Number of hurricanes and tropical storms  that began in a month from NOAA’s Earth System Research laboratory page.</a:t>
            </a:r>
          </a:p>
          <a:p>
            <a:r>
              <a:rPr lang="en-US" sz="2200" b="1" dirty="0" smtClean="0">
                <a:latin typeface="Calibri" pitchFamily="34" charset="0"/>
              </a:rPr>
              <a:t>http://www.esrl.noaa.gov/psd/data/climateindices/list/</a:t>
            </a:r>
          </a:p>
          <a:p>
            <a:r>
              <a:rPr lang="en-US" sz="2200" b="1" dirty="0" smtClean="0">
                <a:latin typeface="Calibri" pitchFamily="34" charset="0"/>
              </a:rPr>
              <a:t>• Monthly mean NAO index from the Climate Prediction Center</a:t>
            </a:r>
          </a:p>
          <a:p>
            <a:r>
              <a:rPr lang="en-US" sz="2200" b="1" dirty="0" smtClean="0">
                <a:latin typeface="Calibri" pitchFamily="34" charset="0"/>
              </a:rPr>
              <a:t>http://www.cpc.ncep.noaa.gov/products/precip/CWlink/pna/nao.shtml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itchFamily="34" charset="0"/>
              </a:rPr>
              <a:t>Methods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31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• Annual Data</a:t>
            </a:r>
          </a:p>
          <a:p>
            <a:endParaRPr lang="en-US" sz="3200" b="1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• Hurricane Season (June through November) Data</a:t>
            </a:r>
          </a:p>
          <a:p>
            <a:endParaRPr lang="en-US" sz="3200" b="1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• Filter out hurricane frequency data based on whether NAO Index is positive, negative, or zero.</a:t>
            </a:r>
          </a:p>
          <a:p>
            <a:r>
              <a:rPr lang="en-US" sz="3200" b="1" dirty="0">
                <a:latin typeface="Calibri" pitchFamily="34" charset="0"/>
              </a:rPr>
              <a:t>	</a:t>
            </a:r>
            <a:endParaRPr lang="en-US" sz="3200" b="1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 err="1" smtClean="0">
                <a:latin typeface="Calibri" pitchFamily="34" charset="0"/>
              </a:rPr>
              <a:t>Univariate</a:t>
            </a:r>
            <a:r>
              <a:rPr lang="en-US" sz="3800" dirty="0" smtClean="0">
                <a:latin typeface="Calibri" pitchFamily="34" charset="0"/>
              </a:rPr>
              <a:t> Statistics: Empirical Distributions</a:t>
            </a:r>
            <a:endParaRPr lang="en-US" sz="3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5720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33400"/>
            <a:ext cx="4551218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8212"/>
            <a:ext cx="4419600" cy="2750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4038600"/>
            <a:ext cx="4724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• Total hurricanes from 1950-2006 based on Positive (top left), Negative (top right), or Zero (bottom left) NAO Index.</a:t>
            </a:r>
          </a:p>
          <a:p>
            <a:r>
              <a:rPr lang="en-US" sz="2200" b="1" dirty="0" smtClean="0">
                <a:latin typeface="Calibri" pitchFamily="34" charset="0"/>
              </a:rPr>
              <a:t>• Hurricane Data with NAO Index:</a:t>
            </a:r>
          </a:p>
          <a:p>
            <a:r>
              <a:rPr lang="en-US" b="1" dirty="0" smtClean="0">
                <a:latin typeface="Calibri" pitchFamily="34" charset="0"/>
              </a:rPr>
              <a:t>◦ Positive NAO Index: 345 times,325 hurricanes</a:t>
            </a:r>
          </a:p>
          <a:p>
            <a:r>
              <a:rPr lang="en-US" b="1" dirty="0" smtClean="0">
                <a:latin typeface="Calibri" pitchFamily="34" charset="0"/>
              </a:rPr>
              <a:t>◦ Negative NAO Index: 336 times,281 hurricanes</a:t>
            </a:r>
          </a:p>
          <a:p>
            <a:r>
              <a:rPr lang="en-US" b="1" dirty="0" smtClean="0">
                <a:latin typeface="Calibri" pitchFamily="34" charset="0"/>
              </a:rPr>
              <a:t>◦ Zero NAO Index: 3 times, 2 hurricanes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Calibri" pitchFamily="34" charset="0"/>
              </a:rPr>
              <a:t>Univariate</a:t>
            </a:r>
            <a:r>
              <a:rPr lang="en-US" sz="3600" dirty="0" smtClean="0">
                <a:latin typeface="Calibri" pitchFamily="34" charset="0"/>
              </a:rPr>
              <a:t> Statistics: Statistical Measurements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50" y="68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• Positive NAO</a:t>
            </a:r>
          </a:p>
          <a:p>
            <a:r>
              <a:rPr lang="en-US" sz="2400" b="1" dirty="0" smtClean="0">
                <a:latin typeface="Calibri" pitchFamily="34" charset="0"/>
              </a:rPr>
              <a:t>Mean = 0.9420</a:t>
            </a:r>
          </a:p>
          <a:p>
            <a:r>
              <a:rPr lang="en-US" sz="2400" b="1" dirty="0" smtClean="0">
                <a:latin typeface="Calibri" pitchFamily="34" charset="0"/>
              </a:rPr>
              <a:t>Kurtosis = 5.0998 </a:t>
            </a:r>
            <a:r>
              <a:rPr lang="en-US" sz="2400" b="1" dirty="0" smtClean="0">
                <a:latin typeface="Calibri" pitchFamily="34" charset="0"/>
                <a:sym typeface="Wingdings" pitchFamily="2" charset="2"/>
              </a:rPr>
              <a:t> wide distribution</a:t>
            </a:r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err="1" smtClean="0">
                <a:latin typeface="Calibri" pitchFamily="34" charset="0"/>
              </a:rPr>
              <a:t>Skewness</a:t>
            </a:r>
            <a:r>
              <a:rPr lang="en-US" sz="2400" b="1" dirty="0" smtClean="0">
                <a:latin typeface="Calibri" pitchFamily="34" charset="0"/>
              </a:rPr>
              <a:t> = 1.6982 </a:t>
            </a:r>
            <a:r>
              <a:rPr lang="en-US" sz="2400" b="1" dirty="0" smtClean="0">
                <a:latin typeface="Calibri" pitchFamily="34" charset="0"/>
                <a:sym typeface="Wingdings" pitchFamily="2" charset="2"/>
              </a:rPr>
              <a:t> distribution shifts to the right of the mean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2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• Negative NAO</a:t>
            </a:r>
          </a:p>
          <a:p>
            <a:r>
              <a:rPr lang="en-US" sz="2400" b="1" dirty="0" smtClean="0">
                <a:latin typeface="Calibri" pitchFamily="34" charset="0"/>
              </a:rPr>
              <a:t>Mean = 0.8363</a:t>
            </a:r>
          </a:p>
          <a:p>
            <a:r>
              <a:rPr lang="en-US" sz="2400" b="1" dirty="0" smtClean="0">
                <a:latin typeface="Calibri" pitchFamily="34" charset="0"/>
              </a:rPr>
              <a:t>Kurtosis = 7.8692 </a:t>
            </a:r>
            <a:r>
              <a:rPr lang="en-US" sz="2400" b="1" dirty="0" smtClean="0">
                <a:latin typeface="Calibri" pitchFamily="34" charset="0"/>
                <a:sym typeface="Wingdings" pitchFamily="2" charset="2"/>
              </a:rPr>
              <a:t> wide distribution</a:t>
            </a:r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err="1" smtClean="0">
                <a:latin typeface="Calibri" pitchFamily="34" charset="0"/>
              </a:rPr>
              <a:t>Skewness</a:t>
            </a:r>
            <a:r>
              <a:rPr lang="en-US" sz="2400" b="1" dirty="0" smtClean="0">
                <a:latin typeface="Calibri" pitchFamily="34" charset="0"/>
              </a:rPr>
              <a:t> = 2.1519 </a:t>
            </a:r>
            <a:r>
              <a:rPr lang="en-US" sz="2400" b="1" dirty="0" smtClean="0">
                <a:latin typeface="Calibri" pitchFamily="34" charset="0"/>
                <a:sym typeface="Wingdings" pitchFamily="2" charset="2"/>
              </a:rPr>
              <a:t> distribution shifts to the right of the mean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4343400"/>
            <a:ext cx="91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• Zero NAO</a:t>
            </a:r>
          </a:p>
          <a:p>
            <a:r>
              <a:rPr lang="en-US" sz="2400" b="1" dirty="0" smtClean="0">
                <a:latin typeface="Calibri" pitchFamily="34" charset="0"/>
              </a:rPr>
              <a:t>Mean = 0.667</a:t>
            </a:r>
          </a:p>
          <a:p>
            <a:r>
              <a:rPr lang="en-US" sz="2400" b="1" dirty="0" smtClean="0">
                <a:latin typeface="Calibri" pitchFamily="34" charset="0"/>
              </a:rPr>
              <a:t>Kurtosis = 1.500 </a:t>
            </a:r>
            <a:r>
              <a:rPr lang="en-US" sz="2400" b="1" dirty="0" smtClean="0">
                <a:latin typeface="Calibri" pitchFamily="34" charset="0"/>
                <a:sym typeface="Wingdings" pitchFamily="2" charset="2"/>
              </a:rPr>
              <a:t> narrow distribution</a:t>
            </a:r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err="1" smtClean="0">
                <a:latin typeface="Calibri" pitchFamily="34" charset="0"/>
              </a:rPr>
              <a:t>Skewness</a:t>
            </a:r>
            <a:r>
              <a:rPr lang="en-US" sz="2400" b="1" dirty="0" smtClean="0">
                <a:latin typeface="Calibri" pitchFamily="34" charset="0"/>
              </a:rPr>
              <a:t> = -0.7071 </a:t>
            </a:r>
            <a:r>
              <a:rPr lang="en-US" sz="2400" b="1" dirty="0" smtClean="0">
                <a:latin typeface="Calibri" pitchFamily="34" charset="0"/>
                <a:sym typeface="Wingdings" pitchFamily="2" charset="2"/>
              </a:rPr>
              <a:t> distribution shifts to the left of the mean</a:t>
            </a:r>
            <a:endParaRPr 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 err="1" smtClean="0">
                <a:latin typeface="Calibri" pitchFamily="34" charset="0"/>
              </a:rPr>
              <a:t>Univariate</a:t>
            </a:r>
            <a:r>
              <a:rPr lang="en-US" sz="3800" dirty="0" smtClean="0">
                <a:latin typeface="Calibri" pitchFamily="34" charset="0"/>
              </a:rPr>
              <a:t> Statistics: Chi-Squared Test</a:t>
            </a:r>
            <a:endParaRPr lang="en-US" sz="3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533400"/>
            <a:ext cx="67818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685800"/>
            <a:ext cx="297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Critical Chi2 = 15.5073</a:t>
            </a:r>
          </a:p>
          <a:p>
            <a:r>
              <a:rPr lang="en-US" sz="2200" b="1" dirty="0">
                <a:latin typeface="Calibri" pitchFamily="34" charset="0"/>
              </a:rPr>
              <a:t>	</a:t>
            </a:r>
            <a:r>
              <a:rPr lang="en-US" sz="2200" b="1" dirty="0" smtClean="0">
                <a:latin typeface="Calibri" pitchFamily="34" charset="0"/>
              </a:rPr>
              <a:t>◦ Blue</a:t>
            </a:r>
          </a:p>
          <a:p>
            <a:r>
              <a:rPr lang="en-US" sz="2200" b="1" dirty="0" smtClean="0">
                <a:latin typeface="Calibri" pitchFamily="34" charset="0"/>
              </a:rPr>
              <a:t>Chi2Pos = 332.0328</a:t>
            </a:r>
          </a:p>
          <a:p>
            <a:r>
              <a:rPr lang="en-US" sz="2200" b="1" dirty="0">
                <a:latin typeface="Calibri" pitchFamily="34" charset="0"/>
              </a:rPr>
              <a:t>	</a:t>
            </a:r>
            <a:r>
              <a:rPr lang="en-US" sz="2200" b="1" dirty="0" smtClean="0">
                <a:latin typeface="Calibri" pitchFamily="34" charset="0"/>
              </a:rPr>
              <a:t>◦ Green</a:t>
            </a:r>
          </a:p>
          <a:p>
            <a:r>
              <a:rPr lang="en-US" sz="2200" b="1" dirty="0" smtClean="0">
                <a:latin typeface="Calibri" pitchFamily="34" charset="0"/>
              </a:rPr>
              <a:t>Chi2Neg = 860.9289</a:t>
            </a:r>
          </a:p>
          <a:p>
            <a:r>
              <a:rPr lang="en-US" sz="2200" b="1" dirty="0">
                <a:latin typeface="Calibri" pitchFamily="34" charset="0"/>
              </a:rPr>
              <a:t>	</a:t>
            </a:r>
            <a:r>
              <a:rPr lang="en-US" sz="2200" b="1" dirty="0" smtClean="0">
                <a:latin typeface="Calibri" pitchFamily="34" charset="0"/>
              </a:rPr>
              <a:t>◦ Red</a:t>
            </a:r>
          </a:p>
          <a:p>
            <a:r>
              <a:rPr lang="en-US" sz="2200" b="1" dirty="0" smtClean="0">
                <a:latin typeface="Calibri" pitchFamily="34" charset="0"/>
              </a:rPr>
              <a:t>Chi2Zero = 13.1163</a:t>
            </a:r>
          </a:p>
          <a:p>
            <a:r>
              <a:rPr lang="en-US" sz="2200" b="1" dirty="0">
                <a:latin typeface="Calibri" pitchFamily="34" charset="0"/>
              </a:rPr>
              <a:t>	</a:t>
            </a:r>
            <a:r>
              <a:rPr lang="en-US" sz="2200" b="1" dirty="0" smtClean="0">
                <a:latin typeface="Calibri" pitchFamily="34" charset="0"/>
              </a:rPr>
              <a:t>◦ Magenta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• </a:t>
            </a:r>
            <a:r>
              <a:rPr lang="en-US" sz="2200" b="1" dirty="0" smtClean="0">
                <a:latin typeface="Calibri" pitchFamily="34" charset="0"/>
              </a:rPr>
              <a:t>Chi-squared value for zero NAO is less than the critical chi-squared value.</a:t>
            </a:r>
          </a:p>
          <a:p>
            <a:r>
              <a:rPr lang="en-US" sz="2200" b="1" dirty="0">
                <a:latin typeface="Calibri" pitchFamily="34" charset="0"/>
              </a:rPr>
              <a:t>	</a:t>
            </a:r>
            <a:r>
              <a:rPr lang="en-US" sz="2200" b="1" dirty="0" smtClean="0">
                <a:latin typeface="Calibri" pitchFamily="34" charset="0"/>
              </a:rPr>
              <a:t>◦ Cannot reject null hypothesis </a:t>
            </a:r>
            <a:r>
              <a:rPr lang="en-US" sz="2200" b="1" dirty="0" smtClean="0">
                <a:latin typeface="Calibri" pitchFamily="34" charset="0"/>
                <a:sym typeface="Wingdings" pitchFamily="2" charset="2"/>
              </a:rPr>
              <a:t> Gaussian distribution</a:t>
            </a:r>
            <a:endParaRPr lang="en-US" sz="2200" b="1" dirty="0" smtClean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• Chi-squared values for positive NAO and negative NAO are much larger than critical chi-squared value.</a:t>
            </a:r>
          </a:p>
          <a:p>
            <a:r>
              <a:rPr lang="en-US" sz="2200" b="1" dirty="0"/>
              <a:t>	</a:t>
            </a:r>
            <a:r>
              <a:rPr lang="en-US" sz="2200" b="1" dirty="0" smtClean="0">
                <a:latin typeface="Calibri"/>
              </a:rPr>
              <a:t>° Reject null hypothesis </a:t>
            </a:r>
            <a:r>
              <a:rPr lang="en-US" sz="2200" b="1" dirty="0" smtClean="0">
                <a:latin typeface="Calibri"/>
                <a:sym typeface="Wingdings" pitchFamily="2" charset="2"/>
              </a:rPr>
              <a:t> data cannot be described by a Gaussian distribution</a:t>
            </a:r>
            <a:endParaRPr lang="en-US" sz="2200" b="1" dirty="0" smtClean="0"/>
          </a:p>
          <a:p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9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2188</TotalTime>
  <Words>1182</Words>
  <Application>Microsoft Office PowerPoint</Application>
  <PresentationFormat>On-screen Show (4:3)</PresentationFormat>
  <Paragraphs>184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The North Atlantic Oscillation’s (NAO) Impact on the Atlantic Hurricane Season</vt:lpstr>
      <vt:lpstr>Overview</vt:lpstr>
      <vt:lpstr>North Atlantic Oscillation</vt:lpstr>
      <vt:lpstr>North Atlantic Oscillation</vt:lpstr>
      <vt:lpstr>Data</vt:lpstr>
      <vt:lpstr>Methods</vt:lpstr>
      <vt:lpstr>Univariate Statistics: Empirical Distributions</vt:lpstr>
      <vt:lpstr>Univariate Statistics: Statistical Measurements</vt:lpstr>
      <vt:lpstr>Univariate Statistics: Chi-Squared Test</vt:lpstr>
      <vt:lpstr>Univariate Statistics: PDF</vt:lpstr>
      <vt:lpstr>Bivariate Statistics: Least-Squares Regression</vt:lpstr>
      <vt:lpstr>Bivariate Statistics: Correlation Coefficient</vt:lpstr>
      <vt:lpstr>Time Series Analysis: Periodogram</vt:lpstr>
      <vt:lpstr>Time Series Analysis: Cross Spectral Analysis</vt:lpstr>
      <vt:lpstr>Time Series Analysis: Phase Spectrum</vt:lpstr>
      <vt:lpstr>Time Series Analysis: Coherence</vt:lpstr>
      <vt:lpstr>Conclusions and Future Work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North Atlantic Oscillation’s (NAO) Impact on the Atlantic Hurricane Season</dc:title>
  <dc:creator>Cynthia</dc:creator>
  <cp:lastModifiedBy>honcho</cp:lastModifiedBy>
  <cp:revision>97</cp:revision>
  <dcterms:created xsi:type="dcterms:W3CDTF">2013-04-22T02:23:59Z</dcterms:created>
  <dcterms:modified xsi:type="dcterms:W3CDTF">2013-04-23T17:37:26Z</dcterms:modified>
</cp:coreProperties>
</file>