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256" r:id="rId3"/>
    <p:sldId id="257" r:id="rId4"/>
    <p:sldId id="303" r:id="rId5"/>
    <p:sldId id="259" r:id="rId6"/>
    <p:sldId id="294" r:id="rId7"/>
    <p:sldId id="260" r:id="rId8"/>
    <p:sldId id="293" r:id="rId9"/>
    <p:sldId id="258" r:id="rId10"/>
    <p:sldId id="261" r:id="rId11"/>
    <p:sldId id="275" r:id="rId12"/>
    <p:sldId id="270" r:id="rId13"/>
    <p:sldId id="272" r:id="rId14"/>
    <p:sldId id="271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9" r:id="rId27"/>
    <p:sldId id="285" r:id="rId28"/>
    <p:sldId id="286" r:id="rId29"/>
    <p:sldId id="288" r:id="rId30"/>
    <p:sldId id="290" r:id="rId31"/>
    <p:sldId id="287" r:id="rId32"/>
    <p:sldId id="264" r:id="rId33"/>
    <p:sldId id="266" r:id="rId34"/>
    <p:sldId id="295" r:id="rId35"/>
    <p:sldId id="296" r:id="rId36"/>
    <p:sldId id="297" r:id="rId37"/>
    <p:sldId id="298" r:id="rId38"/>
    <p:sldId id="299" r:id="rId39"/>
    <p:sldId id="302" r:id="rId40"/>
    <p:sldId id="300" r:id="rId41"/>
    <p:sldId id="301" r:id="rId42"/>
    <p:sldId id="268" r:id="rId43"/>
    <p:sldId id="269" r:id="rId44"/>
    <p:sldId id="26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99FFCC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5790" autoAdjust="0"/>
  </p:normalViewPr>
  <p:slideViewPr>
    <p:cSldViewPr>
      <p:cViewPr>
        <p:scale>
          <a:sx n="60" d="100"/>
          <a:sy n="60" d="100"/>
        </p:scale>
        <p:origin x="-78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6076-51A9-46DA-B82A-55F81413FC7F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6AAAC-329F-4839-B177-BB99D23BF8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1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6AAAC-329F-4839-B177-BB99D23BF8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3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6AAAC-329F-4839-B177-BB99D23BF8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6AAAC-329F-4839-B177-BB99D23BF87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6AAAC-329F-4839-B177-BB99D23BF87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4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6AAAC-329F-4839-B177-BB99D23BF87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D4C7F4-6282-4424-AE51-3D2066C9DD97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982109-8E3C-4FC6-AAB1-D5387086C25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dc.noaa.gov/cag/" TargetMode="External"/><Relationship Id="rId3" Type="http://schemas.openxmlformats.org/officeDocument/2006/relationships/hyperlink" Target="http://nsidc.org/icelights/2012/02/02/the-arctic-oscillation-winter-storms-and-sea-ice/" TargetMode="External"/><Relationship Id="rId7" Type="http://schemas.openxmlformats.org/officeDocument/2006/relationships/hyperlink" Target="http://www.cpc.ncep.noaa.gov/products/precip/CWlink/daily_ao_index/history/method.shtml" TargetMode="External"/><Relationship Id="rId2" Type="http://schemas.openxmlformats.org/officeDocument/2006/relationships/hyperlink" Target="http://www.sercc.com/climateinfo_files/monthly/Georgia_tem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dc.noaa.gov/" TargetMode="External"/><Relationship Id="rId5" Type="http://schemas.openxmlformats.org/officeDocument/2006/relationships/hyperlink" Target="http://www.cpc.ncep.noaa.gov/products/precip/CWlink/daily_ao_index/ao_index.html" TargetMode="External"/><Relationship Id="rId4" Type="http://schemas.openxmlformats.org/officeDocument/2006/relationships/hyperlink" Target="http://www.cpc.ncep.noaa.gov/products/precip/CWlink/daily_ao_index/ao.loading.shtml" TargetMode="External"/><Relationship Id="rId9" Type="http://schemas.openxmlformats.org/officeDocument/2006/relationships/hyperlink" Target="http://www1.ncdc.noaa.gov/pub/data/cmb/teleconnections/ao-5-pg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Georgia" pitchFamily="18" charset="0"/>
              </a:rPr>
              <a:t>An Investigation of the Arctic Oscillation and Georgia Temperature/Rainfall</a:t>
            </a:r>
            <a:endParaRPr lang="en-US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Melissa Le Fevre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EAS 4480 Data Analysis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Final Project Presentation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April 23, 2013</a:t>
            </a:r>
            <a:endParaRPr lang="en-US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6276"/>
            <a:ext cx="9220200" cy="6858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MONTHLY AND SEASONAL FACTS AND FIGURES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7623"/>
            <a:ext cx="5715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19100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4288"/>
            <a:ext cx="419100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962400"/>
            <a:ext cx="152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1950-2012 DJF AO Index Values 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362200"/>
            <a:ext cx="152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1950-2012 DJF GA Temperature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505200"/>
            <a:ext cx="1525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1950-2012 DJF GA Rainfall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STATISTICAL VARIABLES</a:t>
            </a:r>
            <a:endParaRPr lang="en-US" sz="2800" b="1" dirty="0"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938013"/>
              </p:ext>
            </p:extLst>
          </p:nvPr>
        </p:nvGraphicFramePr>
        <p:xfrm>
          <a:off x="381000" y="3200400"/>
          <a:ext cx="5791200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0"/>
                <a:gridCol w="1447800"/>
                <a:gridCol w="1219200"/>
                <a:gridCol w="1828800"/>
              </a:tblGrid>
              <a:tr h="295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AO</a:t>
                      </a:r>
                      <a:r>
                        <a:rPr lang="en-US" sz="1800" baseline="0" dirty="0" smtClean="0"/>
                        <a:t> Index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December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January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February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95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Mean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-0.2222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-0.4008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-0.4553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95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Skewness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-0.1615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0.0381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0.2513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95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Kurtosis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2.1953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2.8771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3.1664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298098"/>
              </p:ext>
            </p:extLst>
          </p:nvPr>
        </p:nvGraphicFramePr>
        <p:xfrm>
          <a:off x="2228193" y="1296687"/>
          <a:ext cx="6230007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10407"/>
                <a:gridCol w="1524000"/>
                <a:gridCol w="1219200"/>
                <a:gridCol w="1676400"/>
              </a:tblGrid>
              <a:tr h="549283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GA  Temperature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December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January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February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Mean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47.7413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46.0111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49.0524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Skewness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0.0497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0.5295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-0.2415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Kurtosis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2.6049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3.6938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2.6570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167166"/>
              </p:ext>
            </p:extLst>
          </p:nvPr>
        </p:nvGraphicFramePr>
        <p:xfrm>
          <a:off x="2286000" y="4876800"/>
          <a:ext cx="5791200" cy="1670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/>
                <a:gridCol w="1438448"/>
                <a:gridCol w="1222749"/>
                <a:gridCol w="1453603"/>
              </a:tblGrid>
              <a:tr h="41752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GA  Rainfall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December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January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February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5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Mean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4.0171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4.4325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4.3506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5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Skewness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0.7490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0.4075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-0.0014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5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Kurtosis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3.4796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2.9827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1.9305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3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6934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172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553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620000" cy="5410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DJF AO INDEX CHI-SQUARED PROBABILITY DENSITY FUNCTION</a:t>
            </a:r>
            <a:endParaRPr lang="en-US" b="1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86400" y="36576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  <a:latin typeface="Georgia" pitchFamily="18" charset="0"/>
                  </a:rPr>
                  <a:t>Critical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𝝌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b="1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57600"/>
                <a:ext cx="1143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64" t="-4717" r="-797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2800" y="5410200"/>
                <a:ext cx="1672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December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410200"/>
                <a:ext cx="1672624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4152900"/>
                <a:ext cx="1525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January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52900"/>
                <a:ext cx="1525658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8700" y="2960977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February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960977"/>
                <a:ext cx="12954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r="-47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5522"/>
            <a:ext cx="74676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5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7846"/>
            <a:ext cx="74676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8841"/>
            <a:ext cx="7315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PRESENTATION OVERVIEW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Arctic Oscillation Introduction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Source of data 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Class Correlation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Statistical analysis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Univariate statistics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Bivariate statistics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Time series analysis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Facts and Figures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Conclusions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Future Work</a:t>
            </a: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pic>
        <p:nvPicPr>
          <p:cNvPr id="16386" name="Picture 2" descr="Observed Daily Arctic Oscillation Inde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95500"/>
            <a:ext cx="4191000" cy="37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470967" y="59436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CPC, 2013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4925"/>
            <a:ext cx="7924800" cy="55530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800" y="36576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  <a:latin typeface="Georgia" pitchFamily="18" charset="0"/>
                  </a:rPr>
                  <a:t>Critical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𝝌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b="1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57600"/>
                <a:ext cx="1143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604" t="-4717" r="-8021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6976" y="5181600"/>
                <a:ext cx="1672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December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976" y="5181600"/>
                <a:ext cx="1672624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38949" y="2630269"/>
                <a:ext cx="1525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January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49" y="2630269"/>
                <a:ext cx="1525658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3596149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February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596149"/>
                <a:ext cx="12954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r="-469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eorgia" pitchFamily="18" charset="0"/>
              </a:rPr>
              <a:t>DJF </a:t>
            </a:r>
            <a:r>
              <a:rPr lang="en-US" b="1" dirty="0" smtClean="0">
                <a:latin typeface="Georgia" pitchFamily="18" charset="0"/>
              </a:rPr>
              <a:t>GEORGIA TEMPERATURE CHI-SQUARED </a:t>
            </a:r>
            <a:r>
              <a:rPr lang="en-US" b="1" dirty="0">
                <a:latin typeface="Georgia" pitchFamily="18" charset="0"/>
              </a:rPr>
              <a:t>PROBABILITY DENSITY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315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2338"/>
            <a:ext cx="716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2075"/>
            <a:ext cx="7848600" cy="54959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6800" y="4196313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  <a:latin typeface="Georgia" pitchFamily="18" charset="0"/>
                  </a:rPr>
                  <a:t>Critical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𝝌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b="1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196313"/>
                <a:ext cx="1143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64" t="-4717" r="-797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8800" y="5029200"/>
                <a:ext cx="1672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December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029200"/>
                <a:ext cx="1672624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542" y="4226009"/>
                <a:ext cx="1525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January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2" y="4226009"/>
                <a:ext cx="1525658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3596149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February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 value </a:t>
                </a:r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596149"/>
                <a:ext cx="12954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r="-47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eorgia" pitchFamily="18" charset="0"/>
              </a:rPr>
              <a:t>DJF GEORGIA </a:t>
            </a:r>
            <a:r>
              <a:rPr lang="en-US" b="1" dirty="0" smtClean="0">
                <a:latin typeface="Georgia" pitchFamily="18" charset="0"/>
              </a:rPr>
              <a:t>RAINFALL </a:t>
            </a:r>
            <a:r>
              <a:rPr lang="en-US" b="1" dirty="0">
                <a:latin typeface="Georgia" pitchFamily="18" charset="0"/>
              </a:rPr>
              <a:t>CHI-SQUARED PROBABILITY DENSITY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CORRELATION COEFFICIENTS</a:t>
            </a:r>
            <a:endParaRPr lang="en-US" b="1" dirty="0"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472395"/>
              </p:ext>
            </p:extLst>
          </p:nvPr>
        </p:nvGraphicFramePr>
        <p:xfrm>
          <a:off x="228600" y="1295400"/>
          <a:ext cx="7848600" cy="252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1200"/>
                <a:gridCol w="1981200"/>
                <a:gridCol w="1905000"/>
                <a:gridCol w="19812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AO-Temperature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December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January 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February 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</a:t>
                      </a:r>
                      <a:r>
                        <a:rPr lang="en-US" sz="1800" baseline="0" dirty="0" smtClean="0"/>
                        <a:t> Coefficient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0.5299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0.4848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0.4754</a:t>
                      </a:r>
                      <a:endParaRPr lang="en-US" sz="17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 Significance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7.9763e-6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5.6523e-5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8.2223e-5</a:t>
                      </a:r>
                      <a:endParaRPr lang="en-US" sz="1700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 Confidence</a:t>
                      </a:r>
                      <a:r>
                        <a:rPr lang="en-US" sz="1800" baseline="0" dirty="0" smtClean="0"/>
                        <a:t> Interval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[0.6874; 0.3247]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[0.6540; 0.2694]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[0.6470; 0.2581]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953292"/>
              </p:ext>
            </p:extLst>
          </p:nvPr>
        </p:nvGraphicFramePr>
        <p:xfrm>
          <a:off x="228600" y="4053840"/>
          <a:ext cx="7848599" cy="2301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1200"/>
                <a:gridCol w="1981200"/>
                <a:gridCol w="1981200"/>
                <a:gridCol w="19049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>
                          <a:latin typeface="+mn-lt"/>
                        </a:rPr>
                        <a:t>AO-Rainfall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December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January 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February </a:t>
                      </a:r>
                      <a:endParaRPr lang="en-US" sz="17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</a:t>
                      </a:r>
                      <a:r>
                        <a:rPr lang="en-US" sz="1800" baseline="0" dirty="0" smtClean="0"/>
                        <a:t> Coefficient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-0.1284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0.0447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0.0671</a:t>
                      </a:r>
                      <a:endParaRPr lang="en-US" sz="17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 Significance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0.3158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0.7282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0.6013</a:t>
                      </a:r>
                      <a:endParaRPr lang="en-US" sz="1700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 Confidence</a:t>
                      </a:r>
                      <a:r>
                        <a:rPr lang="en-US" sz="1800" baseline="0" dirty="0" smtClean="0"/>
                        <a:t> Interval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[0.1233; -0.3646]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[0.2892; -0.2054]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[0.3097; -0.1837]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7772400" cy="56007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itchFamily="18" charset="0"/>
              </a:rPr>
              <a:t>DJF </a:t>
            </a:r>
            <a:r>
              <a:rPr lang="en-US" b="1" dirty="0" smtClean="0">
                <a:latin typeface="Georgia" pitchFamily="18" charset="0"/>
              </a:rPr>
              <a:t>MONTHLY TEMPERATURES, LEAST-SQUARES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0" y="1181100"/>
            <a:ext cx="7740869" cy="56769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>
                <a:latin typeface="Georgia" pitchFamily="18" charset="0"/>
              </a:rPr>
              <a:t>DJF MONTHLY </a:t>
            </a:r>
            <a:r>
              <a:rPr lang="en-US" b="1" dirty="0" smtClean="0">
                <a:latin typeface="Georgia" pitchFamily="18" charset="0"/>
              </a:rPr>
              <a:t>RAINFALL, </a:t>
            </a:r>
            <a:r>
              <a:rPr lang="en-US" b="1" dirty="0">
                <a:latin typeface="Georgia" pitchFamily="18" charset="0"/>
              </a:rPr>
              <a:t>LEAST-SQUARES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875"/>
            <a:ext cx="7848600" cy="5572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95% CONFIDENCE INTERVAL FOR TEMPERATURE AND RAINFALL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SEASONAL (DJF) CORRELATION COEFFICIENTS 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73617"/>
              </p:ext>
            </p:extLst>
          </p:nvPr>
        </p:nvGraphicFramePr>
        <p:xfrm>
          <a:off x="1905000" y="1524000"/>
          <a:ext cx="4800600" cy="2301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0300"/>
                <a:gridCol w="24003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AO-Temperature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DJF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</a:t>
                      </a:r>
                      <a:r>
                        <a:rPr lang="en-US" sz="1800" baseline="0" dirty="0" smtClean="0"/>
                        <a:t> Coefficient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0.4667</a:t>
                      </a:r>
                      <a:endParaRPr lang="en-US" sz="17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 Significance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1.2933e-11</a:t>
                      </a:r>
                      <a:endParaRPr lang="en-US" sz="1700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 Confidence</a:t>
                      </a:r>
                      <a:r>
                        <a:rPr lang="en-US" sz="1800" baseline="0" dirty="0" smtClean="0"/>
                        <a:t> Interval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[0.5714; 0.3471]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643139"/>
              </p:ext>
            </p:extLst>
          </p:nvPr>
        </p:nvGraphicFramePr>
        <p:xfrm>
          <a:off x="1905000" y="4191000"/>
          <a:ext cx="4800600" cy="2301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0300"/>
                <a:gridCol w="24003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AO-Rainfall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DJF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</a:t>
                      </a:r>
                      <a:r>
                        <a:rPr lang="en-US" sz="1800" baseline="0" dirty="0" smtClean="0"/>
                        <a:t> Coefficient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-0.0083</a:t>
                      </a:r>
                      <a:endParaRPr lang="en-US" sz="17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 Significance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0.9093</a:t>
                      </a:r>
                      <a:endParaRPr lang="en-US" sz="1700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 Confidence</a:t>
                      </a:r>
                      <a:r>
                        <a:rPr lang="en-US" sz="1800" baseline="0" dirty="0" smtClean="0"/>
                        <a:t> Interval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[0.1346; -0.1509]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ARCTIC OSCILLATION BASICS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Distribution of pressure patterns over Arctic region and NH mid-latitudes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“AO flips” = fundamental changes in wind direction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Significant </a:t>
            </a:r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player in climate variability </a:t>
            </a:r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(Higgins et. al 2001)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Large variance in surface air temperatures</a:t>
            </a:r>
          </a:p>
          <a:p>
            <a:endParaRPr lang="en-US" dirty="0" smtClean="0">
              <a:solidFill>
                <a:schemeClr val="tx2"/>
              </a:solidFill>
              <a:latin typeface="Georgia" pitchFamily="18" charset="0"/>
            </a:endParaRPr>
          </a:p>
          <a:p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6705600" cy="316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628842" y="640080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NSIDC, 2013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ANNUAL FACTS AND FIGURES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TIME SERIES ANALYSIS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Least-squares regression: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Georgia monthly temperature data (1950-2012)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Georgia monthly rainfall data (1950-2012)</a:t>
            </a:r>
          </a:p>
          <a:p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Least-squares regression error: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AO Indices-Georgia Temperature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AO Indices-Georgia </a:t>
            </a:r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Rainfall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Periodogram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Cross-spectral density </a:t>
            </a:r>
          </a:p>
          <a:p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Lags</a:t>
            </a:r>
          </a:p>
          <a:p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Phase values</a:t>
            </a:r>
          </a:p>
          <a:p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Coherence </a:t>
            </a:r>
            <a:endParaRPr lang="en-US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Correlation coefficients </a:t>
            </a:r>
          </a:p>
          <a:p>
            <a:endParaRPr lang="en-US" dirty="0">
              <a:solidFill>
                <a:schemeClr val="tx2"/>
              </a:solidFill>
              <a:latin typeface="Georgia" pitchFamily="18" charset="0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731520" lvl="2" indent="0">
              <a:buNone/>
            </a:pP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886200"/>
            <a:ext cx="4029075" cy="212152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547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6482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LEAST-SQUARES REGRESSION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14800" cy="5105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114800" cy="5029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32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95% CONFIDENCE INTERVAL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467600" cy="495300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71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07" y="228600"/>
            <a:ext cx="2938593" cy="255368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AO PERIODOGRAM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53007" cy="343290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0485"/>
            <a:ext cx="6053007" cy="32652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itle 1"/>
          <p:cNvSpPr txBox="1">
            <a:spLocks/>
          </p:cNvSpPr>
          <p:nvPr/>
        </p:nvSpPr>
        <p:spPr>
          <a:xfrm>
            <a:off x="6172200" y="3429000"/>
            <a:ext cx="2796703" cy="2286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Georgia" pitchFamily="18" charset="0"/>
              </a:rPr>
              <a:t>TEMPERATURE PERIODOGRAM 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53007" cy="343290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itle 1"/>
          <p:cNvSpPr txBox="1">
            <a:spLocks/>
          </p:cNvSpPr>
          <p:nvPr/>
        </p:nvSpPr>
        <p:spPr>
          <a:xfrm>
            <a:off x="6053007" y="228600"/>
            <a:ext cx="2938593" cy="255368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Georgia" pitchFamily="18" charset="0"/>
              </a:rPr>
              <a:t>AO PERIODOGRAM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3497"/>
            <a:ext cx="6053007" cy="324341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itle 1"/>
          <p:cNvSpPr txBox="1">
            <a:spLocks/>
          </p:cNvSpPr>
          <p:nvPr/>
        </p:nvSpPr>
        <p:spPr>
          <a:xfrm>
            <a:off x="6205407" y="3161315"/>
            <a:ext cx="2938593" cy="255368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Georgia" pitchFamily="18" charset="0"/>
              </a:rPr>
              <a:t>RAINFALL PERIODOGRAM 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609600"/>
            <a:ext cx="2944502" cy="3581400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itchFamily="18" charset="0"/>
              </a:rPr>
              <a:t>CROSS PSD ESTIMATE VIA WELCH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970898" cy="34385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20863"/>
            <a:ext cx="5970898" cy="333713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231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826" y="1447800"/>
            <a:ext cx="2659974" cy="2435680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itchFamily="18" charset="0"/>
              </a:rPr>
              <a:t>PHASE SPECTRUM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6255426" cy="332231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6746"/>
            <a:ext cx="6255426" cy="34112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435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PHASE LAGS</a:t>
            </a:r>
            <a:endParaRPr lang="en-US" b="1" dirty="0">
              <a:latin typeface="Georgia" pitchFamily="18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052100"/>
              </p:ext>
            </p:extLst>
          </p:nvPr>
        </p:nvGraphicFramePr>
        <p:xfrm>
          <a:off x="685800" y="1524000"/>
          <a:ext cx="4800600" cy="1691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0300"/>
                <a:gridCol w="24003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AO-Temperature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Phase</a:t>
                      </a:r>
                      <a:r>
                        <a:rPr lang="en-US" sz="1800" baseline="0" dirty="0" smtClean="0">
                          <a:latin typeface="+mn-lt"/>
                        </a:rPr>
                        <a:t> Lag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-0.8541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Yearly Lag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-0.0024</a:t>
                      </a:r>
                      <a:endParaRPr lang="en-US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Daily Lag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-0.8660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924881"/>
              </p:ext>
            </p:extLst>
          </p:nvPr>
        </p:nvGraphicFramePr>
        <p:xfrm>
          <a:off x="685800" y="3947160"/>
          <a:ext cx="4800600" cy="1691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0300"/>
                <a:gridCol w="24003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AO-Rainfall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Phase</a:t>
                      </a:r>
                      <a:r>
                        <a:rPr lang="en-US" sz="1800" baseline="0" dirty="0" smtClean="0">
                          <a:latin typeface="+mn-lt"/>
                        </a:rPr>
                        <a:t> Lag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-77.2009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Yearly Lag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-0.2144</a:t>
                      </a:r>
                      <a:endParaRPr lang="en-US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Daily Lag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-78.2731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2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1036638"/>
            <a:ext cx="2514600" cy="30019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COHERENCE ESTIAMTE VIA WELCH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705601" cy="3276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" y="3505200"/>
            <a:ext cx="6692463" cy="334844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337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2"/>
                </a:solidFill>
                <a:latin typeface="Georgia" pitchFamily="18" charset="0"/>
              </a:rPr>
              <a:t>THE ARCTIC OSCILLATION</a:t>
            </a:r>
            <a:endParaRPr lang="en-US" sz="3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Positive phase – cool air constricted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Negative pressure anomalies over Arctic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Positive pressure anomalies over mid-latitudes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Negative phase – weakening of the winds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Positive </a:t>
            </a:r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pressure anomalies over Arctic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Negative </a:t>
            </a:r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pressure anomalies over mid-latitudes </a:t>
            </a:r>
            <a:endParaRPr lang="en-US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Weathering AO Weather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Positive phase means warmer and drier conditions for U.S.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Negative phase – jet moves south, winter weather tags along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3418"/>
            <a:ext cx="9144000" cy="6842975"/>
          </a:xfrm>
          <a:prstGeom prst="rect">
            <a:avLst/>
          </a:prstGeom>
          <a:blipFill dpi="0" rotWithShape="1">
            <a:blip r:embed="rId2">
              <a:alphaModFix amt="3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76442" y="640080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NSIDC, 2013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CORRELATION COEFFICIENTS</a:t>
            </a:r>
            <a:endParaRPr lang="en-US" b="1" dirty="0">
              <a:latin typeface="Georgia" pitchFamily="18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29983"/>
              </p:ext>
            </p:extLst>
          </p:nvPr>
        </p:nvGraphicFramePr>
        <p:xfrm>
          <a:off x="685800" y="1524000"/>
          <a:ext cx="4800600" cy="2301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0300"/>
                <a:gridCol w="24003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AO-Temperature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</a:t>
                      </a:r>
                      <a:r>
                        <a:rPr lang="en-US" sz="1800" baseline="0" dirty="0" smtClean="0"/>
                        <a:t> Coefficient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0.1780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 Significance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8.4655e-7</a:t>
                      </a:r>
                      <a:endParaRPr lang="en-US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 Confidence</a:t>
                      </a:r>
                      <a:r>
                        <a:rPr lang="en-US" sz="1800" baseline="0" dirty="0" smtClean="0"/>
                        <a:t> Interval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[0.2461; 0.1080]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83241"/>
              </p:ext>
            </p:extLst>
          </p:nvPr>
        </p:nvGraphicFramePr>
        <p:xfrm>
          <a:off x="685800" y="4175760"/>
          <a:ext cx="4800600" cy="2301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0300"/>
                <a:gridCol w="24003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AO-Rainfall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</a:t>
                      </a:r>
                      <a:r>
                        <a:rPr lang="en-US" sz="1800" baseline="0" dirty="0" smtClean="0"/>
                        <a:t> Coefficient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-0.0451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Correlation Significance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0.2152</a:t>
                      </a:r>
                      <a:endParaRPr lang="en-US" dirty="0"/>
                    </a:p>
                  </a:txBody>
                  <a:tcPr/>
                </a:tc>
              </a:tr>
              <a:tr h="3399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 Confidence</a:t>
                      </a:r>
                      <a:r>
                        <a:rPr lang="en-US" sz="1800" baseline="0" dirty="0" smtClean="0"/>
                        <a:t> Interval </a:t>
                      </a: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[0.0263; -0.1161]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There is a significant correlation between the AO index and Georgia temperatures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Observed to be strongest in December (through correlation coefficient)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Little to no correlation between rainfall and AO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Georgia temperatures lag only slightly behind the AO index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Rainfall lags about 2.5 months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Overall, little correlation between annual temperatures and annual AO indices 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Correlation does not mean causation 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FUTURE WORK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</a:rPr>
              <a:t>Apply methods to data from the entire U.S.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Georgia" pitchFamily="18" charset="0"/>
              </a:rPr>
              <a:t>See </a:t>
            </a:r>
            <a:r>
              <a:rPr lang="en-US" sz="2400" dirty="0">
                <a:solidFill>
                  <a:schemeClr val="tx2"/>
                </a:solidFill>
                <a:latin typeface="Georgia" pitchFamily="18" charset="0"/>
              </a:rPr>
              <a:t>regional biases/consistencies </a:t>
            </a:r>
            <a:endParaRPr lang="en-US" sz="24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Georgia" pitchFamily="18" charset="0"/>
              </a:rPr>
              <a:t>Study years with severe winter storms in the Southeast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latin typeface="Georgia" pitchFamily="18" charset="0"/>
              </a:rPr>
              <a:t>Years with strongest negative AO values</a:t>
            </a:r>
            <a:r>
              <a:rPr lang="en-US" sz="2800" dirty="0" smtClean="0">
                <a:solidFill>
                  <a:schemeClr val="tx2"/>
                </a:solidFill>
                <a:latin typeface="Georgia" pitchFamily="18" charset="0"/>
              </a:rPr>
              <a:t>?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</a:rPr>
              <a:t>Investigate other teleconnections </a:t>
            </a:r>
          </a:p>
        </p:txBody>
      </p:sp>
    </p:spTree>
    <p:extLst>
      <p:ext uri="{BB962C8B-B14F-4D97-AF65-F5344CB8AC3E}">
        <p14:creationId xmlns:p14="http://schemas.microsoft.com/office/powerpoint/2010/main" val="9322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REFERENCES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9248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>
                <a:solidFill>
                  <a:schemeClr val="tx2"/>
                </a:solidFill>
                <a:latin typeface="Georgia" pitchFamily="18" charset="0"/>
              </a:rPr>
              <a:t>CPC, cited 2013: Arctic Oscillation (AO). [Available online at http://www.cpc.ncep.noaa.gov/products/precip/CWlink/daily_ao_index/ao.shtml.]. </a:t>
            </a:r>
          </a:p>
          <a:p>
            <a:r>
              <a:rPr lang="en-US" sz="2900" dirty="0">
                <a:solidFill>
                  <a:schemeClr val="tx2"/>
                </a:solidFill>
                <a:latin typeface="Georgia" pitchFamily="18" charset="0"/>
              </a:rPr>
              <a:t>Higgins, R.W., Leetmaa, A. and Kousky, V.E., 2001: Relationships between Climate Variability and Winter Temperature Extremes in the United States. </a:t>
            </a:r>
            <a:r>
              <a:rPr lang="en-US" sz="2900" i="1" dirty="0">
                <a:solidFill>
                  <a:schemeClr val="tx2"/>
                </a:solidFill>
                <a:latin typeface="Georgia" pitchFamily="18" charset="0"/>
              </a:rPr>
              <a:t>Journal of Climate.,</a:t>
            </a:r>
            <a:r>
              <a:rPr lang="en-US" sz="2900" b="1" dirty="0">
                <a:solidFill>
                  <a:schemeClr val="tx2"/>
                </a:solidFill>
                <a:latin typeface="Georgia" pitchFamily="18" charset="0"/>
              </a:rPr>
              <a:t>15</a:t>
            </a:r>
            <a:r>
              <a:rPr lang="en-US" sz="2900" dirty="0">
                <a:solidFill>
                  <a:schemeClr val="tx2"/>
                </a:solidFill>
                <a:latin typeface="Georgia" pitchFamily="18" charset="0"/>
              </a:rPr>
              <a:t>, 1555-1572.</a:t>
            </a:r>
          </a:p>
          <a:p>
            <a:r>
              <a:rPr lang="en-US" sz="2900" dirty="0">
                <a:solidFill>
                  <a:schemeClr val="tx2"/>
                </a:solidFill>
                <a:latin typeface="Georgia" pitchFamily="18" charset="0"/>
              </a:rPr>
              <a:t>NCDC, cited 2013: Monthly Mean AO index since January 1950. [Available online at http://www.cpc.ncep.noaa.gov/products/precip/CWlink/daily_ao_index/monthly.ao.index.b50.current.ascii.table.]. </a:t>
            </a:r>
          </a:p>
          <a:p>
            <a:r>
              <a:rPr lang="en-US" sz="2900" dirty="0">
                <a:solidFill>
                  <a:schemeClr val="tx2"/>
                </a:solidFill>
                <a:latin typeface="Georgia" pitchFamily="18" charset="0"/>
              </a:rPr>
              <a:t>SERC, cited 2013: Georgia State Averaged Precipitation Data. [Available online at http://www.sercc.com/climateinfo_files/monthly/Georgia_prcp.html.]. </a:t>
            </a:r>
          </a:p>
          <a:p>
            <a:r>
              <a:rPr lang="en-US" sz="2900" dirty="0">
                <a:solidFill>
                  <a:schemeClr val="tx2"/>
                </a:solidFill>
                <a:latin typeface="Georgia" pitchFamily="18" charset="0"/>
              </a:rPr>
              <a:t>SERC, cited 2013: Georgia State Averaged Temperature Data. [Available online at </a:t>
            </a:r>
            <a:r>
              <a:rPr lang="en-US" sz="2900" dirty="0">
                <a:solidFill>
                  <a:schemeClr val="tx2"/>
                </a:solidFill>
                <a:latin typeface="Georgia" pitchFamily="18" charset="0"/>
                <a:hlinkClick r:id="rId2"/>
              </a:rPr>
              <a:t>http://www.sercc.com/climateinfo_files/monthly/Georgia_temp.html</a:t>
            </a:r>
            <a:r>
              <a:rPr lang="en-US" sz="2900" dirty="0" smtClean="0">
                <a:solidFill>
                  <a:schemeClr val="tx2"/>
                </a:solidFill>
                <a:latin typeface="Georgia" pitchFamily="18" charset="0"/>
              </a:rPr>
              <a:t>.].</a:t>
            </a:r>
          </a:p>
          <a:p>
            <a:endParaRPr lang="en-US" sz="2900" dirty="0">
              <a:solidFill>
                <a:schemeClr val="tx2"/>
              </a:solidFill>
              <a:latin typeface="Georgia" pitchFamily="18" charset="0"/>
              <a:hlinkClick r:id="rId3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Georgia" pitchFamily="18" charset="0"/>
              </a:rPr>
              <a:t>Websites Used for 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Images</a:t>
            </a:r>
            <a:endParaRPr lang="en-US" dirty="0" smtClean="0">
              <a:solidFill>
                <a:schemeClr val="tx2"/>
              </a:solidFill>
              <a:latin typeface="Georgia" pitchFamily="18" charset="0"/>
              <a:hlinkClick r:id="rId3"/>
            </a:endParaRPr>
          </a:p>
          <a:p>
            <a:r>
              <a:rPr lang="en-US" sz="2900" dirty="0" smtClean="0">
                <a:solidFill>
                  <a:schemeClr val="tx2"/>
                </a:solidFill>
                <a:latin typeface="Georgia" pitchFamily="18" charset="0"/>
                <a:hlinkClick r:id="rId3"/>
              </a:rPr>
              <a:t>http://nsidc.org/icelights/2012/02/02/the-arctic-oscillation-winter-storms-and-sea-ice/</a:t>
            </a:r>
            <a:endParaRPr lang="en-US" sz="29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2900" dirty="0">
                <a:solidFill>
                  <a:schemeClr val="tx2"/>
                </a:solidFill>
                <a:latin typeface="Georgia" pitchFamily="18" charset="0"/>
                <a:hlinkClick r:id="rId4"/>
              </a:rPr>
              <a:t>http://</a:t>
            </a:r>
            <a:r>
              <a:rPr lang="en-US" sz="2900" dirty="0" smtClean="0">
                <a:solidFill>
                  <a:schemeClr val="tx2"/>
                </a:solidFill>
                <a:latin typeface="Georgia" pitchFamily="18" charset="0"/>
                <a:hlinkClick r:id="rId4"/>
              </a:rPr>
              <a:t>www.cpc.ncep.noaa.gov/products/precip/CWlink/daily_ao_index/ao.loading.shtml</a:t>
            </a:r>
            <a:endParaRPr lang="en-US" sz="29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3300" dirty="0">
                <a:latin typeface="Georgia" pitchFamily="18" charset="0"/>
                <a:hlinkClick r:id="rId5"/>
              </a:rPr>
              <a:t>http://www.cpc.ncep.noaa.gov/products/precip/CWlink/daily_ao_index/ao_index.html</a:t>
            </a:r>
            <a:endParaRPr lang="en-US" sz="3300" dirty="0" smtClean="0">
              <a:solidFill>
                <a:schemeClr val="tx2"/>
              </a:solidFill>
              <a:latin typeface="Georgia" pitchFamily="18" charset="0"/>
              <a:hlinkClick r:id="rId6"/>
            </a:endParaRPr>
          </a:p>
          <a:p>
            <a:r>
              <a:rPr lang="en-US" sz="3300" dirty="0" smtClean="0">
                <a:solidFill>
                  <a:schemeClr val="tx2"/>
                </a:solidFill>
                <a:latin typeface="Georgia" pitchFamily="18" charset="0"/>
                <a:hlinkClick r:id="rId6"/>
              </a:rPr>
              <a:t>http</a:t>
            </a:r>
            <a:r>
              <a:rPr lang="en-US" sz="3300" dirty="0">
                <a:solidFill>
                  <a:schemeClr val="tx2"/>
                </a:solidFill>
                <a:latin typeface="Georgia" pitchFamily="18" charset="0"/>
                <a:hlinkClick r:id="rId6"/>
              </a:rPr>
              <a:t>://www.ncdc.noaa.gov</a:t>
            </a:r>
            <a:r>
              <a:rPr lang="en-US" sz="3300" dirty="0" smtClean="0">
                <a:solidFill>
                  <a:schemeClr val="tx2"/>
                </a:solidFill>
                <a:latin typeface="Georgia" pitchFamily="18" charset="0"/>
                <a:hlinkClick r:id="rId6"/>
              </a:rPr>
              <a:t>/</a:t>
            </a:r>
            <a:endParaRPr lang="en-US" sz="33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3400" dirty="0">
                <a:latin typeface="Georgia" pitchFamily="18" charset="0"/>
                <a:hlinkClick r:id="rId7"/>
              </a:rPr>
              <a:t>http://www.cpc.ncep.noaa.gov/products/precip/CWlink/daily_ao_index/history/method.shtml</a:t>
            </a:r>
            <a:endParaRPr lang="en-US" sz="34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3300" dirty="0">
                <a:solidFill>
                  <a:schemeClr val="tx2"/>
                </a:solidFill>
                <a:latin typeface="Georgia" pitchFamily="18" charset="0"/>
                <a:hlinkClick r:id="rId8"/>
              </a:rPr>
              <a:t>http://www.ncdc.noaa.gov/cag</a:t>
            </a:r>
            <a:r>
              <a:rPr lang="en-US" sz="3300" dirty="0" smtClean="0">
                <a:solidFill>
                  <a:schemeClr val="tx2"/>
                </a:solidFill>
                <a:latin typeface="Georgia" pitchFamily="18" charset="0"/>
                <a:hlinkClick r:id="rId8"/>
              </a:rPr>
              <a:t>/</a:t>
            </a:r>
            <a:endParaRPr lang="en-US" sz="33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3300" dirty="0">
                <a:solidFill>
                  <a:schemeClr val="tx2"/>
                </a:solidFill>
                <a:latin typeface="Georgia" pitchFamily="18" charset="0"/>
                <a:hlinkClick r:id="rId9"/>
              </a:rPr>
              <a:t>http://www1.ncdc.noaa.gov/pub/data/cmb/teleconnec</a:t>
            </a:r>
            <a:r>
              <a:rPr lang="en-US" sz="3300" dirty="0">
                <a:latin typeface="Georgia" pitchFamily="18" charset="0"/>
                <a:hlinkClick r:id="rId9"/>
              </a:rPr>
              <a:t>tions/ao-5-pg.g</a:t>
            </a:r>
            <a:r>
              <a:rPr lang="en-US" sz="3300" dirty="0">
                <a:hlinkClick r:id="rId9"/>
              </a:rPr>
              <a:t>if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875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AO INDEX  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22248"/>
            <a:ext cx="7467600" cy="487375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EOF applied to monthly 1000hPa mean height anomalies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Poleward of 20° latitude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Max explained variance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For the period: 1979-2000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Loading pattern: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“</a:t>
            </a:r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F</a:t>
            </a:r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irst leading mode from EOF analysis”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Observations occur 1000hPa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Capture cold season patterns</a:t>
            </a:r>
          </a:p>
        </p:txBody>
      </p:sp>
      <p:pic>
        <p:nvPicPr>
          <p:cNvPr id="19458" name="Picture 2" descr="Arctic Oscillation Loading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57321"/>
            <a:ext cx="2687797" cy="242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232967" y="56388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CPC, 2013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2"/>
                </a:solidFill>
                <a:latin typeface="Georgia" pitchFamily="18" charset="0"/>
              </a:rPr>
              <a:t>MOTIVATION</a:t>
            </a:r>
            <a:endParaRPr lang="en-US" sz="3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332"/>
            <a:ext cx="4591050" cy="5726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Oval 6"/>
          <p:cNvSpPr/>
          <p:nvPr/>
        </p:nvSpPr>
        <p:spPr>
          <a:xfrm>
            <a:off x="3352800" y="55626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229600" y="51816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6467475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NCDC, 2013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131332"/>
            <a:ext cx="4552950" cy="57266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Oval 2"/>
          <p:cNvSpPr/>
          <p:nvPr/>
        </p:nvSpPr>
        <p:spPr>
          <a:xfrm>
            <a:off x="8458200" y="61722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HYPOTHESIS</a:t>
            </a:r>
            <a:endParaRPr lang="en-US" b="1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AO and winter temperatures: significant correlation</a:t>
                </a:r>
              </a:p>
              <a:p>
                <a:pPr lvl="1"/>
                <a:r>
                  <a:rPr lang="en-US" sz="2400" dirty="0" smtClean="0">
                    <a:solidFill>
                      <a:schemeClr val="tx2"/>
                    </a:solidFill>
                    <a:latin typeface="Georgia" pitchFamily="18" charset="0"/>
                  </a:rPr>
                  <a:t>Strongest in December </a:t>
                </a:r>
              </a:p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AO and winter rainfall: mediocre correlation</a:t>
                </a:r>
              </a:p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Georgia temperatures: lag behind AO</a:t>
                </a:r>
              </a:p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Georgia rainfall: lag behind AO</a:t>
                </a:r>
              </a:p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Datasets normally distributed </a:t>
                </a:r>
              </a:p>
              <a:p>
                <a:pPr lvl="1"/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Pass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Georgia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test</a:t>
                </a:r>
                <a:endParaRPr lang="en-US" sz="2800" dirty="0">
                  <a:solidFill>
                    <a:schemeClr val="tx2"/>
                  </a:solidFill>
                  <a:latin typeface="Georgia" pitchFamily="18" charset="0"/>
                </a:endParaRPr>
              </a:p>
              <a:p>
                <a:pPr lvl="1"/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53" t="-1252"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CLASS CORRELATION </a:t>
            </a:r>
            <a:endParaRPr lang="en-US" b="1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570037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Analysis from both parts of class</a:t>
                </a:r>
              </a:p>
              <a:p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1950-2012 annual, DJF and individual winter month analysis</a:t>
                </a:r>
              </a:p>
              <a:p>
                <a:r>
                  <a:rPr lang="en-US" sz="2200" b="1" dirty="0" smtClean="0">
                    <a:solidFill>
                      <a:schemeClr val="tx2"/>
                    </a:solidFill>
                    <a:latin typeface="Georgia" pitchFamily="18" charset="0"/>
                  </a:rPr>
                  <a:t>Statistical Analysis </a:t>
                </a:r>
              </a:p>
              <a:p>
                <a:pPr lvl="1"/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Statistics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 Test</a:t>
                </a:r>
              </a:p>
              <a:p>
                <a:pPr lvl="1"/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Correlation coefficients </a:t>
                </a:r>
              </a:p>
              <a:p>
                <a:pPr lvl="1"/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Least-squares </a:t>
                </a:r>
                <a:r>
                  <a:rPr lang="en-US" sz="2200" dirty="0">
                    <a:solidFill>
                      <a:schemeClr val="tx2"/>
                    </a:solidFill>
                    <a:latin typeface="Georgia" pitchFamily="18" charset="0"/>
                  </a:rPr>
                  <a:t>r</a:t>
                </a:r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egression and </a:t>
                </a:r>
                <a:r>
                  <a:rPr lang="en-US" sz="2200" dirty="0">
                    <a:solidFill>
                      <a:schemeClr val="tx2"/>
                    </a:solidFill>
                    <a:latin typeface="Georgia" pitchFamily="18" charset="0"/>
                  </a:rPr>
                  <a:t>e</a:t>
                </a:r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rror </a:t>
                </a:r>
              </a:p>
              <a:p>
                <a:r>
                  <a:rPr lang="en-US" sz="2200" b="1" dirty="0">
                    <a:solidFill>
                      <a:schemeClr val="tx2"/>
                    </a:solidFill>
                    <a:latin typeface="Georgia" pitchFamily="18" charset="0"/>
                  </a:rPr>
                  <a:t>Time Series Analysis</a:t>
                </a:r>
              </a:p>
              <a:p>
                <a:pPr lvl="1"/>
                <a:r>
                  <a:rPr lang="en-US" sz="2200" dirty="0">
                    <a:solidFill>
                      <a:schemeClr val="tx2"/>
                    </a:solidFill>
                    <a:latin typeface="Georgia" pitchFamily="18" charset="0"/>
                  </a:rPr>
                  <a:t>Periodogram</a:t>
                </a:r>
              </a:p>
              <a:p>
                <a:pPr lvl="1"/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Cross-spectral </a:t>
                </a:r>
                <a:r>
                  <a:rPr lang="en-US" sz="2200" dirty="0">
                    <a:solidFill>
                      <a:schemeClr val="tx2"/>
                    </a:solidFill>
                    <a:latin typeface="Georgia" pitchFamily="18" charset="0"/>
                  </a:rPr>
                  <a:t>density </a:t>
                </a:r>
              </a:p>
              <a:p>
                <a:pPr lvl="1"/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Lag/phase values</a:t>
                </a:r>
              </a:p>
              <a:p>
                <a:pPr lvl="1"/>
                <a:r>
                  <a:rPr lang="en-US" sz="2200" dirty="0" smtClean="0">
                    <a:solidFill>
                      <a:schemeClr val="tx2"/>
                    </a:solidFill>
                    <a:latin typeface="Georgia" pitchFamily="18" charset="0"/>
                  </a:rPr>
                  <a:t>Coherence </a:t>
                </a:r>
                <a:endParaRPr lang="en-US" sz="22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570037"/>
                <a:ext cx="8229600" cy="4525963"/>
              </a:xfrm>
              <a:blipFill rotWithShape="1">
                <a:blip r:embed="rId2"/>
                <a:stretch>
                  <a:fillRect l="-222" t="-809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7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STATISTICAL ANALYSIS</a:t>
            </a:r>
            <a:endParaRPr lang="en-US" b="1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Monthly analysis of DJF AO, temperature and rainfall data</a:t>
                </a:r>
              </a:p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Monthly skewness, kurtosis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Chi-squared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χ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 test on individual month’s variables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  <a:latin typeface="Georgia" pitchFamily="18" charset="0"/>
                  </a:rPr>
                  <a:t>Monthly correlation coefficients and significance, 95% confidence interval</a:t>
                </a:r>
                <a:endParaRPr lang="en-US" dirty="0">
                  <a:solidFill>
                    <a:schemeClr val="tx2"/>
                  </a:solidFill>
                  <a:latin typeface="Georgia" pitchFamily="18" charset="0"/>
                </a:endParaRPr>
              </a:p>
              <a:p>
                <a:r>
                  <a:rPr lang="en-US" sz="2800" dirty="0" smtClean="0">
                    <a:solidFill>
                      <a:schemeClr val="tx2"/>
                    </a:solidFill>
                    <a:latin typeface="Georgia" pitchFamily="18" charset="0"/>
                  </a:rPr>
                  <a:t>Total DJF least-squares regression and correlation coefficients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53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1025</Words>
  <Application>Microsoft Office PowerPoint</Application>
  <PresentationFormat>On-screen Show (4:3)</PresentationFormat>
  <Paragraphs>285</Paragraphs>
  <Slides>43</Slides>
  <Notes>5</Notes>
  <HiddenSlides>14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Oriel</vt:lpstr>
      <vt:lpstr>1_Oriel</vt:lpstr>
      <vt:lpstr>An Investigation of the Arctic Oscillation and Georgia Temperature/Rainfall</vt:lpstr>
      <vt:lpstr>PRESENTATION OVERVIEW</vt:lpstr>
      <vt:lpstr>ARCTIC OSCILLATION BASICS</vt:lpstr>
      <vt:lpstr>THE ARCTIC OSCILLATION</vt:lpstr>
      <vt:lpstr>AO INDEX  </vt:lpstr>
      <vt:lpstr>MOTIVATION</vt:lpstr>
      <vt:lpstr>HYPOTHESIS</vt:lpstr>
      <vt:lpstr>CLASS CORRELATION </vt:lpstr>
      <vt:lpstr>STATISTICAL ANALYSIS</vt:lpstr>
      <vt:lpstr>MONTHLY AND SEASONAL FACTS AND FIGURES</vt:lpstr>
      <vt:lpstr>PowerPoint Presentation</vt:lpstr>
      <vt:lpstr>STATISTICAL VARIABLES</vt:lpstr>
      <vt:lpstr>PowerPoint Presentation</vt:lpstr>
      <vt:lpstr>PowerPoint Presentation</vt:lpstr>
      <vt:lpstr>PowerPoint Presentation</vt:lpstr>
      <vt:lpstr>DJF AO INDEX CHI-SQUARED PROBABILITY DENSITY FUNCTION</vt:lpstr>
      <vt:lpstr>PowerPoint Presentation</vt:lpstr>
      <vt:lpstr>PowerPoint Presentation</vt:lpstr>
      <vt:lpstr>PowerPoint Presentation</vt:lpstr>
      <vt:lpstr>DJF GEORGIA TEMPERATURE CHI-SQUARED PROBABILITY DENSITY FUNCTION</vt:lpstr>
      <vt:lpstr>PowerPoint Presentation</vt:lpstr>
      <vt:lpstr>PowerPoint Presentation</vt:lpstr>
      <vt:lpstr>PowerPoint Presentation</vt:lpstr>
      <vt:lpstr>DJF GEORGIA RAINFALL CHI-SQUARED PROBABILITY DENSITY FUNCTION</vt:lpstr>
      <vt:lpstr>CORRELATION COEFFICIENTS</vt:lpstr>
      <vt:lpstr>DJF MONTHLY TEMPERATURES, LEAST-SQUARES REGRESSION</vt:lpstr>
      <vt:lpstr>DJF MONTHLY RAINFALL, LEAST-SQUARES REGRESSION</vt:lpstr>
      <vt:lpstr>95% CONFIDENCE INTERVAL FOR TEMPERATURE AND RAINFALL </vt:lpstr>
      <vt:lpstr>SEASONAL (DJF) CORRELATION COEFFICIENTS </vt:lpstr>
      <vt:lpstr>ANNUAL FACTS AND FIGURES</vt:lpstr>
      <vt:lpstr>TIME SERIES ANALYSIS</vt:lpstr>
      <vt:lpstr>LEAST-SQUARES REGRESSION</vt:lpstr>
      <vt:lpstr>95% CONFIDENCE INTERVAL</vt:lpstr>
      <vt:lpstr>AO PERIODOGRAM </vt:lpstr>
      <vt:lpstr>PowerPoint Presentation</vt:lpstr>
      <vt:lpstr>CROSS PSD ESTIMATE VIA WELCH</vt:lpstr>
      <vt:lpstr>PHASE SPECTRUM</vt:lpstr>
      <vt:lpstr>PHASE LAGS</vt:lpstr>
      <vt:lpstr>COHERENCE ESTIAMTE VIA WELCH</vt:lpstr>
      <vt:lpstr>CORRELATION COEFFICIENTS</vt:lpstr>
      <vt:lpstr>CONCLUSIONS</vt:lpstr>
      <vt:lpstr>FUTURE WORK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Investigation of the Arctic Oscillation and Georgia Temperature/Rainfall</dc:title>
  <dc:creator>Melissa</dc:creator>
  <cp:lastModifiedBy>honcho</cp:lastModifiedBy>
  <cp:revision>215</cp:revision>
  <dcterms:created xsi:type="dcterms:W3CDTF">2013-04-20T01:43:30Z</dcterms:created>
  <dcterms:modified xsi:type="dcterms:W3CDTF">2013-04-23T17:37:13Z</dcterms:modified>
</cp:coreProperties>
</file>