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8" r:id="rId1"/>
  </p:sldMasterIdLst>
  <p:sldIdLst>
    <p:sldId id="256" r:id="rId2"/>
    <p:sldId id="257" r:id="rId3"/>
    <p:sldId id="259" r:id="rId4"/>
    <p:sldId id="262" r:id="rId5"/>
    <p:sldId id="258" r:id="rId6"/>
    <p:sldId id="260" r:id="rId7"/>
    <p:sldId id="261" r:id="rId8"/>
    <p:sldId id="263" r:id="rId9"/>
    <p:sldId id="264" r:id="rId10"/>
    <p:sldId id="265" r:id="rId11"/>
    <p:sldId id="267" r:id="rId12"/>
    <p:sldId id="266" r:id="rId13"/>
    <p:sldId id="270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4660"/>
  </p:normalViewPr>
  <p:slideViewPr>
    <p:cSldViewPr>
      <p:cViewPr>
        <p:scale>
          <a:sx n="118" d="100"/>
          <a:sy n="118" d="100"/>
        </p:scale>
        <p:origin x="-2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916D-7DBC-4675-ACFB-7EBBE10FC1B5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F64A-9782-4251-ABB3-D34D8C3A8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99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916D-7DBC-4675-ACFB-7EBBE10FC1B5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F64A-9782-4251-ABB3-D34D8C3A8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73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916D-7DBC-4675-ACFB-7EBBE10FC1B5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F64A-9782-4251-ABB3-D34D8C3A8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1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916D-7DBC-4675-ACFB-7EBBE10FC1B5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F64A-9782-4251-ABB3-D34D8C3A8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58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916D-7DBC-4675-ACFB-7EBBE10FC1B5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F64A-9782-4251-ABB3-D34D8C3A8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916D-7DBC-4675-ACFB-7EBBE10FC1B5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F64A-9782-4251-ABB3-D34D8C3A8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19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916D-7DBC-4675-ACFB-7EBBE10FC1B5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F64A-9782-4251-ABB3-D34D8C3A8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2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916D-7DBC-4675-ACFB-7EBBE10FC1B5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F64A-9782-4251-ABB3-D34D8C3A8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2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916D-7DBC-4675-ACFB-7EBBE10FC1B5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F64A-9782-4251-ABB3-D34D8C3A8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90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916D-7DBC-4675-ACFB-7EBBE10FC1B5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F64A-9782-4251-ABB3-D34D8C3A8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7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916D-7DBC-4675-ACFB-7EBBE10FC1B5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F64A-9782-4251-ABB3-D34D8C3A8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0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D916D-7DBC-4675-ACFB-7EBBE10FC1B5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F64A-9782-4251-ABB3-D34D8C3A8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512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8077200" cy="25368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Andalus" pitchFamily="18" charset="-78"/>
                <a:cs typeface="Andalus" pitchFamily="18" charset="-78"/>
              </a:rPr>
              <a:t>The Reliability of Tree Rings as a Temperature Proxy</a:t>
            </a:r>
            <a:endParaRPr lang="en-US" sz="5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2514600"/>
            <a:ext cx="3048000" cy="609600"/>
          </a:xfrm>
        </p:spPr>
        <p:txBody>
          <a:bodyPr>
            <a:normAutofit fontScale="92500" lnSpcReduction="20000"/>
          </a:bodyPr>
          <a:lstStyle/>
          <a:p>
            <a:r>
              <a:rPr lang="en-US" sz="4300" b="1" i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Liz</a:t>
            </a:r>
            <a:r>
              <a:rPr lang="en-US" b="1" i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b="1" i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Wiggins</a:t>
            </a:r>
            <a:endParaRPr lang="en-US" b="1" i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993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92D050"/>
                </a:solidFill>
                <a:latin typeface="Andalus" pitchFamily="18" charset="-78"/>
                <a:cs typeface="Andalus" pitchFamily="18" charset="-78"/>
              </a:rPr>
              <a:t>Results</a:t>
            </a:r>
            <a:endParaRPr lang="en-US" sz="5400" b="1" dirty="0">
              <a:solidFill>
                <a:srgbClr val="92D05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0668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Andalus" pitchFamily="18" charset="-78"/>
                <a:cs typeface="Andalus" pitchFamily="18" charset="-78"/>
              </a:rPr>
              <a:t>Correlation Coefficient = 0.5651</a:t>
            </a:r>
          </a:p>
          <a:p>
            <a:r>
              <a:rPr lang="en-US" dirty="0" smtClean="0">
                <a:solidFill>
                  <a:srgbClr val="92D050"/>
                </a:solidFill>
                <a:latin typeface="Andalus" pitchFamily="18" charset="-78"/>
                <a:cs typeface="Andalus" pitchFamily="18" charset="-78"/>
              </a:rPr>
              <a:t>R</a:t>
            </a:r>
            <a:r>
              <a:rPr lang="en-US" baseline="30000" dirty="0" smtClean="0">
                <a:solidFill>
                  <a:srgbClr val="92D050"/>
                </a:solidFill>
                <a:latin typeface="Andalus" pitchFamily="18" charset="-78"/>
                <a:cs typeface="Andalus" pitchFamily="18" charset="-78"/>
              </a:rPr>
              <a:t>2</a:t>
            </a:r>
            <a:r>
              <a:rPr lang="en-US" dirty="0" smtClean="0">
                <a:solidFill>
                  <a:srgbClr val="92D050"/>
                </a:solidFill>
                <a:latin typeface="Andalus" pitchFamily="18" charset="-78"/>
                <a:cs typeface="Andalus" pitchFamily="18" charset="-78"/>
              </a:rPr>
              <a:t> &gt; 0.5 The two data sets are highly correlated</a:t>
            </a:r>
            <a:endParaRPr lang="en-US" dirty="0">
              <a:solidFill>
                <a:srgbClr val="92D05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8229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0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92D050"/>
                </a:solidFill>
                <a:latin typeface="Andalus" pitchFamily="18" charset="-78"/>
                <a:cs typeface="Andalus" pitchFamily="18" charset="-78"/>
              </a:rPr>
              <a:t>Results Cont. </a:t>
            </a:r>
            <a:endParaRPr lang="en-US" sz="5400" b="1" dirty="0">
              <a:solidFill>
                <a:srgbClr val="92D05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Andalus" pitchFamily="18" charset="-78"/>
                <a:cs typeface="Andalus" pitchFamily="18" charset="-78"/>
              </a:rPr>
              <a:t>Historical temperature least squares regression (1880 – present)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  <a:latin typeface="Andalus" pitchFamily="18" charset="-78"/>
                <a:cs typeface="Andalus" pitchFamily="18" charset="-78"/>
              </a:rPr>
              <a:t>Slope: </a:t>
            </a:r>
            <a:r>
              <a:rPr lang="en-US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0.0057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  <a:latin typeface="Andalus" pitchFamily="18" charset="-78"/>
                <a:cs typeface="Andalus" pitchFamily="18" charset="-78"/>
              </a:rPr>
              <a:t>Intercept: -11.1633</a:t>
            </a:r>
          </a:p>
          <a:p>
            <a:r>
              <a:rPr lang="en-US" dirty="0" smtClean="0">
                <a:solidFill>
                  <a:srgbClr val="92D050"/>
                </a:solidFill>
                <a:latin typeface="Andalus" pitchFamily="18" charset="-78"/>
                <a:cs typeface="Andalus" pitchFamily="18" charset="-78"/>
              </a:rPr>
              <a:t>Tree ring temperature least squares regression (1880 – present)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  <a:latin typeface="Andalus" pitchFamily="18" charset="-78"/>
                <a:cs typeface="Andalus" pitchFamily="18" charset="-78"/>
              </a:rPr>
              <a:t>Slope: </a:t>
            </a:r>
            <a:r>
              <a:rPr lang="en-US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0.0056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  <a:latin typeface="Andalus" pitchFamily="18" charset="-78"/>
                <a:cs typeface="Andalus" pitchFamily="18" charset="-78"/>
              </a:rPr>
              <a:t>Intercept: -10.7432</a:t>
            </a:r>
          </a:p>
          <a:p>
            <a:r>
              <a:rPr lang="en-US" dirty="0" smtClean="0">
                <a:solidFill>
                  <a:srgbClr val="92D050"/>
                </a:solidFill>
                <a:latin typeface="Andalus" pitchFamily="18" charset="-78"/>
                <a:cs typeface="Andalus" pitchFamily="18" charset="-78"/>
              </a:rPr>
              <a:t>Same slope = Same trend</a:t>
            </a:r>
            <a:endParaRPr lang="en-US" dirty="0">
              <a:solidFill>
                <a:srgbClr val="92D05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40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C</a:t>
            </a:r>
            <a:r>
              <a:rPr lang="en-US" sz="5400" b="1" dirty="0" smtClean="0">
                <a:solidFill>
                  <a:srgbClr val="CC66FF"/>
                </a:solidFill>
                <a:latin typeface="Andalus" pitchFamily="18" charset="-78"/>
                <a:cs typeface="Andalus" pitchFamily="18" charset="-78"/>
              </a:rPr>
              <a:t>o</a:t>
            </a:r>
            <a:r>
              <a:rPr lang="en-US" sz="5400" b="1" dirty="0" smtClean="0">
                <a:solidFill>
                  <a:srgbClr val="92D050"/>
                </a:solidFill>
                <a:latin typeface="Andalus" pitchFamily="18" charset="-78"/>
                <a:cs typeface="Andalus" pitchFamily="18" charset="-78"/>
              </a:rPr>
              <a:t>n</a:t>
            </a:r>
            <a:r>
              <a:rPr lang="en-US" sz="5400" b="1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c</a:t>
            </a:r>
            <a:r>
              <a:rPr lang="en-US" sz="5400" b="1" dirty="0" smtClean="0">
                <a:solidFill>
                  <a:srgbClr val="CC66FF"/>
                </a:solidFill>
                <a:latin typeface="Andalus" pitchFamily="18" charset="-78"/>
                <a:cs typeface="Andalus" pitchFamily="18" charset="-78"/>
              </a:rPr>
              <a:t>l</a:t>
            </a:r>
            <a:r>
              <a:rPr lang="en-US" sz="5400" b="1" dirty="0" smtClean="0">
                <a:solidFill>
                  <a:srgbClr val="92D050"/>
                </a:solidFill>
                <a:latin typeface="Andalus" pitchFamily="18" charset="-78"/>
                <a:cs typeface="Andalus" pitchFamily="18" charset="-78"/>
              </a:rPr>
              <a:t>u</a:t>
            </a:r>
            <a:r>
              <a:rPr lang="en-US" sz="5400" b="1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s</a:t>
            </a:r>
            <a:r>
              <a:rPr lang="en-US" sz="5400" b="1" dirty="0" smtClean="0">
                <a:solidFill>
                  <a:srgbClr val="CC66FF"/>
                </a:solidFill>
                <a:latin typeface="Andalus" pitchFamily="18" charset="-78"/>
                <a:cs typeface="Andalus" pitchFamily="18" charset="-78"/>
              </a:rPr>
              <a:t>i</a:t>
            </a:r>
            <a:r>
              <a:rPr lang="en-US" sz="5400" b="1" dirty="0" smtClean="0">
                <a:solidFill>
                  <a:srgbClr val="92D050"/>
                </a:solidFill>
                <a:latin typeface="Andalus" pitchFamily="18" charset="-78"/>
                <a:cs typeface="Andalus" pitchFamily="18" charset="-78"/>
              </a:rPr>
              <a:t>o</a:t>
            </a:r>
            <a:r>
              <a:rPr lang="en-US" sz="5400" b="1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n</a:t>
            </a:r>
            <a:r>
              <a:rPr lang="en-US" sz="5400" b="1" dirty="0" smtClean="0">
                <a:solidFill>
                  <a:srgbClr val="CC66FF"/>
                </a:solidFill>
                <a:latin typeface="Andalus" pitchFamily="18" charset="-78"/>
                <a:cs typeface="Andalus" pitchFamily="18" charset="-78"/>
              </a:rPr>
              <a:t>s</a:t>
            </a:r>
            <a:endParaRPr lang="en-US" sz="5400" b="1" dirty="0">
              <a:solidFill>
                <a:srgbClr val="CC66FF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Tree ring records are not highly correlated with each other (R</a:t>
            </a:r>
            <a:r>
              <a:rPr lang="en-US" sz="3600" baseline="30000" dirty="0" smtClean="0">
                <a:latin typeface="Andalus" pitchFamily="18" charset="-78"/>
                <a:cs typeface="Andalus" pitchFamily="18" charset="-78"/>
              </a:rPr>
              <a:t>2 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= 0.1224 &lt; 0.3)</a:t>
            </a:r>
          </a:p>
          <a:p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Average of all tree ring temperature anomalies is highly correlated (R</a:t>
            </a:r>
            <a:r>
              <a:rPr lang="en-US" sz="3600" baseline="30000" dirty="0" smtClean="0">
                <a:latin typeface="Andalus" pitchFamily="18" charset="-78"/>
                <a:cs typeface="Andalus" pitchFamily="18" charset="-78"/>
              </a:rPr>
              <a:t>2 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= 0.5651 &gt; 0.5) to historical temperature anomalies</a:t>
            </a:r>
          </a:p>
          <a:p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As long as multiple tree ring records are used, they can be considered a reliable proxy</a:t>
            </a:r>
          </a:p>
          <a:p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Tree ring data used in “Hockey Stick” confirmed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20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Questions??</a:t>
            </a:r>
            <a:endParaRPr lang="en-US" sz="5400" b="1" dirty="0">
              <a:solidFill>
                <a:srgbClr val="FFFF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 descr="http://www.mensadventuretravel.com/wp-content/uploads/2009/02/bristlecone-pine-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298932" cy="482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3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Andalus" pitchFamily="18" charset="-78"/>
                <a:cs typeface="Andalus" pitchFamily="18" charset="-78"/>
              </a:rPr>
              <a:t>References</a:t>
            </a:r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>
                <a:latin typeface="Andalus" pitchFamily="18" charset="-78"/>
                <a:cs typeface="Andalus" pitchFamily="18" charset="-78"/>
              </a:rPr>
              <a:t>Mann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, Michael E., Raymond S. Bradley, and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Malcom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K. Hughes. </a:t>
            </a:r>
            <a:r>
              <a:rPr lang="en-US" sz="1600" dirty="0" smtClean="0">
                <a:latin typeface="Andalus" pitchFamily="18" charset="-78"/>
                <a:cs typeface="Andalus" pitchFamily="18" charset="-78"/>
              </a:rPr>
              <a:t>Northern 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Hemisphere Temperatures during the past Millennium: Inferences, Uncertainties, and Limitations</a:t>
            </a:r>
            <a:r>
              <a:rPr lang="en-US" sz="1600" dirty="0" smtClean="0">
                <a:latin typeface="Andalus" pitchFamily="18" charset="-78"/>
                <a:cs typeface="Andalus" pitchFamily="18" charset="-78"/>
              </a:rPr>
              <a:t>. </a:t>
            </a:r>
            <a:r>
              <a:rPr lang="en-US" sz="1600" i="1" dirty="0">
                <a:latin typeface="Andalus" pitchFamily="18" charset="-78"/>
                <a:cs typeface="Andalus" pitchFamily="18" charset="-78"/>
              </a:rPr>
              <a:t>Geophysical Research Letters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26.6 (1999): 759-62. </a:t>
            </a:r>
          </a:p>
          <a:p>
            <a:r>
              <a:rPr lang="en-US" sz="1600" dirty="0">
                <a:latin typeface="Andalus" pitchFamily="18" charset="-78"/>
                <a:cs typeface="Andalus" pitchFamily="18" charset="-78"/>
              </a:rPr>
              <a:t>Wilson, Rob M., </a:t>
            </a:r>
            <a:r>
              <a:rPr lang="en-US" sz="1600" dirty="0" smtClean="0">
                <a:latin typeface="Andalus" pitchFamily="18" charset="-78"/>
                <a:cs typeface="Andalus" pitchFamily="18" charset="-78"/>
              </a:rPr>
              <a:t>et al, A 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Matter of Divergence: Tracking Recent Warming at Hemispheric Scales Using Tree Ring Data</a:t>
            </a:r>
            <a:r>
              <a:rPr lang="en-US" sz="1600" dirty="0" smtClean="0">
                <a:latin typeface="Andalus" pitchFamily="18" charset="-78"/>
                <a:cs typeface="Andalus" pitchFamily="18" charset="-78"/>
              </a:rPr>
              <a:t>. </a:t>
            </a:r>
            <a:r>
              <a:rPr lang="en-US" sz="1600" i="1" dirty="0">
                <a:latin typeface="Andalus" pitchFamily="18" charset="-78"/>
                <a:cs typeface="Andalus" pitchFamily="18" charset="-78"/>
              </a:rPr>
              <a:t>Journal of Geophysical Research - Atmospheres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112.D17103 </a:t>
            </a:r>
            <a:r>
              <a:rPr lang="en-US" sz="1600" dirty="0" smtClean="0">
                <a:latin typeface="Andalus" pitchFamily="18" charset="-78"/>
                <a:cs typeface="Andalus" pitchFamily="18" charset="-78"/>
              </a:rPr>
              <a:t>(2007).</a:t>
            </a:r>
          </a:p>
          <a:p>
            <a:r>
              <a:rPr lang="en-US" sz="1600" dirty="0">
                <a:latin typeface="Andalus" pitchFamily="18" charset="-78"/>
                <a:cs typeface="Andalus" pitchFamily="18" charset="-78"/>
              </a:rPr>
              <a:t>http://</a:t>
            </a:r>
            <a:r>
              <a:rPr lang="en-US" sz="1600" dirty="0" smtClean="0">
                <a:latin typeface="Andalus" pitchFamily="18" charset="-78"/>
                <a:cs typeface="Andalus" pitchFamily="18" charset="-78"/>
              </a:rPr>
              <a:t>a-sceptical-mind.com/wp-content/uploads/2009/12/Hockey_stick_chart_ipcc_large.jpg</a:t>
            </a:r>
          </a:p>
          <a:p>
            <a:r>
              <a:rPr lang="en-US" sz="1600" dirty="0">
                <a:latin typeface="Andalus" pitchFamily="18" charset="-78"/>
                <a:cs typeface="Andalus" pitchFamily="18" charset="-78"/>
              </a:rPr>
              <a:t>http://www.google.com/url?sa=i&amp;rct=j&amp;q=&amp;esrc=s&amp;source=images&amp;cd=&amp;docid=tYz42wFDW34WaM&amp;tbnid=2DWa-hfxkmPGXM:&amp;</a:t>
            </a:r>
            <a:r>
              <a:rPr lang="en-US" sz="1600" dirty="0" smtClean="0">
                <a:latin typeface="Andalus" pitchFamily="18" charset="-78"/>
                <a:cs typeface="Andalus" pitchFamily="18" charset="-78"/>
              </a:rPr>
              <a:t>ved=0CAIQjBw&amp;url=http%3A%2F%2F193.105.21.101%2Fimage%2F7358%2Fthe_texture_of_the_tree_rings_1920x1200.jpg&amp;ei=wKZ2UZWTNIP-8ASAi4CoBw&amp;bvm=bv.45512109,d.eWU&amp;psig=AFQjCNEFs46ebQTZYe4ZCS-q7NzV54S-mg&amp;ust=1366816818675207</a:t>
            </a:r>
          </a:p>
          <a:p>
            <a:r>
              <a:rPr lang="en-US" sz="1600" dirty="0">
                <a:latin typeface="Andalus" pitchFamily="18" charset="-78"/>
                <a:cs typeface="Andalus" pitchFamily="18" charset="-78"/>
              </a:rPr>
              <a:t>http://www.mensadventuretravel.com/wp-content/uploads/2009/02/bristlecone-pine-12.jpg</a:t>
            </a:r>
            <a:endParaRPr lang="en-US" sz="1600" dirty="0" smtClean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6414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Andalus" pitchFamily="18" charset="-78"/>
                <a:cs typeface="Andalus" pitchFamily="18" charset="-78"/>
              </a:rPr>
              <a:t>The Problem</a:t>
            </a:r>
            <a:endParaRPr lang="en-US" sz="5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5486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Warming trend since the industrial revolution</a:t>
            </a:r>
          </a:p>
          <a:p>
            <a:pPr lvl="1"/>
            <a:r>
              <a:rPr lang="en-US" dirty="0" smtClean="0">
                <a:latin typeface="Andalus" pitchFamily="18" charset="-78"/>
                <a:cs typeface="Andalus" pitchFamily="18" charset="-78"/>
              </a:rPr>
              <a:t>Is it anomalous and/or anthropogenic?</a:t>
            </a: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Climate “Hockey Stick” (Mann et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al 1998)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lvl="1"/>
            <a:r>
              <a:rPr lang="en-US" dirty="0" smtClean="0">
                <a:latin typeface="Andalus" pitchFamily="18" charset="-78"/>
                <a:cs typeface="Andalus" pitchFamily="18" charset="-78"/>
              </a:rPr>
              <a:t>Large percentage of data from tree rings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a-sceptical-mind.com/wp-content/uploads/2009/12/Hockey_stick_chart_ipcc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250" y="3429000"/>
            <a:ext cx="4354750" cy="307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erc.carleton.edu/images/microbelife/topics/proxies/tree_ring_fire_sca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28561"/>
            <a:ext cx="3772102" cy="253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02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latin typeface="Andalus" pitchFamily="18" charset="-78"/>
                <a:cs typeface="Andalus" pitchFamily="18" charset="-78"/>
              </a:rPr>
              <a:t>Data</a:t>
            </a:r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506" y="990600"/>
            <a:ext cx="8229600" cy="1828800"/>
          </a:xfrm>
        </p:spPr>
        <p:txBody>
          <a:bodyPr/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15 Northern Hemisphere tree ring records </a:t>
            </a:r>
          </a:p>
          <a:p>
            <a:pPr lvl="1"/>
            <a:r>
              <a:rPr lang="en-US" dirty="0" smtClean="0">
                <a:latin typeface="Andalus" pitchFamily="18" charset="-78"/>
                <a:cs typeface="Andalus" pitchFamily="18" charset="-78"/>
              </a:rPr>
              <a:t>Previously analyzed to extract temperature anomaly from tree ring width and density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90800"/>
            <a:ext cx="77724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6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Andalus" pitchFamily="18" charset="-78"/>
                <a:cs typeface="Andalus" pitchFamily="18" charset="-78"/>
              </a:rPr>
              <a:t>Testing the Reliability</a:t>
            </a:r>
            <a:endParaRPr lang="en-US" sz="5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rgbClr val="CC66FF"/>
                </a:solidFill>
                <a:latin typeface="Andalus" pitchFamily="18" charset="-78"/>
                <a:cs typeface="Andalus" pitchFamily="18" charset="-78"/>
              </a:rPr>
              <a:t>Determine the correlation between all 15 data sets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Average all 15 data sets by year and analyze warming trend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rgbClr val="92D050"/>
                </a:solidFill>
                <a:latin typeface="Andalus" pitchFamily="18" charset="-78"/>
                <a:cs typeface="Andalus" pitchFamily="18" charset="-78"/>
              </a:rPr>
              <a:t>Compare historical (measured) warming trend to tree ring warming trend</a:t>
            </a:r>
            <a:endParaRPr lang="en-US" sz="3600" dirty="0">
              <a:solidFill>
                <a:srgbClr val="92D05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685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solidFill>
                  <a:srgbClr val="CC66FF"/>
                </a:solidFill>
                <a:latin typeface="Andalus" pitchFamily="18" charset="-78"/>
                <a:cs typeface="Andalus" pitchFamily="18" charset="-78"/>
              </a:rPr>
              <a:t>Analysis</a:t>
            </a:r>
            <a:endParaRPr lang="en-US" b="1" dirty="0">
              <a:solidFill>
                <a:srgbClr val="CC66FF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670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rgbClr val="CC66FF"/>
                </a:solidFill>
                <a:latin typeface="Andalus" pitchFamily="18" charset="-78"/>
                <a:cs typeface="Andalus" pitchFamily="18" charset="-78"/>
              </a:rPr>
              <a:t>Determine the correlation between all 15 data sets</a:t>
            </a:r>
          </a:p>
          <a:p>
            <a:pPr marL="914400" lvl="1" indent="-514350"/>
            <a:r>
              <a:rPr lang="en-US" sz="3200" dirty="0" smtClean="0">
                <a:solidFill>
                  <a:srgbClr val="CC66FF"/>
                </a:solidFill>
                <a:latin typeface="Andalus" pitchFamily="18" charset="-78"/>
                <a:cs typeface="Andalus" pitchFamily="18" charset="-78"/>
              </a:rPr>
              <a:t>Calculate correlation coefficients</a:t>
            </a:r>
          </a:p>
          <a:p>
            <a:pPr marL="914400" lvl="1" indent="-514350"/>
            <a:r>
              <a:rPr lang="en-US" sz="3200" dirty="0" smtClean="0">
                <a:solidFill>
                  <a:srgbClr val="CC66FF"/>
                </a:solidFill>
                <a:latin typeface="Andalus" pitchFamily="18" charset="-78"/>
                <a:cs typeface="Andalus" pitchFamily="18" charset="-78"/>
              </a:rPr>
              <a:t>Resample using Bootstrap and recalculate correlation coefficients</a:t>
            </a:r>
            <a:endParaRPr lang="en-US" sz="3200" dirty="0">
              <a:solidFill>
                <a:srgbClr val="CC66FF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1005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C66FF"/>
                </a:solidFill>
                <a:latin typeface="Andalus" pitchFamily="18" charset="-78"/>
                <a:cs typeface="Andalus" pitchFamily="18" charset="-78"/>
              </a:rPr>
              <a:t>Results</a:t>
            </a:r>
            <a:endParaRPr lang="en-US" sz="5400" b="1" dirty="0">
              <a:solidFill>
                <a:srgbClr val="CC66FF"/>
              </a:solidFill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545269"/>
              </p:ext>
            </p:extLst>
          </p:nvPr>
        </p:nvGraphicFramePr>
        <p:xfrm>
          <a:off x="533400" y="4953000"/>
          <a:ext cx="8229600" cy="1524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62199"/>
                <a:gridCol w="2667001"/>
                <a:gridCol w="3200400"/>
              </a:tblGrid>
              <a:tr h="533400">
                <a:tc>
                  <a:txBody>
                    <a:bodyPr/>
                    <a:lstStyle/>
                    <a:p>
                      <a:endParaRPr lang="en-US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Mean</a:t>
                      </a:r>
                      <a:r>
                        <a:rPr lang="en-US" sz="2400" baseline="0" dirty="0" smtClean="0"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endParaRPr lang="en-US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Standard Deviation</a:t>
                      </a:r>
                      <a:endParaRPr lang="en-US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Before</a:t>
                      </a:r>
                      <a:r>
                        <a:rPr lang="en-US" sz="2400" baseline="0" dirty="0" smtClean="0">
                          <a:latin typeface="Andalus" pitchFamily="18" charset="-78"/>
                          <a:cs typeface="Andalus" pitchFamily="18" charset="-78"/>
                        </a:rPr>
                        <a:t> Bootstrap</a:t>
                      </a:r>
                      <a:endParaRPr lang="en-US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0.1224</a:t>
                      </a:r>
                      <a:endParaRPr lang="en-US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0.1092</a:t>
                      </a:r>
                      <a:endParaRPr lang="en-US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After Bootstrap</a:t>
                      </a:r>
                      <a:endParaRPr lang="en-US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0.1221</a:t>
                      </a:r>
                      <a:endParaRPr lang="en-US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0.1250</a:t>
                      </a:r>
                      <a:endParaRPr lang="en-US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7620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0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Analysis</a:t>
            </a:r>
            <a:endParaRPr lang="en-US" sz="5400" b="1" dirty="0">
              <a:solidFill>
                <a:srgbClr val="00B0F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3600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Average all 15 data sets by year and analyze warming trend</a:t>
            </a:r>
          </a:p>
          <a:p>
            <a:pPr marL="914400" lvl="1" indent="-514350"/>
            <a:r>
              <a:rPr lang="en-US" sz="3200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Perform least squares regression </a:t>
            </a:r>
          </a:p>
          <a:p>
            <a:pPr marL="1314450" lvl="2" indent="-514350"/>
            <a:r>
              <a:rPr lang="en-US" sz="2800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Calculate slope and intercept</a:t>
            </a:r>
          </a:p>
          <a:p>
            <a:pPr marL="914400" lvl="1" indent="-514350"/>
            <a:r>
              <a:rPr lang="en-US" sz="3200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Resample using bootstrap</a:t>
            </a:r>
          </a:p>
          <a:p>
            <a:pPr marL="1314450" lvl="2" indent="-514350"/>
            <a:r>
              <a:rPr lang="en-US" sz="2800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Perform least squares regression and calculate new slope and intercept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0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12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Results</a:t>
            </a:r>
            <a:endParaRPr lang="en-US" sz="5400" b="1" dirty="0">
              <a:solidFill>
                <a:srgbClr val="00B0F0"/>
              </a:solidFill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563202"/>
              </p:ext>
            </p:extLst>
          </p:nvPr>
        </p:nvGraphicFramePr>
        <p:xfrm>
          <a:off x="533400" y="5067300"/>
          <a:ext cx="8229600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232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Slope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Intercept</a:t>
                      </a:r>
                      <a:endParaRPr lang="en-US" sz="2400" dirty="0"/>
                    </a:p>
                  </a:txBody>
                  <a:tcPr/>
                </a:tc>
              </a:tr>
              <a:tr h="5232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Before</a:t>
                      </a:r>
                      <a:r>
                        <a:rPr lang="en-US" sz="2400" baseline="0" dirty="0" smtClean="0"/>
                        <a:t> Bootstrap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0.0024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-4.4415</a:t>
                      </a:r>
                      <a:endParaRPr lang="en-US" sz="2400" dirty="0"/>
                    </a:p>
                  </a:txBody>
                  <a:tcPr/>
                </a:tc>
              </a:tr>
              <a:tr h="5232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After</a:t>
                      </a:r>
                      <a:r>
                        <a:rPr lang="en-US" sz="2400" baseline="0" dirty="0" smtClean="0"/>
                        <a:t> Bootstrap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0.0024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-4.4643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73914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2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92D050"/>
                </a:solidFill>
                <a:latin typeface="Andalus" pitchFamily="18" charset="-78"/>
                <a:cs typeface="Andalus" pitchFamily="18" charset="-78"/>
              </a:rPr>
              <a:t>Analysis</a:t>
            </a:r>
            <a:endParaRPr lang="en-US" sz="5400" b="1" dirty="0">
              <a:solidFill>
                <a:srgbClr val="92D05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099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3600" dirty="0" smtClean="0">
                <a:solidFill>
                  <a:srgbClr val="92D050"/>
                </a:solidFill>
                <a:latin typeface="Andalus" pitchFamily="18" charset="-78"/>
                <a:cs typeface="Andalus" pitchFamily="18" charset="-78"/>
              </a:rPr>
              <a:t>Compare historical (measured) warming trend to tree ring warming trend</a:t>
            </a:r>
          </a:p>
          <a:p>
            <a:pPr marL="914400" lvl="1" indent="-514350"/>
            <a:r>
              <a:rPr lang="en-US" sz="3200" dirty="0" smtClean="0">
                <a:solidFill>
                  <a:srgbClr val="92D050"/>
                </a:solidFill>
                <a:latin typeface="Andalus" pitchFamily="18" charset="-78"/>
                <a:cs typeface="Andalus" pitchFamily="18" charset="-78"/>
              </a:rPr>
              <a:t>Calculate correlation coefficient</a:t>
            </a:r>
          </a:p>
          <a:p>
            <a:pPr marL="914400" lvl="1" indent="-514350"/>
            <a:r>
              <a:rPr lang="en-US" sz="3200" dirty="0" smtClean="0">
                <a:solidFill>
                  <a:srgbClr val="92D050"/>
                </a:solidFill>
                <a:latin typeface="Andalus" pitchFamily="18" charset="-78"/>
                <a:cs typeface="Andalus" pitchFamily="18" charset="-78"/>
              </a:rPr>
              <a:t>Least squares regression (1880-present)</a:t>
            </a:r>
          </a:p>
          <a:p>
            <a:pPr marL="1314450" lvl="2" indent="-514350"/>
            <a:r>
              <a:rPr lang="en-US" sz="2800" dirty="0" smtClean="0">
                <a:solidFill>
                  <a:srgbClr val="92D050"/>
                </a:solidFill>
                <a:latin typeface="Andalus" pitchFamily="18" charset="-78"/>
                <a:cs typeface="Andalus" pitchFamily="18" charset="-78"/>
              </a:rPr>
              <a:t>Calculate slope and intercept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1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415</Words>
  <Application>Microsoft Office PowerPoint</Application>
  <PresentationFormat>On-screen Show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The Reliability of Tree Rings as a Temperature Proxy</vt:lpstr>
      <vt:lpstr>The Problem</vt:lpstr>
      <vt:lpstr>Data</vt:lpstr>
      <vt:lpstr>Testing the Reliability</vt:lpstr>
      <vt:lpstr>Analysis</vt:lpstr>
      <vt:lpstr>Results</vt:lpstr>
      <vt:lpstr>Analysis</vt:lpstr>
      <vt:lpstr>Results</vt:lpstr>
      <vt:lpstr>Analysis</vt:lpstr>
      <vt:lpstr>Results</vt:lpstr>
      <vt:lpstr>Results Cont. </vt:lpstr>
      <vt:lpstr>Conclusions</vt:lpstr>
      <vt:lpstr>Questions??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Reliability of Tree Rings as a Paleotemperature Proxy</dc:title>
  <dc:creator>Wiggins, Elizabeth B</dc:creator>
  <cp:lastModifiedBy>Wiggins, Elizabeth B</cp:lastModifiedBy>
  <cp:revision>19</cp:revision>
  <dcterms:created xsi:type="dcterms:W3CDTF">2013-04-21T18:35:32Z</dcterms:created>
  <dcterms:modified xsi:type="dcterms:W3CDTF">2013-04-23T15:50:27Z</dcterms:modified>
</cp:coreProperties>
</file>