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4477DB-360A-4283-9CE1-F795BAD87F62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423CBE-1FC8-453E-BCDC-F8332DEAAE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gd.ucar.edu/~maloney/hurricanes/hurr.web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33799"/>
          </a:xfrm>
        </p:spPr>
        <p:txBody>
          <a:bodyPr/>
          <a:lstStyle/>
          <a:p>
            <a:r>
              <a:rPr lang="en-US" sz="6000" dirty="0" smtClean="0"/>
              <a:t>The Madden-Julian Oscillation</a:t>
            </a:r>
            <a:br>
              <a:rPr lang="en-US" sz="6000" dirty="0" smtClean="0"/>
            </a:br>
            <a:r>
              <a:rPr lang="en-US" sz="6000" dirty="0" smtClean="0"/>
              <a:t>and North Atlantic Hurricanes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Melissa Nord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EAS 4480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0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Hurricanes in Atlantic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4653"/>
            <a:ext cx="4372042" cy="3279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9169"/>
            <a:ext cx="4733334" cy="35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8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the MJO Index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5999470" cy="4491581"/>
          </a:xfrm>
        </p:spPr>
      </p:pic>
    </p:spTree>
    <p:extLst>
      <p:ext uri="{BB962C8B-B14F-4D97-AF65-F5344CB8AC3E}">
        <p14:creationId xmlns:p14="http://schemas.microsoft.com/office/powerpoint/2010/main" val="19118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Looking at 1978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528607" cy="339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723734" cy="35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4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/>
              <a:t>1978 Hurricane Histogram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5333334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1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600200"/>
          </a:xfrm>
        </p:spPr>
        <p:txBody>
          <a:bodyPr/>
          <a:lstStyle/>
          <a:p>
            <a:r>
              <a:rPr lang="en-US" dirty="0" smtClean="0"/>
              <a:t>Trying to Find Correlation Between MJO Index and Hurricane Frequency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590800"/>
            <a:ext cx="4495800" cy="3810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%Correlations... T test</a:t>
            </a:r>
          </a:p>
          <a:p>
            <a:r>
              <a:rPr lang="en-US" dirty="0"/>
              <a:t>[h, significance, ci] = ttest2(</a:t>
            </a:r>
            <a:r>
              <a:rPr lang="en-US" dirty="0" err="1"/>
              <a:t>Hurr_test</a:t>
            </a:r>
            <a:r>
              <a:rPr lang="en-US" dirty="0"/>
              <a:t>, Index_1978_2)</a:t>
            </a:r>
          </a:p>
          <a:p>
            <a:r>
              <a:rPr lang="en-US" dirty="0"/>
              <a:t>[h, significance, ci] = ttest2(</a:t>
            </a:r>
            <a:r>
              <a:rPr lang="en-US" dirty="0" err="1"/>
              <a:t>Hurr_test</a:t>
            </a:r>
            <a:r>
              <a:rPr lang="en-US" dirty="0"/>
              <a:t>, Index_1978_6)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%Correlation Coefficient</a:t>
            </a:r>
          </a:p>
          <a:p>
            <a:r>
              <a:rPr lang="en-US" dirty="0" err="1"/>
              <a:t>corrcoef</a:t>
            </a:r>
            <a:r>
              <a:rPr lang="en-US" dirty="0"/>
              <a:t>(Index_1978_2, </a:t>
            </a:r>
            <a:r>
              <a:rPr lang="en-US" dirty="0" err="1"/>
              <a:t>Hurr_test</a:t>
            </a:r>
            <a:r>
              <a:rPr lang="en-US" dirty="0"/>
              <a:t>)</a:t>
            </a:r>
          </a:p>
          <a:p>
            <a:r>
              <a:rPr lang="en-US" dirty="0" err="1"/>
              <a:t>corroef</a:t>
            </a:r>
            <a:r>
              <a:rPr lang="en-US" dirty="0"/>
              <a:t>(Index_1978_6, </a:t>
            </a:r>
            <a:r>
              <a:rPr lang="en-US" dirty="0" err="1"/>
              <a:t>Hurr_test</a:t>
            </a:r>
            <a:r>
              <a:rPr lang="en-US" dirty="0"/>
              <a:t>)</a:t>
            </a:r>
          </a:p>
          <a:p>
            <a:r>
              <a:rPr lang="en-US" dirty="0" err="1"/>
              <a:t>corrcoef</a:t>
            </a:r>
            <a:r>
              <a:rPr lang="en-US" dirty="0"/>
              <a:t>(Index_1978_2, Index_1978_6)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</a:t>
            </a:r>
            <a:r>
              <a:rPr lang="en-US" dirty="0" err="1"/>
              <a:t>Polyyy</a:t>
            </a:r>
            <a:endParaRPr lang="en-US" dirty="0"/>
          </a:p>
          <a:p>
            <a:r>
              <a:rPr lang="en-US" dirty="0"/>
              <a:t>p = </a:t>
            </a:r>
            <a:r>
              <a:rPr lang="en-US" dirty="0" err="1"/>
              <a:t>polyfit</a:t>
            </a:r>
            <a:r>
              <a:rPr lang="en-US" dirty="0"/>
              <a:t>(Index_1978_2, Index_1978_6, 1)</a:t>
            </a:r>
          </a:p>
          <a:p>
            <a:r>
              <a:rPr lang="en-US" dirty="0"/>
              <a:t>p2 = </a:t>
            </a:r>
            <a:r>
              <a:rPr lang="en-US" dirty="0" err="1"/>
              <a:t>polyfit</a:t>
            </a:r>
            <a:r>
              <a:rPr lang="en-US" dirty="0"/>
              <a:t>(Index_1978_2, </a:t>
            </a:r>
            <a:r>
              <a:rPr lang="en-US" dirty="0" err="1"/>
              <a:t>Hurr_test</a:t>
            </a:r>
            <a:r>
              <a:rPr lang="en-US" dirty="0"/>
              <a:t>, 1)</a:t>
            </a:r>
          </a:p>
          <a:p>
            <a:r>
              <a:rPr lang="en-US" dirty="0"/>
              <a:t>p3 = </a:t>
            </a:r>
            <a:r>
              <a:rPr lang="en-US" dirty="0" err="1"/>
              <a:t>polyfit</a:t>
            </a:r>
            <a:r>
              <a:rPr lang="en-US" dirty="0"/>
              <a:t>(Index_1978_6, </a:t>
            </a:r>
            <a:r>
              <a:rPr lang="en-US" dirty="0" err="1"/>
              <a:t>Hurr_test</a:t>
            </a:r>
            <a:r>
              <a:rPr lang="en-US" dirty="0"/>
              <a:t>, 1)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5908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DID NOT WORK WELL SINCE SO FEW DATA POINTS!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538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I’m Doing This Weekend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CODING!</a:t>
            </a:r>
          </a:p>
          <a:p>
            <a:r>
              <a:rPr lang="en-US" dirty="0" smtClean="0"/>
              <a:t>Better Sorting Through Data</a:t>
            </a:r>
          </a:p>
          <a:p>
            <a:r>
              <a:rPr lang="en-US" dirty="0" smtClean="0"/>
              <a:t>Figuring Out Problem of Months Vs. Weeks</a:t>
            </a:r>
          </a:p>
          <a:p>
            <a:endParaRPr lang="en-US" dirty="0"/>
          </a:p>
          <a:p>
            <a:r>
              <a:rPr lang="en-US" dirty="0"/>
              <a:t>T-test, F-Test, Correlation Coefficient, Pearson Correlation Coefficient, Autocorrelation, </a:t>
            </a:r>
            <a:r>
              <a:rPr lang="en-US" dirty="0" err="1"/>
              <a:t>Periodogram</a:t>
            </a:r>
            <a:r>
              <a:rPr lang="en-US" dirty="0"/>
              <a:t>, Least Squares Regression, and Time Series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Phase Lag!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5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http://www.cgd.ucar.edu/~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maloney/hurricanes/hurr.web.pdf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http://www.atmos.washington.edu/~</a:t>
            </a:r>
            <a:r>
              <a:rPr lang="en-US" dirty="0" smtClean="0">
                <a:solidFill>
                  <a:schemeClr val="tx1"/>
                </a:solidFill>
              </a:rPr>
              <a:t>dennis/Maloney%26HartmannScience.pdf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CPC MJO Information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Wikipedia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3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AWESOME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855755" cy="3942411"/>
          </a:xfrm>
        </p:spPr>
      </p:pic>
    </p:spTree>
    <p:extLst>
      <p:ext uri="{BB962C8B-B14F-4D97-AF65-F5344CB8AC3E}">
        <p14:creationId xmlns:p14="http://schemas.microsoft.com/office/powerpoint/2010/main" val="395979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Will See &amp; Hear </a:t>
            </a:r>
            <a:br>
              <a:rPr lang="en-US" dirty="0" smtClean="0"/>
            </a:br>
            <a:r>
              <a:rPr lang="en-US" dirty="0" smtClean="0"/>
              <a:t>(or so I hope…)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Hypothesis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Method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Data and Results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Conclusions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Further Work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7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Madden-Julian Oscillation?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Intra-seasonal variability (30-90 days)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Large scale coupling between atmospheric circulation and deep tropical convection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Propagates eastward 4-8 m/s above warm parts of the Indian and Pacific Oceans</a:t>
            </a:r>
          </a:p>
        </p:txBody>
      </p:sp>
    </p:spTree>
    <p:extLst>
      <p:ext uri="{BB962C8B-B14F-4D97-AF65-F5344CB8AC3E}">
        <p14:creationId xmlns:p14="http://schemas.microsoft.com/office/powerpoint/2010/main" val="255331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the MJO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Eastward progression of large regions of enhanced/suppressed tropical rainfall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Indian &amp; Pacific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Atlantic -&gt; Lower Amplitude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Wet Phase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Dry Phase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Active Phase tracked using degree of outgoing long-wave IR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Lower IR, stronger convection</a:t>
            </a:r>
          </a:p>
        </p:txBody>
      </p:sp>
    </p:spTree>
    <p:extLst>
      <p:ext uri="{BB962C8B-B14F-4D97-AF65-F5344CB8AC3E}">
        <p14:creationId xmlns:p14="http://schemas.microsoft.com/office/powerpoint/2010/main" val="96726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the MJO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401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Enhanced Surface Westerly Winds occur near the east side of the active convection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Easterly winds to the west of the enhanced rainfall area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Due to divergence aloft over t-storms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9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19" y="1905000"/>
            <a:ext cx="5321523" cy="3246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on Tropical </a:t>
            </a:r>
            <a:r>
              <a:rPr lang="en-US" dirty="0" err="1" smtClean="0"/>
              <a:t>Cyclogensis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419600" cy="5029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Modulates enhanced/suppressed activity by providing a large scale environment that is favorable/unfavorable for development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Ascending Motion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Descending Motion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MJO and favorable region for TC development both progress eastward together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Inverse relationship NW Pac and N </a:t>
            </a:r>
            <a:r>
              <a:rPr lang="en-US" b="1" dirty="0" err="1" smtClean="0">
                <a:solidFill>
                  <a:schemeClr val="tx1"/>
                </a:solidFill>
              </a:rPr>
              <a:t>Atl</a:t>
            </a:r>
            <a:r>
              <a:rPr lang="en-US" b="1" dirty="0" smtClean="0">
                <a:solidFill>
                  <a:schemeClr val="tx1"/>
                </a:solidFill>
              </a:rPr>
              <a:t> Basin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Opposite MJO Modes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0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MJO </a:t>
            </a:r>
            <a:r>
              <a:rPr lang="en-US" dirty="0" err="1" smtClean="0"/>
              <a:t>Indicies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Extended Empirical Orthogonal Function (EEOF) applied to 200 </a:t>
            </a:r>
            <a:r>
              <a:rPr lang="en-US" b="1" dirty="0" err="1" smtClean="0">
                <a:solidFill>
                  <a:schemeClr val="tx1"/>
                </a:solidFill>
              </a:rPr>
              <a:t>hPa</a:t>
            </a:r>
            <a:r>
              <a:rPr lang="en-US" b="1" dirty="0" smtClean="0">
                <a:solidFill>
                  <a:schemeClr val="tx1"/>
                </a:solidFill>
              </a:rPr>
              <a:t> for ENSO Neutral &amp; Weak Winters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en-US" b="1" baseline="30000" dirty="0" smtClean="0">
                <a:solidFill>
                  <a:schemeClr val="tx1"/>
                </a:solidFill>
              </a:rPr>
              <a:t>st</a:t>
            </a:r>
            <a:r>
              <a:rPr lang="en-US" b="1" dirty="0" smtClean="0">
                <a:solidFill>
                  <a:schemeClr val="tx1"/>
                </a:solidFill>
              </a:rPr>
              <a:t> EEOF = 10 time-lagged patterns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Construct ten (10) MJO </a:t>
            </a:r>
            <a:r>
              <a:rPr lang="en-US" b="1" dirty="0" err="1" smtClean="0">
                <a:solidFill>
                  <a:schemeClr val="tx1"/>
                </a:solidFill>
              </a:rPr>
              <a:t>Indicies</a:t>
            </a:r>
            <a:r>
              <a:rPr lang="en-US" b="1" dirty="0" smtClean="0">
                <a:solidFill>
                  <a:schemeClr val="tx1"/>
                </a:solidFill>
              </a:rPr>
              <a:t> by regressing the data onto the ten patterns of the first EEOF.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Blue = Enhanced Convection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Red = Suppressed Convection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308463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1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MJO Index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400800" cy="4903014"/>
          </a:xfrm>
        </p:spPr>
      </p:pic>
    </p:spTree>
    <p:extLst>
      <p:ext uri="{BB962C8B-B14F-4D97-AF65-F5344CB8AC3E}">
        <p14:creationId xmlns:p14="http://schemas.microsoft.com/office/powerpoint/2010/main" val="360055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2192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MJO Index 1-10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Atlantic Hurricanes By Month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Problem: 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MJO = Weekly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Atlantic Hurricanes = Monthly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68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</TotalTime>
  <Words>422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The Madden-Julian Oscillation and North Atlantic Hurricanes</vt:lpstr>
      <vt:lpstr>What You Will See &amp; Hear  (or so I hope…)</vt:lpstr>
      <vt:lpstr>What is the Madden-Julian Oscillation?</vt:lpstr>
      <vt:lpstr>Characteristics of the MJO</vt:lpstr>
      <vt:lpstr>Characteristics of the MJO</vt:lpstr>
      <vt:lpstr>Influence on Tropical Cyclogensis</vt:lpstr>
      <vt:lpstr>Daily MJO Indicies</vt:lpstr>
      <vt:lpstr>A Closer Look at MJO Index</vt:lpstr>
      <vt:lpstr>Data</vt:lpstr>
      <vt:lpstr>Looking at Hurricanes in Atlantic</vt:lpstr>
      <vt:lpstr>A Look at the MJO Index</vt:lpstr>
      <vt:lpstr>Just Looking at 1978</vt:lpstr>
      <vt:lpstr>1978 Hurricane Histogram</vt:lpstr>
      <vt:lpstr>Trying to Find Correlation Between MJO Index and Hurricane Frequency</vt:lpstr>
      <vt:lpstr>What I’m Doing This Weekend</vt:lpstr>
      <vt:lpstr>Sources</vt:lpstr>
      <vt:lpstr>WHAT IS AWESOME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Madden-Julian Oscillation and North Atlantic Hurricanes</dc:title>
  <dc:creator>Nord, Melissa C</dc:creator>
  <cp:lastModifiedBy>Nord, Melissa C</cp:lastModifiedBy>
  <cp:revision>6</cp:revision>
  <dcterms:created xsi:type="dcterms:W3CDTF">2013-04-25T16:10:41Z</dcterms:created>
  <dcterms:modified xsi:type="dcterms:W3CDTF">2013-04-25T17:30:20Z</dcterms:modified>
</cp:coreProperties>
</file>