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8" r:id="rId3"/>
    <p:sldId id="257" r:id="rId4"/>
    <p:sldId id="260" r:id="rId5"/>
    <p:sldId id="259" r:id="rId6"/>
    <p:sldId id="271" r:id="rId7"/>
    <p:sldId id="261" r:id="rId8"/>
    <p:sldId id="262" r:id="rId9"/>
    <p:sldId id="263" r:id="rId10"/>
    <p:sldId id="269" r:id="rId11"/>
    <p:sldId id="264" r:id="rId12"/>
    <p:sldId id="272" r:id="rId13"/>
    <p:sldId id="265" r:id="rId14"/>
    <p:sldId id="266" r:id="rId15"/>
    <p:sldId id="267" r:id="rId16"/>
    <p:sldId id="270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155" autoAdjust="0"/>
  </p:normalViewPr>
  <p:slideViewPr>
    <p:cSldViewPr snapToGrid="0" snapToObjects="1">
      <p:cViewPr varScale="1">
        <p:scale>
          <a:sx n="84" d="100"/>
          <a:sy n="84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5E065-0189-FB4C-B369-884717E40250}" type="datetimeFigureOut">
              <a:rPr lang="en-US" smtClean="0"/>
              <a:t>4/23/13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793C1-CA72-6944-9DEE-52F9DD8CE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59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Slope and intercept</a:t>
            </a:r>
            <a:r>
              <a:rPr lang="en-US" baseline="0" dirty="0" smtClean="0"/>
              <a:t> for the 2</a:t>
            </a:r>
          </a:p>
          <a:p>
            <a:r>
              <a:rPr lang="en-US" baseline="0" dirty="0" smtClean="0"/>
              <a:t>Mean-squared error – which method has a smaller one</a:t>
            </a:r>
          </a:p>
          <a:p>
            <a:r>
              <a:rPr lang="en-US" baseline="0" dirty="0" smtClean="0"/>
              <a:t>Residual analysis – if not normally distributed…..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793C1-CA72-6944-9DEE-52F9DD8CEB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4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793C1-CA72-6944-9DEE-52F9DD8CEB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9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1AE22-A718-9448-907F-ABB4348663A0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A4B6-6675-0042-8956-C6A763D78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85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1AE22-A718-9448-907F-ABB4348663A0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A4B6-6675-0042-8956-C6A763D78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4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1AE22-A718-9448-907F-ABB4348663A0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A4B6-6675-0042-8956-C6A763D78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8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1AE22-A718-9448-907F-ABB4348663A0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A4B6-6675-0042-8956-C6A763D78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90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1AE22-A718-9448-907F-ABB4348663A0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A4B6-6675-0042-8956-C6A763D78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04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1AE22-A718-9448-907F-ABB4348663A0}" type="datetimeFigureOut">
              <a:rPr lang="en-US" smtClean="0"/>
              <a:t>4/23/13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A4B6-6675-0042-8956-C6A763D78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3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1AE22-A718-9448-907F-ABB4348663A0}" type="datetimeFigureOut">
              <a:rPr lang="en-US" smtClean="0"/>
              <a:t>4/23/13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A4B6-6675-0042-8956-C6A763D78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29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1AE22-A718-9448-907F-ABB4348663A0}" type="datetimeFigureOut">
              <a:rPr lang="en-US" smtClean="0"/>
              <a:t>4/23/13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A4B6-6675-0042-8956-C6A763D78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6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1AE22-A718-9448-907F-ABB4348663A0}" type="datetimeFigureOut">
              <a:rPr lang="en-US" smtClean="0"/>
              <a:t>4/23/13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A4B6-6675-0042-8956-C6A763D78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9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1AE22-A718-9448-907F-ABB4348663A0}" type="datetimeFigureOut">
              <a:rPr lang="en-US" smtClean="0"/>
              <a:t>4/23/13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A4B6-6675-0042-8956-C6A763D78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81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1AE22-A718-9448-907F-ABB4348663A0}" type="datetimeFigureOut">
              <a:rPr lang="en-US" smtClean="0"/>
              <a:t>4/23/13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A4B6-6675-0042-8956-C6A763D78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6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1AE22-A718-9448-907F-ABB4348663A0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0A4B6-6675-0042-8956-C6A763D78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6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t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t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.t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55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375" y="302090"/>
            <a:ext cx="8733811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Christmas Island Coral Demonstrates Tropical Pacific ENSO Variability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8820" y="5474471"/>
            <a:ext cx="40129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Pamela </a:t>
            </a:r>
            <a:r>
              <a:rPr lang="en-US" sz="2800" dirty="0" err="1" smtClean="0">
                <a:solidFill>
                  <a:srgbClr val="FFFFFF"/>
                </a:solidFill>
              </a:rPr>
              <a:t>Grothe</a:t>
            </a:r>
            <a:endParaRPr lang="en-US" sz="2800" dirty="0" smtClean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EAS 4480 Class Project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April 25</a:t>
            </a:r>
            <a:r>
              <a:rPr lang="en-US" sz="2800" baseline="30000" dirty="0" smtClean="0">
                <a:solidFill>
                  <a:srgbClr val="FFFFFF"/>
                </a:solidFill>
              </a:rPr>
              <a:t>th</a:t>
            </a:r>
            <a:r>
              <a:rPr lang="en-US" sz="2800" dirty="0" smtClean="0">
                <a:solidFill>
                  <a:srgbClr val="FFFFFF"/>
                </a:solidFill>
              </a:rPr>
              <a:t>, 2012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417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otstrap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248" y="0"/>
            <a:ext cx="9783388" cy="62497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2802" y="6249787"/>
            <a:ext cx="4452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Confidence Interval = [-0.7786 to -0.8229]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180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ma_pc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416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84265" y="4508979"/>
            <a:ext cx="23546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RMA Slope = -5.13 </a:t>
            </a:r>
          </a:p>
          <a:p>
            <a:r>
              <a:rPr lang="en-US" dirty="0" smtClean="0"/>
              <a:t>RMA Intercept = 2.77</a:t>
            </a:r>
          </a:p>
          <a:p>
            <a:endParaRPr lang="en-US" dirty="0"/>
          </a:p>
          <a:p>
            <a:r>
              <a:rPr lang="en-US" dirty="0" smtClean="0"/>
              <a:t>PC Slope = -6.32</a:t>
            </a:r>
          </a:p>
          <a:p>
            <a:r>
              <a:rPr lang="en-US" dirty="0" smtClean="0"/>
              <a:t>PC Intercept = -2.92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765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ino3.4only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901" y="825709"/>
            <a:ext cx="9430623" cy="61411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107" y="302489"/>
            <a:ext cx="486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Coral δ</a:t>
            </a:r>
            <a:r>
              <a:rPr lang="en-US" sz="2800" baseline="30000" dirty="0" smtClean="0"/>
              <a:t>18</a:t>
            </a:r>
            <a:r>
              <a:rPr lang="en-US" sz="2800" dirty="0" smtClean="0"/>
              <a:t>O and Nino3.4 Index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223" y="120762"/>
            <a:ext cx="3207745" cy="140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85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iodogram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4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01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sd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28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omaly_bpf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4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05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i_nino34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0950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1865" y="6097279"/>
            <a:ext cx="4495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Confidence Interval = [-0.9185 to -0.9291]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64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355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Future Work – Advanced Environmental Data Analysis!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4816"/>
            <a:ext cx="8229600" cy="4525963"/>
          </a:xfrm>
        </p:spPr>
        <p:txBody>
          <a:bodyPr/>
          <a:lstStyle/>
          <a:p>
            <a:r>
              <a:rPr lang="en-US" dirty="0" smtClean="0"/>
              <a:t>Add a third component – Precipitation?</a:t>
            </a:r>
          </a:p>
          <a:p>
            <a:r>
              <a:rPr lang="en-US" dirty="0" smtClean="0"/>
              <a:t>Reconstruct ENSO using fossil coral δ</a:t>
            </a:r>
            <a:r>
              <a:rPr lang="en-US" baseline="30000" dirty="0" smtClean="0"/>
              <a:t>18</a:t>
            </a:r>
            <a:r>
              <a:rPr lang="en-US" dirty="0" smtClean="0"/>
              <a:t>O – look at a change in the standard deviation compared to the modern?</a:t>
            </a:r>
          </a:p>
          <a:p>
            <a:r>
              <a:rPr lang="en-US" dirty="0" smtClean="0"/>
              <a:t>It’s only my first year – I have four more years to do all this!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971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955" y="955864"/>
            <a:ext cx="6349893" cy="6036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920" y="248786"/>
            <a:ext cx="4513104" cy="28422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38496" y="3012444"/>
            <a:ext cx="346966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Motivational Questions: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rgbClr val="3366FF"/>
                </a:solidFill>
              </a:rPr>
              <a:t>How will ENSO variability be affected by global warming?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rgbClr val="3366FF"/>
                </a:solidFill>
              </a:rPr>
              <a:t>What climate models do best at predicting ENSO variability</a:t>
            </a:r>
          </a:p>
          <a:p>
            <a:endParaRPr lang="en-US" dirty="0" smtClean="0">
              <a:solidFill>
                <a:srgbClr val="3366FF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Problems: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rgbClr val="FF0000"/>
                </a:solidFill>
              </a:rPr>
              <a:t>Modern record of SST in the Tropical Pacific is not long enough to test validity of future ENSO predictions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rgbClr val="FF0000"/>
                </a:solidFill>
              </a:rPr>
              <a:t>Need longer proxy records for model calibration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6207" y="185769"/>
            <a:ext cx="5620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MOTIVATION FOR PALEO-ENSO RECONSTRUCTION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125880" y="145560"/>
            <a:ext cx="1493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Collins et al., 2010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567263"/>
            <a:ext cx="1493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Collins et al., 2010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08619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8814" y="98313"/>
            <a:ext cx="3925215" cy="25597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Research Question:</a:t>
            </a:r>
          </a:p>
          <a:p>
            <a:pPr marL="0" indent="0">
              <a:buNone/>
            </a:pPr>
            <a:r>
              <a:rPr lang="en-US" sz="2800" dirty="0" smtClean="0"/>
              <a:t>Can </a:t>
            </a:r>
            <a:r>
              <a:rPr lang="en-US" sz="2800" dirty="0" smtClean="0"/>
              <a:t>we extend </a:t>
            </a:r>
            <a:r>
              <a:rPr lang="en-US" sz="2800" dirty="0" smtClean="0"/>
              <a:t>SST records, </a:t>
            </a:r>
            <a:r>
              <a:rPr lang="en-US" sz="2800" dirty="0" smtClean="0"/>
              <a:t>and thus ENSO </a:t>
            </a:r>
            <a:r>
              <a:rPr lang="en-US" sz="2800" dirty="0" smtClean="0"/>
              <a:t>records, </a:t>
            </a:r>
            <a:r>
              <a:rPr lang="en-US" sz="2800" dirty="0" smtClean="0"/>
              <a:t>using coral from </a:t>
            </a:r>
            <a:r>
              <a:rPr lang="en-US" sz="2800" dirty="0" smtClean="0"/>
              <a:t>the Central Tropica</a:t>
            </a:r>
            <a:r>
              <a:rPr lang="en-US" sz="2800" dirty="0" smtClean="0"/>
              <a:t>l Pacific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4" name="Picture 9" descr="rubble_be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3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070" y="2601929"/>
            <a:ext cx="4043051" cy="416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2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355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799" y="228860"/>
            <a:ext cx="8565611" cy="19185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Before you can use fossil coral for </a:t>
            </a:r>
            <a:r>
              <a:rPr lang="en-US" sz="3600" dirty="0" err="1" smtClean="0"/>
              <a:t>paleo</a:t>
            </a:r>
            <a:r>
              <a:rPr lang="en-US" sz="3600" dirty="0" smtClean="0"/>
              <a:t> ENSO-reconstruction, you must calibrate the modern coral to the instrumental record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991" y="2207694"/>
            <a:ext cx="4473393" cy="4195288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Can I use the δ</a:t>
            </a:r>
            <a:r>
              <a:rPr lang="en-US" sz="2800" baseline="30000" dirty="0" smtClean="0"/>
              <a:t>18</a:t>
            </a:r>
            <a:r>
              <a:rPr lang="en-US" sz="2800" dirty="0" smtClean="0"/>
              <a:t>O of modern coral on Christmas Island as a proxy for </a:t>
            </a:r>
            <a:r>
              <a:rPr lang="en-US" sz="2800" dirty="0" smtClean="0"/>
              <a:t>SST?</a:t>
            </a:r>
            <a:endParaRPr lang="en-US" sz="2800" dirty="0" smtClean="0"/>
          </a:p>
          <a:p>
            <a:r>
              <a:rPr lang="en-US" sz="2800" dirty="0" smtClean="0"/>
              <a:t>If so, how well does the </a:t>
            </a:r>
            <a:r>
              <a:rPr lang="en-US" sz="2800" dirty="0"/>
              <a:t>δ</a:t>
            </a:r>
            <a:r>
              <a:rPr lang="en-US" sz="2800" baseline="30000" dirty="0"/>
              <a:t>18</a:t>
            </a:r>
            <a:r>
              <a:rPr lang="en-US" sz="2800" dirty="0"/>
              <a:t>O, </a:t>
            </a:r>
            <a:r>
              <a:rPr lang="en-US" sz="2800" dirty="0" smtClean="0"/>
              <a:t>and thus SST, at Christmas Island record ENSO variability?</a:t>
            </a:r>
          </a:p>
          <a:p>
            <a:r>
              <a:rPr lang="en-US" sz="2800" dirty="0" smtClean="0">
                <a:solidFill>
                  <a:srgbClr val="000090"/>
                </a:solidFill>
              </a:rPr>
              <a:t>These are fundamental questions that must be answered before I can apply my </a:t>
            </a:r>
            <a:r>
              <a:rPr lang="en-US" sz="2800" dirty="0">
                <a:solidFill>
                  <a:srgbClr val="000090"/>
                </a:solidFill>
              </a:rPr>
              <a:t>δ</a:t>
            </a:r>
            <a:r>
              <a:rPr lang="en-US" sz="2800" baseline="30000" dirty="0">
                <a:solidFill>
                  <a:srgbClr val="000090"/>
                </a:solidFill>
              </a:rPr>
              <a:t>18</a:t>
            </a:r>
            <a:r>
              <a:rPr lang="en-US" sz="2800" dirty="0">
                <a:solidFill>
                  <a:srgbClr val="000090"/>
                </a:solidFill>
              </a:rPr>
              <a:t>O</a:t>
            </a:r>
            <a:r>
              <a:rPr lang="en-US" sz="2800" dirty="0" smtClean="0">
                <a:solidFill>
                  <a:srgbClr val="000090"/>
                </a:solidFill>
              </a:rPr>
              <a:t> work  on fossil coral at Christmas Island as a </a:t>
            </a:r>
            <a:r>
              <a:rPr lang="en-US" sz="2800" dirty="0" smtClean="0">
                <a:solidFill>
                  <a:srgbClr val="000090"/>
                </a:solidFill>
              </a:rPr>
              <a:t>climate/ENSO </a:t>
            </a:r>
            <a:r>
              <a:rPr lang="en-US" sz="2800" dirty="0" smtClean="0">
                <a:solidFill>
                  <a:srgbClr val="000090"/>
                </a:solidFill>
              </a:rPr>
              <a:t>proxy</a:t>
            </a:r>
            <a:endParaRPr lang="en-US" sz="2800" dirty="0">
              <a:solidFill>
                <a:srgbClr val="00009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426" y="2147422"/>
            <a:ext cx="4626828" cy="24786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317" y="4717353"/>
            <a:ext cx="2126018" cy="21406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89833" y="4532687"/>
            <a:ext cx="1449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Nurhati</a:t>
            </a:r>
            <a:r>
              <a:rPr lang="en-US" sz="1200" dirty="0" smtClean="0"/>
              <a:t> et al., 2009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59290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35565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343" y="174744"/>
            <a:ext cx="7823382" cy="6832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Geochemistry and Coral Background</a:t>
            </a:r>
            <a:endParaRPr lang="en-US" sz="2800" dirty="0" smtClean="0"/>
          </a:p>
          <a:p>
            <a:endParaRPr lang="en-US" dirty="0"/>
          </a:p>
          <a:p>
            <a:r>
              <a:rPr lang="en-US" sz="2400" dirty="0" smtClean="0"/>
              <a:t>Coral’s build aragonite skeleton</a:t>
            </a:r>
          </a:p>
          <a:p>
            <a:r>
              <a:rPr lang="en-US" sz="2400" dirty="0" smtClean="0"/>
              <a:t>During growth of their skeleton, they take up oxygen from the water</a:t>
            </a:r>
          </a:p>
          <a:p>
            <a:r>
              <a:rPr lang="en-US" sz="2400" dirty="0" smtClean="0"/>
              <a:t>					</a:t>
            </a:r>
            <a:r>
              <a:rPr lang="en-US" sz="2800" b="1" dirty="0" smtClean="0"/>
              <a:t>CaCO</a:t>
            </a:r>
            <a:r>
              <a:rPr lang="en-US" sz="2800" b="1" baseline="-25000" dirty="0" smtClean="0"/>
              <a:t>3</a:t>
            </a:r>
            <a:endParaRPr lang="en-US" sz="2400" dirty="0" smtClean="0"/>
          </a:p>
          <a:p>
            <a:r>
              <a:rPr lang="en-US" sz="2400" dirty="0" smtClean="0"/>
              <a:t> We can measure the ratio of oxygen 18 to oxygen 16 atoms in their skeleton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		</a:t>
            </a:r>
            <a:r>
              <a:rPr lang="en-US" sz="2800" b="1" dirty="0" smtClean="0">
                <a:solidFill>
                  <a:srgbClr val="000000"/>
                </a:solidFill>
              </a:rPr>
              <a:t>δ</a:t>
            </a:r>
            <a:r>
              <a:rPr lang="en-US" sz="2800" b="1" baseline="30000" dirty="0" smtClean="0">
                <a:solidFill>
                  <a:srgbClr val="000000"/>
                </a:solidFill>
              </a:rPr>
              <a:t>18</a:t>
            </a:r>
            <a:r>
              <a:rPr lang="en-US" sz="2800" b="1" dirty="0" smtClean="0">
                <a:solidFill>
                  <a:srgbClr val="000000"/>
                </a:solidFill>
              </a:rPr>
              <a:t>O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r>
              <a:rPr lang="en-US" sz="2400" dirty="0"/>
              <a:t>δ</a:t>
            </a:r>
            <a:r>
              <a:rPr lang="en-US" sz="2400" baseline="30000" dirty="0"/>
              <a:t>18</a:t>
            </a:r>
            <a:r>
              <a:rPr lang="en-US" sz="2400" dirty="0"/>
              <a:t>O </a:t>
            </a:r>
            <a:r>
              <a:rPr lang="en-US" sz="2400" dirty="0" smtClean="0"/>
              <a:t>of the sea water is a function of </a:t>
            </a:r>
            <a:r>
              <a:rPr lang="en-US" sz="2400" b="1" dirty="0" smtClean="0">
                <a:solidFill>
                  <a:srgbClr val="000000"/>
                </a:solidFill>
              </a:rPr>
              <a:t>SST and </a:t>
            </a:r>
            <a:r>
              <a:rPr lang="en-US" sz="2400" b="1" dirty="0">
                <a:solidFill>
                  <a:srgbClr val="000000"/>
                </a:solidFill>
              </a:rPr>
              <a:t>S</a:t>
            </a:r>
            <a:r>
              <a:rPr lang="en-US" sz="2400" b="1" dirty="0" smtClean="0">
                <a:solidFill>
                  <a:srgbClr val="000000"/>
                </a:solidFill>
              </a:rPr>
              <a:t>alinity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	</a:t>
            </a:r>
            <a:r>
              <a:rPr lang="en-US" sz="2400" b="1" dirty="0" smtClean="0">
                <a:solidFill>
                  <a:srgbClr val="FF6600"/>
                </a:solidFill>
              </a:rPr>
              <a:t>Lighter (more negative) = warmer and wetter</a:t>
            </a:r>
          </a:p>
          <a:p>
            <a:r>
              <a:rPr lang="en-US" sz="2400" b="1" dirty="0">
                <a:solidFill>
                  <a:srgbClr val="3366FF"/>
                </a:solidFill>
              </a:rPr>
              <a:t>	</a:t>
            </a:r>
            <a:r>
              <a:rPr lang="en-US" sz="2400" b="1" dirty="0" smtClean="0">
                <a:solidFill>
                  <a:srgbClr val="3366FF"/>
                </a:solidFill>
              </a:rPr>
              <a:t>Heavier (more positive) = cooler and dried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400" dirty="0" smtClean="0"/>
          </a:p>
          <a:p>
            <a:r>
              <a:rPr lang="en-US" sz="2400" dirty="0" smtClean="0"/>
              <a:t>Christmas </a:t>
            </a:r>
            <a:r>
              <a:rPr lang="en-US" sz="2400" dirty="0" smtClean="0"/>
              <a:t>Island </a:t>
            </a:r>
            <a:r>
              <a:rPr lang="en-US" sz="2400" i="1" dirty="0" err="1" smtClean="0"/>
              <a:t>Porites</a:t>
            </a:r>
            <a:r>
              <a:rPr lang="en-US" sz="2400" dirty="0" smtClean="0"/>
              <a:t> c</a:t>
            </a:r>
            <a:r>
              <a:rPr lang="en-US" sz="2400" dirty="0" smtClean="0"/>
              <a:t>orals </a:t>
            </a:r>
            <a:r>
              <a:rPr lang="en-US" sz="2400" dirty="0"/>
              <a:t>g</a:t>
            </a:r>
            <a:r>
              <a:rPr lang="en-US" sz="2400" dirty="0" smtClean="0"/>
              <a:t>row on average 15 mm a </a:t>
            </a:r>
            <a:r>
              <a:rPr lang="en-US" sz="2400" dirty="0" smtClean="0"/>
              <a:t>year - </a:t>
            </a:r>
            <a:r>
              <a:rPr lang="en-US" sz="2400" dirty="0" smtClean="0"/>
              <a:t>B</a:t>
            </a:r>
            <a:r>
              <a:rPr lang="en-US" sz="2400" dirty="0" smtClean="0"/>
              <a:t>and count to get accurate age model</a:t>
            </a:r>
          </a:p>
          <a:p>
            <a:endParaRPr lang="en-US" sz="2400" dirty="0" smtClean="0"/>
          </a:p>
          <a:p>
            <a:r>
              <a:rPr lang="en-US" sz="2400" dirty="0" smtClean="0"/>
              <a:t>We sample every 1 mm – obtaining a sub-monthly resolution</a:t>
            </a:r>
          </a:p>
          <a:p>
            <a:endParaRPr lang="en-US" sz="2400" dirty="0" smtClean="0"/>
          </a:p>
        </p:txBody>
      </p:sp>
      <p:pic>
        <p:nvPicPr>
          <p:cNvPr id="2" name="Picture 1" descr="X12-3A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77" y="0"/>
            <a:ext cx="11360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37245" y="6488668"/>
            <a:ext cx="98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40 cm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49002" y="-80465"/>
            <a:ext cx="799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2012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13725" y="4750332"/>
            <a:ext cx="75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1998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510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355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268"/>
            <a:ext cx="8229600" cy="877667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0807"/>
            <a:ext cx="8229600" cy="5530410"/>
          </a:xfrm>
        </p:spPr>
        <p:txBody>
          <a:bodyPr>
            <a:noAutofit/>
          </a:bodyPr>
          <a:lstStyle/>
          <a:p>
            <a:r>
              <a:rPr lang="en-US" sz="2000" dirty="0" smtClean="0"/>
              <a:t>Data</a:t>
            </a:r>
          </a:p>
          <a:p>
            <a:pPr lvl="1"/>
            <a:r>
              <a:rPr lang="en-US" sz="2000" dirty="0"/>
              <a:t>Coral δ</a:t>
            </a:r>
            <a:r>
              <a:rPr lang="en-US" sz="2000" baseline="30000" dirty="0"/>
              <a:t>18</a:t>
            </a:r>
            <a:r>
              <a:rPr lang="en-US" sz="2000" dirty="0"/>
              <a:t>O from my own work and from Cobb et al. (2013)</a:t>
            </a:r>
          </a:p>
          <a:p>
            <a:pPr lvl="1"/>
            <a:r>
              <a:rPr lang="en-US" sz="2000" dirty="0"/>
              <a:t>SST from IGOSS dataset from Reynolds et al. (2002)</a:t>
            </a:r>
          </a:p>
          <a:p>
            <a:pPr lvl="1"/>
            <a:r>
              <a:rPr lang="en-US" sz="2000" dirty="0"/>
              <a:t>NINO3.4 </a:t>
            </a:r>
            <a:r>
              <a:rPr lang="en-US" sz="2000" dirty="0" smtClean="0"/>
              <a:t>Index</a:t>
            </a:r>
          </a:p>
          <a:p>
            <a:r>
              <a:rPr lang="en-US" sz="2000" dirty="0" smtClean="0"/>
              <a:t>Data Processing</a:t>
            </a:r>
          </a:p>
          <a:p>
            <a:pPr lvl="1"/>
            <a:r>
              <a:rPr lang="en-US" sz="2000" dirty="0" smtClean="0"/>
              <a:t>Splice coral δ</a:t>
            </a:r>
            <a:r>
              <a:rPr lang="en-US" sz="2000" baseline="30000" dirty="0" smtClean="0"/>
              <a:t>18</a:t>
            </a:r>
            <a:r>
              <a:rPr lang="en-US" sz="2000" dirty="0" smtClean="0"/>
              <a:t>O records</a:t>
            </a:r>
          </a:p>
          <a:p>
            <a:pPr lvl="1"/>
            <a:r>
              <a:rPr lang="en-US" sz="2000" dirty="0" smtClean="0"/>
              <a:t>Interpolation methods for </a:t>
            </a:r>
            <a:r>
              <a:rPr lang="en-US" sz="2000" dirty="0"/>
              <a:t>δ</a:t>
            </a:r>
            <a:r>
              <a:rPr lang="en-US" sz="2000" baseline="30000" dirty="0"/>
              <a:t>18</a:t>
            </a:r>
            <a:r>
              <a:rPr lang="en-US" sz="2000" dirty="0"/>
              <a:t>O</a:t>
            </a:r>
            <a:endParaRPr lang="en-US" sz="2000" dirty="0" smtClean="0"/>
          </a:p>
          <a:p>
            <a:r>
              <a:rPr lang="en-US" sz="2000" dirty="0" smtClean="0"/>
              <a:t>Correlation between δ</a:t>
            </a:r>
            <a:r>
              <a:rPr lang="en-US" sz="2000" baseline="30000" dirty="0" smtClean="0"/>
              <a:t>18</a:t>
            </a:r>
            <a:r>
              <a:rPr lang="en-US" sz="2000" dirty="0" smtClean="0"/>
              <a:t>O and SST at Christmas Island</a:t>
            </a:r>
          </a:p>
          <a:p>
            <a:pPr lvl="1"/>
            <a:r>
              <a:rPr lang="en-US" sz="2000" dirty="0" smtClean="0"/>
              <a:t>Pearson’s correlation </a:t>
            </a:r>
            <a:r>
              <a:rPr lang="en-US" sz="2000" dirty="0"/>
              <a:t>c</a:t>
            </a:r>
            <a:r>
              <a:rPr lang="en-US" sz="2000" dirty="0" smtClean="0"/>
              <a:t>oefficient and its significance at the 95% confidence interval</a:t>
            </a:r>
          </a:p>
          <a:p>
            <a:r>
              <a:rPr lang="en-US" sz="2000" dirty="0" smtClean="0"/>
              <a:t>Correlation between δ</a:t>
            </a:r>
            <a:r>
              <a:rPr lang="en-US" sz="2000" baseline="30000" dirty="0" smtClean="0"/>
              <a:t>18</a:t>
            </a:r>
            <a:r>
              <a:rPr lang="en-US" sz="2000" dirty="0" smtClean="0"/>
              <a:t>O and Nino3.4 Index</a:t>
            </a:r>
          </a:p>
          <a:p>
            <a:pPr lvl="1"/>
            <a:r>
              <a:rPr lang="en-US" sz="2000" dirty="0" smtClean="0"/>
              <a:t>Individual </a:t>
            </a:r>
            <a:r>
              <a:rPr lang="en-US" sz="2000" dirty="0" err="1" smtClean="0"/>
              <a:t>periodograms</a:t>
            </a:r>
            <a:endParaRPr lang="en-US" sz="2000" dirty="0" smtClean="0"/>
          </a:p>
          <a:p>
            <a:pPr lvl="1"/>
            <a:r>
              <a:rPr lang="en-US" sz="2000" dirty="0" smtClean="0"/>
              <a:t>Cross spectral analysis and coherence</a:t>
            </a:r>
          </a:p>
          <a:p>
            <a:pPr lvl="1"/>
            <a:r>
              <a:rPr lang="en-US" sz="2000" dirty="0" smtClean="0"/>
              <a:t>Band-pass filter to the most coherent frequencies</a:t>
            </a:r>
          </a:p>
          <a:p>
            <a:pPr lvl="1"/>
            <a:r>
              <a:rPr lang="en-US" sz="2000" dirty="0" smtClean="0"/>
              <a:t>Pearson’s correlation coefficient and its significance at the 95% confidence interval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37339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mas_do18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766" y="1081758"/>
            <a:ext cx="10124396" cy="57599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0607" y="77641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Splice my </a:t>
            </a:r>
            <a:r>
              <a:rPr lang="en-US" dirty="0" smtClean="0"/>
              <a:t>record </a:t>
            </a:r>
            <a:r>
              <a:rPr lang="en-US" dirty="0"/>
              <a:t>to Cobb et al. 2013 </a:t>
            </a:r>
            <a:r>
              <a:rPr lang="en-US" dirty="0" smtClean="0"/>
              <a:t>record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101624"/>
            <a:ext cx="4127367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Data Processing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682607" y="294699"/>
            <a:ext cx="3777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Correct for offsets – 0.1 per mil offset between overlapping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118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near_vs_splin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30" y="887347"/>
            <a:ext cx="7979871" cy="5970653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-101624"/>
            <a:ext cx="4127367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Data Processing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765414" y="241016"/>
            <a:ext cx="5053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Interp1 to interpolate the δ</a:t>
            </a:r>
            <a:r>
              <a:rPr lang="en-US" baseline="30000" dirty="0" smtClean="0"/>
              <a:t>18</a:t>
            </a:r>
            <a:r>
              <a:rPr lang="en-US" dirty="0" smtClean="0"/>
              <a:t>O to the monthly SST and Nino3.4 Index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188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18_sst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321" y="-1"/>
            <a:ext cx="9783389" cy="68416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49698" y="720720"/>
            <a:ext cx="517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-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070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2827</TotalTime>
  <Words>482</Words>
  <Application>Microsoft Macintosh PowerPoint</Application>
  <PresentationFormat>On-screen Show (4:3)</PresentationFormat>
  <Paragraphs>76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Christmas Island Coral Demonstrates Tropical Pacific ENSO Variability</vt:lpstr>
      <vt:lpstr>PowerPoint Presentation</vt:lpstr>
      <vt:lpstr>PowerPoint Presentation</vt:lpstr>
      <vt:lpstr>Before you can use fossil coral for paleo ENSO-reconstruction, you must calibrate the modern coral to the instrumental record</vt:lpstr>
      <vt:lpstr>PowerPoint Presentation</vt:lpstr>
      <vt:lpstr>Methods</vt:lpstr>
      <vt:lpstr>Data Processing</vt:lpstr>
      <vt:lpstr>Data Processing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Work – Advanced Environmental Data Analysis!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Island Coral Demonstrates Tropical Pacific ENSO Variability</dc:title>
  <dc:creator>pamela</dc:creator>
  <cp:lastModifiedBy>pamela</cp:lastModifiedBy>
  <cp:revision>40</cp:revision>
  <dcterms:created xsi:type="dcterms:W3CDTF">2013-04-18T21:27:31Z</dcterms:created>
  <dcterms:modified xsi:type="dcterms:W3CDTF">2013-04-25T16:53:38Z</dcterms:modified>
</cp:coreProperties>
</file>