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  <p:sldId id="270" r:id="rId12"/>
    <p:sldId id="267" r:id="rId13"/>
    <p:sldId id="269" r:id="rId14"/>
    <p:sldId id="266" r:id="rId15"/>
    <p:sldId id="271" r:id="rId16"/>
    <p:sldId id="268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4/22/2014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4/22/2014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c.ncep.noaa.gov/products/precip/CWlink/MJO/enso.shtml" TargetMode="External"/><Relationship Id="rId2" Type="http://schemas.openxmlformats.org/officeDocument/2006/relationships/hyperlink" Target="http://www.cpc.ncep.noaa.gov/products/analysis_monitoring/ensostuff/nino_regions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cdc.noaa.gov/" TargetMode="External"/><Relationship Id="rId5" Type="http://schemas.openxmlformats.org/officeDocument/2006/relationships/hyperlink" Target="http://www.metoffice.gov.uk/hadobs/hadisst/" TargetMode="External"/><Relationship Id="rId4" Type="http://schemas.openxmlformats.org/officeDocument/2006/relationships/hyperlink" Target="http://www.esrl.noaa.gov/psd/gcos_wgsp/Timeseries/Data/nino34.long.dat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c.ncep.noaa.gov/products/analysis_monitoring/ensostuff/nino_regions.shtm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c.ncep.noaa.gov/products/precip/CWlink/ENSO/composites/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cpc.ncep.noaa.gov/products/precip/CWlink/ENSO/composites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dc.noaa.gov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1870-2013 Nino3.4 Indices and Monthly Precipitation Totals for Select U.S. Cities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Bryson McNulty</a:t>
            </a:r>
          </a:p>
          <a:p>
            <a:r>
              <a:rPr lang="en-US" dirty="0" smtClean="0"/>
              <a:t>EAS-4480</a:t>
            </a:r>
          </a:p>
          <a:p>
            <a:r>
              <a:rPr lang="en-US" dirty="0" smtClean="0"/>
              <a:t>Georgia Inst. Of Technology</a:t>
            </a:r>
          </a:p>
          <a:p>
            <a:r>
              <a:rPr lang="en-US" dirty="0" smtClean="0"/>
              <a:t>April 22</a:t>
            </a:r>
            <a:r>
              <a:rPr lang="en-US" baseline="30000" dirty="0" smtClean="0"/>
              <a:t>nd</a:t>
            </a:r>
            <a:r>
              <a:rPr lang="en-US" dirty="0" smtClean="0"/>
              <a:t>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88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3400" y="-197530"/>
            <a:ext cx="10439400" cy="7415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85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 = .2149</a:t>
            </a:r>
          </a:p>
          <a:p>
            <a:r>
              <a:rPr lang="en-US" dirty="0" smtClean="0"/>
              <a:t>P = ~1.2E-16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2320836"/>
            <a:ext cx="6372115" cy="4319817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Correlation for </a:t>
            </a:r>
            <a:r>
              <a:rPr lang="en-US" dirty="0" smtClean="0"/>
              <a:t>Chicago </a:t>
            </a:r>
            <a:r>
              <a:rPr lang="en-US" dirty="0"/>
              <a:t>vs. Nino3.4</a:t>
            </a:r>
          </a:p>
        </p:txBody>
      </p:sp>
    </p:spTree>
    <p:extLst>
      <p:ext uri="{BB962C8B-B14F-4D97-AF65-F5344CB8AC3E}">
        <p14:creationId xmlns:p14="http://schemas.microsoft.com/office/powerpoint/2010/main" val="93589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7200" y="-183133"/>
            <a:ext cx="10210800" cy="7333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01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 = 0.1908</a:t>
            </a:r>
          </a:p>
          <a:p>
            <a:r>
              <a:rPr lang="en-US" dirty="0" smtClean="0"/>
              <a:t>P = ~1.9E-15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2358128"/>
            <a:ext cx="6629399" cy="4761446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Correlation for Jacksonville vs. Nino3.4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32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7200" y="-185158"/>
            <a:ext cx="10287000" cy="739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53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Little Positive Correlation (0&lt;r&lt;0.3) between 3-Month Smoothed Data With Entire Year</a:t>
            </a:r>
          </a:p>
          <a:p>
            <a:pPr lvl="1"/>
            <a:r>
              <a:rPr lang="en-US" dirty="0" smtClean="0"/>
              <a:t>This was </a:t>
            </a:r>
            <a:r>
              <a:rPr lang="en-US" dirty="0"/>
              <a:t>S</a:t>
            </a:r>
            <a:r>
              <a:rPr lang="en-US" dirty="0" smtClean="0"/>
              <a:t>ignificant for Both Jacksonville and Chicago</a:t>
            </a:r>
          </a:p>
          <a:p>
            <a:pPr lvl="1"/>
            <a:r>
              <a:rPr lang="en-US" dirty="0" smtClean="0"/>
              <a:t>Seasonal Cancelling (wet winter, dry summer, positive Nino3.4, etc.) Needs to be Considered</a:t>
            </a:r>
          </a:p>
          <a:p>
            <a:r>
              <a:rPr lang="en-US" dirty="0" smtClean="0"/>
              <a:t>Time Gaps in Station Data Increase 95% Confidence Interval Range/Size</a:t>
            </a:r>
          </a:p>
          <a:p>
            <a:pPr lvl="1"/>
            <a:r>
              <a:rPr lang="en-US" dirty="0" smtClean="0"/>
              <a:t>Chicago has the Best Coverage in This Respect</a:t>
            </a:r>
          </a:p>
          <a:p>
            <a:pPr lvl="1"/>
            <a:r>
              <a:rPr lang="en-US" dirty="0" smtClean="0"/>
              <a:t>Missing Data for Seattle Make Calculations Difficult</a:t>
            </a:r>
          </a:p>
          <a:p>
            <a:r>
              <a:rPr lang="en-US" dirty="0" smtClean="0"/>
              <a:t>Comparison of La Nina and El Nino Events Defined by my Calculations to Literature Require More Research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52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Nino3.4 El Nino and La Nina Distinctions to Compare only Stronger Events</a:t>
            </a:r>
          </a:p>
          <a:p>
            <a:pPr lvl="1"/>
            <a:r>
              <a:rPr lang="en-US" dirty="0" smtClean="0"/>
              <a:t>Use Only JFM Months for Strong Events</a:t>
            </a:r>
          </a:p>
          <a:p>
            <a:r>
              <a:rPr lang="en-US" dirty="0" smtClean="0"/>
              <a:t>Compare Different Station/City Data Sets</a:t>
            </a:r>
          </a:p>
          <a:p>
            <a:pPr lvl="1"/>
            <a:r>
              <a:rPr lang="en-US" dirty="0" smtClean="0"/>
              <a:t>New Locations (Los Angeles, Atlanta, etc.)</a:t>
            </a:r>
          </a:p>
          <a:p>
            <a:pPr lvl="1"/>
            <a:r>
              <a:rPr lang="en-US" dirty="0" smtClean="0"/>
              <a:t>New Data Types (Temperatures, Max Temperatures, etc.)</a:t>
            </a:r>
          </a:p>
          <a:p>
            <a:pPr lvl="1"/>
            <a:r>
              <a:rPr lang="en-US" dirty="0" smtClean="0"/>
              <a:t>New Data Time Frames (Daily</a:t>
            </a:r>
            <a:r>
              <a:rPr lang="en-US" dirty="0"/>
              <a:t> </a:t>
            </a:r>
            <a:r>
              <a:rPr lang="en-US" dirty="0" smtClean="0"/>
              <a:t>and Yearly)</a:t>
            </a:r>
          </a:p>
          <a:p>
            <a:r>
              <a:rPr lang="en-US" dirty="0" smtClean="0"/>
              <a:t>Periodicity and Lag Autocorrelation  Tests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76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www.cpc.ncep.noaa.gov/products/analysis_monitoring/ensostuff/nino_regions.shtml</a:t>
            </a:r>
            <a:endParaRPr lang="en-US" dirty="0" smtClean="0"/>
          </a:p>
          <a:p>
            <a:endParaRPr lang="en-US" dirty="0" smtClean="0">
              <a:hlinkClick r:id="rId3"/>
            </a:endParaRPr>
          </a:p>
          <a:p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www.cpc.ncep.noaa.gov/products/precip/CWlink/MJO/enso.shtml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www.esrl.noaa.gov/psd/gcos_wgsp/Timeseries/Data/nino34.long.data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>
                <a:hlinkClick r:id="rId5"/>
              </a:rPr>
              <a:t>http://www.metoffice.gov.uk/hadobs/hadisst</a:t>
            </a:r>
            <a:r>
              <a:rPr lang="en-US" dirty="0" smtClean="0">
                <a:hlinkClick r:id="rId5"/>
              </a:rPr>
              <a:t>/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>
                <a:hlinkClick r:id="rId6"/>
              </a:rPr>
              <a:t>http://www.ncdc.noaa.gov</a:t>
            </a:r>
            <a:r>
              <a:rPr lang="en-US" dirty="0" smtClean="0">
                <a:hlinkClick r:id="rId6"/>
              </a:rPr>
              <a:t>/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82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Intro: ENSO and the Effects on U.S. Precipitation</a:t>
            </a:r>
          </a:p>
          <a:p>
            <a:r>
              <a:rPr lang="en-US" dirty="0" smtClean="0"/>
              <a:t>Project Goals and Tests to Perform</a:t>
            </a:r>
          </a:p>
          <a:p>
            <a:r>
              <a:rPr lang="en-US" dirty="0" smtClean="0"/>
              <a:t>Processing the Data for Comparison</a:t>
            </a:r>
          </a:p>
          <a:p>
            <a:pPr lvl="1"/>
            <a:r>
              <a:rPr lang="en-US" dirty="0" smtClean="0"/>
              <a:t>Nino3.4 Indices Before and After 1950</a:t>
            </a:r>
          </a:p>
          <a:p>
            <a:pPr lvl="1"/>
            <a:r>
              <a:rPr lang="en-US" dirty="0" smtClean="0"/>
              <a:t>Total Monthly Precipitation Data From Multiple Stations Within a “City”</a:t>
            </a:r>
          </a:p>
          <a:p>
            <a:r>
              <a:rPr lang="en-US" dirty="0" smtClean="0"/>
              <a:t>City by City Comparison to the Nino3.4 Indices</a:t>
            </a:r>
          </a:p>
          <a:p>
            <a:r>
              <a:rPr lang="en-US" dirty="0" smtClean="0"/>
              <a:t>Discussion and Future Work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01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8" y="2667000"/>
            <a:ext cx="4514928" cy="19812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El Nino Southern Oscillation Anomalies in the SST and Circulations at the Equatorial Pacific</a:t>
            </a:r>
          </a:p>
          <a:p>
            <a:pPr lvl="1"/>
            <a:r>
              <a:rPr lang="en-US" dirty="0" smtClean="0"/>
              <a:t>Warm SST Anomalies = El Nino</a:t>
            </a:r>
          </a:p>
          <a:p>
            <a:pPr lvl="1"/>
            <a:r>
              <a:rPr lang="en-US" dirty="0" smtClean="0"/>
              <a:t>Cold SST Anomalies = La Nina</a:t>
            </a:r>
          </a:p>
          <a:p>
            <a:r>
              <a:rPr lang="en-US" dirty="0" smtClean="0"/>
              <a:t>Mean SST in the Nino3.4 Box Defines Index</a:t>
            </a:r>
          </a:p>
          <a:p>
            <a:pPr lvl="1"/>
            <a:r>
              <a:rPr lang="en-US" dirty="0" smtClean="0"/>
              <a:t>Good for Mature El Nino and La Nina Events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Intro: Nino3.4 Index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5105400"/>
            <a:ext cx="434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Image Source: </a:t>
            </a:r>
            <a:r>
              <a:rPr lang="en-US" dirty="0">
                <a:hlinkClick r:id="rId3"/>
              </a:rPr>
              <a:t>http://www.cpc.ncep.noaa.gov/products/analysis_monitoring/ensostuff/nino_regions.shtml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53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Seasonal Variations</a:t>
            </a:r>
          </a:p>
          <a:p>
            <a:pPr lvl="1"/>
            <a:r>
              <a:rPr lang="en-US" dirty="0" smtClean="0"/>
              <a:t>Wet Coasts in Winter</a:t>
            </a:r>
          </a:p>
          <a:p>
            <a:pPr lvl="1"/>
            <a:r>
              <a:rPr lang="en-US" dirty="0" smtClean="0"/>
              <a:t>Dry Northwest in Fall</a:t>
            </a:r>
          </a:p>
          <a:p>
            <a:pPr lvl="1"/>
            <a:r>
              <a:rPr lang="en-US" dirty="0" smtClean="0"/>
              <a:t>Dry Midwest in Spring and Winter</a:t>
            </a:r>
          </a:p>
          <a:p>
            <a:r>
              <a:rPr lang="en-US" dirty="0" smtClean="0"/>
              <a:t>Focus on Locations That see Strong Anomalies</a:t>
            </a:r>
          </a:p>
          <a:p>
            <a:pPr lvl="1"/>
            <a:r>
              <a:rPr lang="en-US" dirty="0" smtClean="0"/>
              <a:t>Positive or Negative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156" y="1676401"/>
            <a:ext cx="4597243" cy="4046154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 Nino Effects on U.S. Precipitation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191000" y="5715000"/>
            <a:ext cx="457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Image Source: </a:t>
            </a:r>
            <a:r>
              <a:rPr lang="en-US" dirty="0">
                <a:hlinkClick r:id="rId3"/>
              </a:rPr>
              <a:t>http://www.cpc.ncep.noaa.gov/products/precip/CWlink/ENSO/composites/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10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752600"/>
            <a:ext cx="4451838" cy="3918179"/>
          </a:xfrm>
        </p:spPr>
      </p:pic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1" y="1752599"/>
            <a:ext cx="4466492" cy="3931077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La Nina Effects </a:t>
            </a:r>
            <a:r>
              <a:rPr lang="en-US" dirty="0"/>
              <a:t>on U.S. Precipitation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" y="5715000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Image Source: </a:t>
            </a:r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://www.cpc.ncep.noaa.gov/products/precip/CWlink/ENSO/composites/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99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Build a El Nino and La Nina Event History Without Global SST Trend Influence or Monthly Variation Noise</a:t>
            </a:r>
          </a:p>
          <a:p>
            <a:pPr lvl="1"/>
            <a:r>
              <a:rPr lang="en-US" dirty="0" smtClean="0"/>
              <a:t>Linearly </a:t>
            </a:r>
            <a:r>
              <a:rPr lang="en-US" dirty="0" err="1" smtClean="0"/>
              <a:t>Detrend</a:t>
            </a:r>
            <a:r>
              <a:rPr lang="en-US" dirty="0"/>
              <a:t> </a:t>
            </a:r>
            <a:r>
              <a:rPr lang="en-US" dirty="0" smtClean="0"/>
              <a:t>and use a 3-Month Smoothing From Literature</a:t>
            </a:r>
          </a:p>
          <a:p>
            <a:r>
              <a:rPr lang="en-US" dirty="0" smtClean="0"/>
              <a:t>Combine Station Data for Overlapping Times and Calculate the 95% Confidence Interval at Each Time</a:t>
            </a:r>
          </a:p>
          <a:p>
            <a:r>
              <a:rPr lang="en-US" dirty="0" smtClean="0"/>
              <a:t>Test the Correlation Between the Nino3.4 Index and the Total Monthly Precipitation at Each City</a:t>
            </a:r>
          </a:p>
          <a:p>
            <a:pPr lvl="1"/>
            <a:r>
              <a:rPr lang="en-US" dirty="0" smtClean="0"/>
              <a:t>P must be &lt; 0.05 for Significance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Project Goals and Tests to Perform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70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Robust Data from 1950-Present</a:t>
            </a:r>
          </a:p>
          <a:p>
            <a:pPr lvl="1"/>
            <a:r>
              <a:rPr lang="en-US" dirty="0" smtClean="0"/>
              <a:t>SST Observations More Frequent After 1950</a:t>
            </a:r>
          </a:p>
          <a:p>
            <a:r>
              <a:rPr lang="en-US" dirty="0" smtClean="0"/>
              <a:t>Models of SST Allow for Pre-1950 Data From Scarce Observations</a:t>
            </a:r>
          </a:p>
          <a:p>
            <a:pPr lvl="1"/>
            <a:r>
              <a:rPr lang="en-US" dirty="0" err="1" smtClean="0"/>
              <a:t>HadISST</a:t>
            </a:r>
            <a:r>
              <a:rPr lang="en-US" dirty="0" smtClean="0"/>
              <a:t> (Hadley Centre Sea Ice and Sea Surface Temperature) data set</a:t>
            </a:r>
          </a:p>
          <a:p>
            <a:pPr lvl="2"/>
            <a:r>
              <a:rPr lang="en-US" dirty="0" smtClean="0"/>
              <a:t>1870 to 2013 Monthly Nino3.4 Data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Nino3.4 Indices Before and After 1950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32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17135" y="-228600"/>
            <a:ext cx="10363037" cy="7419859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9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03" y="1981200"/>
            <a:ext cx="4487539" cy="3733799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National Climatic Data Center (NCDC) Data</a:t>
            </a:r>
          </a:p>
          <a:p>
            <a:r>
              <a:rPr lang="en-US" dirty="0" smtClean="0"/>
              <a:t>Included all Stations Within a City’s Radius</a:t>
            </a:r>
          </a:p>
          <a:p>
            <a:pPr lvl="1"/>
            <a:r>
              <a:rPr lang="en-US" dirty="0" smtClean="0"/>
              <a:t>Cover the Time Frame</a:t>
            </a:r>
          </a:p>
          <a:p>
            <a:pPr lvl="1"/>
            <a:r>
              <a:rPr lang="en-US" dirty="0" smtClean="0"/>
              <a:t>Data to Compare Each Month</a:t>
            </a:r>
          </a:p>
          <a:p>
            <a:pPr lvl="2"/>
            <a:r>
              <a:rPr lang="en-US" dirty="0" smtClean="0"/>
              <a:t>Higher Confidence</a:t>
            </a:r>
          </a:p>
          <a:p>
            <a:r>
              <a:rPr lang="en-US" dirty="0" smtClean="0"/>
              <a:t>Selected 3 U.S. Cities</a:t>
            </a:r>
          </a:p>
          <a:p>
            <a:pPr lvl="1"/>
            <a:r>
              <a:rPr lang="en-US" dirty="0" smtClean="0"/>
              <a:t>Chicago, IL</a:t>
            </a:r>
          </a:p>
          <a:p>
            <a:pPr lvl="1"/>
            <a:r>
              <a:rPr lang="en-US" dirty="0" smtClean="0"/>
              <a:t>Jacksonville, FL</a:t>
            </a:r>
          </a:p>
          <a:p>
            <a:pPr lvl="1"/>
            <a:r>
              <a:rPr lang="en-US" dirty="0" smtClean="0"/>
              <a:t>Seattle, WA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City Data Collection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5791200"/>
            <a:ext cx="4186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Image Source: </a:t>
            </a:r>
            <a:r>
              <a:rPr lang="en-US" dirty="0">
                <a:hlinkClick r:id="rId3"/>
              </a:rPr>
              <a:t>http://www.ncdc.noaa.gov/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73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4B4B4B"/>
      </a:dk1>
      <a:lt1>
        <a:sysClr val="window" lastClr="F0F0F0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138</TotalTime>
  <Words>542</Words>
  <Application>Microsoft Office PowerPoint</Application>
  <PresentationFormat>On-screen Show (4:3)</PresentationFormat>
  <Paragraphs>85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1870-2013 Nino3.4 Indices and Monthly Precipitation Totals for Select U.S. Cities</vt:lpstr>
      <vt:lpstr>Outline</vt:lpstr>
      <vt:lpstr>Brief Intro: Nino3.4 Index</vt:lpstr>
      <vt:lpstr>El Nino Effects on U.S. Precipitation</vt:lpstr>
      <vt:lpstr>La Nina Effects on U.S. Precipitation</vt:lpstr>
      <vt:lpstr>Project Goals and Tests to Perform</vt:lpstr>
      <vt:lpstr>Nino3.4 Indices Before and After 1950</vt:lpstr>
      <vt:lpstr>PowerPoint Presentation</vt:lpstr>
      <vt:lpstr>City Data Collection</vt:lpstr>
      <vt:lpstr>PowerPoint Presentation</vt:lpstr>
      <vt:lpstr>Correlation for Chicago vs. Nino3.4</vt:lpstr>
      <vt:lpstr>PowerPoint Presentation</vt:lpstr>
      <vt:lpstr>Correlation for Jacksonville vs. Nino3.4</vt:lpstr>
      <vt:lpstr>PowerPoint Presentation</vt:lpstr>
      <vt:lpstr>Discussion</vt:lpstr>
      <vt:lpstr>Future Work</vt:lpstr>
      <vt:lpstr>Resources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1870-2013 Nino3.4 Indices and Monthly Precipitation Totals for Select U.S. Cities</dc:title>
  <dc:creator>Bryson</dc:creator>
  <cp:lastModifiedBy>Bryson</cp:lastModifiedBy>
  <cp:revision>17</cp:revision>
  <dcterms:created xsi:type="dcterms:W3CDTF">2006-08-16T00:00:00Z</dcterms:created>
  <dcterms:modified xsi:type="dcterms:W3CDTF">2014-04-22T09:09:01Z</dcterms:modified>
</cp:coreProperties>
</file>