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4" r:id="rId3"/>
    <p:sldId id="262" r:id="rId4"/>
    <p:sldId id="267" r:id="rId5"/>
    <p:sldId id="263" r:id="rId6"/>
    <p:sldId id="268" r:id="rId7"/>
    <p:sldId id="261" r:id="rId8"/>
    <p:sldId id="257" r:id="rId9"/>
    <p:sldId id="258" r:id="rId10"/>
    <p:sldId id="259" r:id="rId11"/>
    <p:sldId id="260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8" autoAdjust="0"/>
    <p:restoredTop sz="79853" autoAdjust="0"/>
  </p:normalViewPr>
  <p:slideViewPr>
    <p:cSldViewPr snapToGrid="0">
      <p:cViewPr>
        <p:scale>
          <a:sx n="50" d="100"/>
          <a:sy n="50" d="100"/>
        </p:scale>
        <p:origin x="-78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3127D-D151-4721-8AD7-A2DEBB70895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7D808-B8FB-4D0A-9364-38D88CCFB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ajournals.org/doi/abs/10.1890/ES11-00345.1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http://www.droughtoutlook.com/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Picture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(change):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Climate change and disruptions to global fire activity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Moritz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al.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2012, from the journal Ecosphere.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</a:t>
            </a:r>
            <a:r>
              <a:rPr lang="en-US" dirty="0" smtClean="0"/>
              <a:t>://www.cpc.ncep.noaa.gov/products/analysis_monitoring/regional_monitoring/palmer/2004/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http://www.globalfiredata.org/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PDSI:</a:t>
            </a:r>
            <a:endParaRPr lang="en-US" baseline="0" dirty="0" smtClean="0"/>
          </a:p>
          <a:p>
            <a:r>
              <a:rPr lang="en-US" baseline="0" dirty="0" smtClean="0"/>
              <a:t>Min: -2.5594 on June 2002 (18)</a:t>
            </a:r>
          </a:p>
          <a:p>
            <a:r>
              <a:rPr lang="en-US" baseline="0" dirty="0" smtClean="0"/>
              <a:t>Max: 1.9048 on October 2004 (46)</a:t>
            </a:r>
          </a:p>
          <a:p>
            <a:endParaRPr lang="en-US" baseline="0" dirty="0" smtClean="0"/>
          </a:p>
          <a:p>
            <a:r>
              <a:rPr lang="en-US" baseline="0" dirty="0" smtClean="0"/>
              <a:t>BA: </a:t>
            </a:r>
          </a:p>
          <a:p>
            <a:r>
              <a:rPr lang="en-US" baseline="0" dirty="0" smtClean="0"/>
              <a:t>Min: 0 on January 2002 and January 2010 (13 and 109)</a:t>
            </a:r>
          </a:p>
          <a:p>
            <a:r>
              <a:rPr lang="en-US" baseline="0" dirty="0" smtClean="0"/>
              <a:t>Max: 123.8034 on July 2007 (79</a:t>
            </a:r>
            <a:r>
              <a:rPr lang="en-US" baseline="0" dirty="0" smtClean="0"/>
              <a:t>)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http://www.nocaptionneeded.com/2008/10/california-wildfire-american-apocalypse/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7D808-B8FB-4D0A-9364-38D88CCFBC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00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612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934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194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436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106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507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610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179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600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312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A43B915-4D86-4279-884A-2E2C3C4B097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9559AD-A085-4C64-9C50-030E85AAFF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6907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ajournals.org/doi/abs/10.1890/ES11-00345.1" TargetMode="External"/><Relationship Id="rId2" Type="http://schemas.openxmlformats.org/officeDocument/2006/relationships/hyperlink" Target="http://www.droughtoutlook.com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globalfiredata.org/" TargetMode="External"/><Relationship Id="rId4" Type="http://schemas.openxmlformats.org/officeDocument/2006/relationships/hyperlink" Target="http://www.cpc.ncep.noaa.gov/products/analysis_monitoring/regional_monitoring/palmer/2004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ire on the Mount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623" y="1119284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Data analysis project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627" y="3137995"/>
            <a:ext cx="10993546" cy="1261009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Simone </a:t>
            </a: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phillips</a:t>
            </a:r>
            <a:endParaRPr lang="en-US" sz="1800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24 </a:t>
            </a:r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april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2014</a:t>
            </a:r>
          </a:p>
          <a:p>
            <a:pPr algn="ctr"/>
            <a:r>
              <a:rPr lang="en-US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Eas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4480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92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Image shows the phase spectrum calculated using angle function</a:t>
            </a:r>
          </a:p>
          <a:p>
            <a:r>
              <a:rPr lang="en-US" dirty="0" smtClean="0"/>
              <a:t>Phase angle = displacement between two waves</a:t>
            </a:r>
          </a:p>
          <a:p>
            <a:r>
              <a:rPr lang="en-US" dirty="0" smtClean="0"/>
              <a:t>Peaks at ~3 months, and between and  6 months 1 yr/1 month</a:t>
            </a:r>
          </a:p>
          <a:p>
            <a:r>
              <a:rPr lang="en-US" dirty="0" smtClean="0"/>
              <a:t>Phase Lag = 41.2178</a:t>
            </a:r>
          </a:p>
          <a:p>
            <a:r>
              <a:rPr lang="en-US" dirty="0" smtClean="0"/>
              <a:t>Year Lag = 0.1145 (~1 month)</a:t>
            </a:r>
          </a:p>
          <a:p>
            <a:r>
              <a:rPr lang="en-US" dirty="0" smtClean="0"/>
              <a:t>Positive: burned area followed drought</a:t>
            </a:r>
          </a:p>
        </p:txBody>
      </p:sp>
      <p:pic>
        <p:nvPicPr>
          <p:cNvPr id="6" name="Content Placeholder 5" descr="phas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77000" y="2227263"/>
            <a:ext cx="4845049" cy="3633787"/>
          </a:xfrm>
        </p:spPr>
      </p:pic>
    </p:spTree>
    <p:extLst>
      <p:ext uri="{BB962C8B-B14F-4D97-AF65-F5344CB8AC3E}">
        <p14:creationId xmlns="" xmlns:p14="http://schemas.microsoft.com/office/powerpoint/2010/main" val="9495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Strongest peak at ~1 year</a:t>
            </a:r>
          </a:p>
          <a:p>
            <a:r>
              <a:rPr lang="en-US" dirty="0" smtClean="0"/>
              <a:t>Describes the consistency of the period relationship between PDSI and burned area indices</a:t>
            </a:r>
          </a:p>
          <a:p>
            <a:r>
              <a:rPr lang="en-US" dirty="0" smtClean="0"/>
              <a:t>coherence peak = 0.3651</a:t>
            </a:r>
          </a:p>
          <a:p>
            <a:r>
              <a:rPr lang="en-US" dirty="0" smtClean="0"/>
              <a:t>Low coherence describes that  the correlation between PDSI and burned area are insignificant</a:t>
            </a:r>
          </a:p>
        </p:txBody>
      </p:sp>
      <p:pic>
        <p:nvPicPr>
          <p:cNvPr id="1026" name="Picture 2" descr="C:\Users\Simone\Pictures\Coherenc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227263"/>
            <a:ext cx="4845049" cy="3633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948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 the western half of the United States, the monthly Palmer Drought Severity Index (PDSI) and the average monthly area burned by wildfires are correlated at a 1 year period.</a:t>
            </a:r>
          </a:p>
          <a:p>
            <a:r>
              <a:rPr lang="en-US" dirty="0" smtClean="0"/>
              <a:t>There may be a relationship between these two datasets, but their correlation is not significant</a:t>
            </a:r>
          </a:p>
          <a:p>
            <a:r>
              <a:rPr lang="en-US" dirty="0" smtClean="0"/>
              <a:t>Peaks in most intense wildfire seasons are likely influenced by phenomena other than drought indices</a:t>
            </a:r>
          </a:p>
          <a:p>
            <a:endParaRPr lang="en-US" dirty="0"/>
          </a:p>
        </p:txBody>
      </p:sp>
      <p:pic>
        <p:nvPicPr>
          <p:cNvPr id="5" name="Content Placeholder 4" descr="http://www.nocaptionneeded.com/wp-content/uploads/2008/10/ca-wildfire-highway.pn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8075" y="2338126"/>
            <a:ext cx="5422900" cy="341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http://www.droughtoutlook.com/</a:t>
            </a:r>
            <a:endParaRPr lang="en-US" dirty="0" smtClean="0"/>
          </a:p>
          <a:p>
            <a:r>
              <a:rPr lang="en-US" dirty="0" smtClean="0"/>
              <a:t>http://8sistersofzion.com/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Climate change and disruptions to global fire activity</a:t>
            </a:r>
            <a:r>
              <a:rPr lang="en-US" dirty="0" smtClean="0">
                <a:solidFill>
                  <a:schemeClr val="tx1"/>
                </a:solidFill>
              </a:rPr>
              <a:t>, Moritz </a:t>
            </a:r>
            <a:r>
              <a:rPr lang="en-US" i="1" dirty="0" smtClean="0">
                <a:solidFill>
                  <a:schemeClr val="tx1"/>
                </a:solidFill>
              </a:rPr>
              <a:t>et al.</a:t>
            </a:r>
            <a:r>
              <a:rPr lang="en-US" dirty="0" smtClean="0">
                <a:solidFill>
                  <a:schemeClr val="tx1"/>
                </a:solidFill>
              </a:rPr>
              <a:t>, 2012, from the journal Ecosphere.</a:t>
            </a:r>
          </a:p>
          <a:p>
            <a:r>
              <a:rPr lang="en-US" dirty="0" smtClean="0">
                <a:hlinkClick r:id="rId4"/>
              </a:rPr>
              <a:t>http://www.cpc.ncep.noaa.gov/products/analysis_monitoring/regional_monitoring/palmer/2004/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http://www.globalfiredata.org/</a:t>
            </a:r>
            <a:endParaRPr lang="en-US" dirty="0" smtClean="0"/>
          </a:p>
          <a:p>
            <a:r>
              <a:rPr lang="en-US" dirty="0" smtClean="0"/>
              <a:t>http://www.nocaptionneeded.com/2008/10/california-wildfire-american-apocalypse/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– drought and wildfires in western </a:t>
            </a:r>
            <a:r>
              <a:rPr lang="en-US" dirty="0" err="1" smtClean="0"/>
              <a:t>u.s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History of intense wildfires and periods of prolonged </a:t>
            </a:r>
            <a:r>
              <a:rPr lang="en-US" sz="2000" dirty="0" smtClean="0"/>
              <a:t>drought</a:t>
            </a:r>
            <a:endParaRPr lang="en-US" sz="2000" dirty="0" smtClean="0"/>
          </a:p>
          <a:p>
            <a:r>
              <a:rPr lang="en-US" sz="2000" dirty="0" smtClean="0"/>
              <a:t>Speculated that both will intensify throughout the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</a:t>
            </a:r>
          </a:p>
          <a:p>
            <a:r>
              <a:rPr lang="en-US" sz="2000" dirty="0" smtClean="0"/>
              <a:t>Frequency of wildfires and extent of their burn areas have already shown increases in recent years (Patterson 2013).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Goal: to determine if  there is a correlation between the intensity of drought and frequency of wildfires in this region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 descr="http://icons.wxug.com/hurricane/2012/firechange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1291" y="2101806"/>
            <a:ext cx="3650006" cy="371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pic>
        <p:nvPicPr>
          <p:cNvPr id="8" name="Content Placeholder 4" descr="http://8sistersofzion.com/wp-content/uploads/2014/03/west_map.gif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44690" y="2488620"/>
            <a:ext cx="28003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Palmer drought severity index (PDSI)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1980869"/>
            <a:ext cx="5422390" cy="44940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Displays long-term meteorological droughts and wet conditions</a:t>
            </a:r>
          </a:p>
          <a:p>
            <a:r>
              <a:rPr lang="en-US" sz="2000" dirty="0" smtClean="0"/>
              <a:t>Derived from a combination of current weather patterns as well as those from the previous few months</a:t>
            </a:r>
          </a:p>
          <a:p>
            <a:r>
              <a:rPr lang="en-US" sz="2000" dirty="0" smtClean="0"/>
              <a:t>Indices base their outputs on temperature and the balance of precipitation, </a:t>
            </a:r>
            <a:r>
              <a:rPr lang="en-US" sz="2000" dirty="0" err="1" smtClean="0"/>
              <a:t>evapotranspiration</a:t>
            </a:r>
            <a:r>
              <a:rPr lang="en-US" sz="2000" dirty="0" smtClean="0"/>
              <a:t>, and runoff</a:t>
            </a:r>
          </a:p>
          <a:p>
            <a:r>
              <a:rPr lang="en-US" sz="2000" dirty="0" smtClean="0"/>
              <a:t>Positive values represent wet conditions and negative values represent drought conditions</a:t>
            </a:r>
            <a:endParaRPr lang="en-US" sz="2000" dirty="0"/>
          </a:p>
        </p:txBody>
      </p:sp>
      <p:pic>
        <p:nvPicPr>
          <p:cNvPr id="10" name="Content Placeholder 4" descr="http://www.cpc.ncep.noaa.gov/products/analysis_monitoring/regional_monitoring/palmer/2002/06-15-2002.gif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4972" y="2227263"/>
            <a:ext cx="4429106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700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NOAA’s </a:t>
            </a:r>
            <a:br>
              <a:rPr lang="en-US" dirty="0" smtClean="0"/>
            </a:br>
            <a:r>
              <a:rPr lang="en-US" dirty="0" smtClean="0"/>
              <a:t>Earth system research laboratory (</a:t>
            </a:r>
            <a:r>
              <a:rPr lang="en-US" dirty="0" err="1" smtClean="0"/>
              <a:t>esrl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Used ESRL’s NCAR reanalysis datasets to collected monthly gridded PDSI values</a:t>
            </a:r>
          </a:p>
          <a:p>
            <a:r>
              <a:rPr lang="en-US" dirty="0" smtClean="0"/>
              <a:t>Multiplied by -1 to make drought times positive</a:t>
            </a:r>
          </a:p>
          <a:p>
            <a:r>
              <a:rPr lang="en-US" dirty="0" smtClean="0"/>
              <a:t>Data range: January 2001 to December </a:t>
            </a:r>
            <a:r>
              <a:rPr lang="en-US" dirty="0" smtClean="0"/>
              <a:t>2010</a:t>
            </a:r>
            <a:endParaRPr lang="en-US" dirty="0" smtClean="0"/>
          </a:p>
          <a:p>
            <a:r>
              <a:rPr lang="en-US" dirty="0" smtClean="0"/>
              <a:t>Special coverage: </a:t>
            </a:r>
          </a:p>
          <a:p>
            <a:pPr lvl="1"/>
            <a:r>
              <a:rPr lang="en-US" dirty="0" smtClean="0"/>
              <a:t>2.5 degrees latitude and longitude </a:t>
            </a:r>
            <a:r>
              <a:rPr lang="en-US" dirty="0" smtClean="0"/>
              <a:t>grid</a:t>
            </a:r>
          </a:p>
          <a:p>
            <a:pPr lvl="1"/>
            <a:r>
              <a:rPr lang="en-US" dirty="0" smtClean="0"/>
              <a:t>Latitude range: 31.25 N to 49.00 N</a:t>
            </a:r>
            <a:endParaRPr lang="en-US" dirty="0" smtClean="0"/>
          </a:p>
          <a:p>
            <a:pPr lvl="1"/>
            <a:r>
              <a:rPr lang="en-US" dirty="0" smtClean="0"/>
              <a:t>Longitude </a:t>
            </a:r>
            <a:r>
              <a:rPr lang="en-US" dirty="0" smtClean="0"/>
              <a:t>range</a:t>
            </a:r>
            <a:r>
              <a:rPr lang="en-US" dirty="0" smtClean="0"/>
              <a:t>: 129.25 W to 102.00  W</a:t>
            </a:r>
            <a:endParaRPr lang="en-US" dirty="0" smtClean="0"/>
          </a:p>
        </p:txBody>
      </p:sp>
      <p:pic>
        <p:nvPicPr>
          <p:cNvPr id="5" name="Content Placeholder 4" descr="Dai Palmer Drought Severity Index: Self-calibrated GrADS image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547297" y="2227263"/>
            <a:ext cx="4704456" cy="3633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Fire data, version 4 (Gfed4) - burned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Data describes the area of each grid point burned by wildfires </a:t>
            </a:r>
          </a:p>
          <a:p>
            <a:r>
              <a:rPr lang="en-US" dirty="0" smtClean="0"/>
              <a:t>Obtained with The University of Maryland’s GFED4 dataset</a:t>
            </a:r>
          </a:p>
          <a:p>
            <a:r>
              <a:rPr lang="en-US" dirty="0" smtClean="0"/>
              <a:t>Special coverage: </a:t>
            </a:r>
          </a:p>
          <a:p>
            <a:pPr lvl="1"/>
            <a:r>
              <a:rPr lang="en-US" dirty="0" smtClean="0"/>
              <a:t>2.5 degrees latitude and longitude grid</a:t>
            </a:r>
          </a:p>
          <a:p>
            <a:pPr lvl="1"/>
            <a:r>
              <a:rPr lang="en-US" dirty="0" smtClean="0"/>
              <a:t>Latitude range</a:t>
            </a:r>
            <a:r>
              <a:rPr lang="en-US" dirty="0" smtClean="0"/>
              <a:t>: 31.25 N to 49.00 N</a:t>
            </a:r>
            <a:endParaRPr lang="en-US" dirty="0" smtClean="0"/>
          </a:p>
          <a:p>
            <a:pPr lvl="1"/>
            <a:r>
              <a:rPr lang="en-US" dirty="0" smtClean="0"/>
              <a:t>Longitude range: </a:t>
            </a:r>
            <a:r>
              <a:rPr lang="en-US" dirty="0" smtClean="0"/>
              <a:t>129.25 W to 102.00 W</a:t>
            </a:r>
            <a:endParaRPr lang="en-US" dirty="0"/>
          </a:p>
        </p:txBody>
      </p:sp>
      <p:pic>
        <p:nvPicPr>
          <p:cNvPr id="5" name="Content Placeholder 4" descr="http://www.globalfiredata.org/pics/GFED3_meanAnnualBurnedFraction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5236" y="1962476"/>
            <a:ext cx="5457250" cy="394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726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manipulation and analysis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University of Maryland’s GFED4 monthly data</a:t>
            </a:r>
          </a:p>
          <a:p>
            <a:r>
              <a:rPr lang="en-US" sz="2000" dirty="0" smtClean="0"/>
              <a:t>ESRL’s database to gather daily PDSI measurements</a:t>
            </a:r>
          </a:p>
          <a:p>
            <a:r>
              <a:rPr lang="en-US" sz="2000" dirty="0" smtClean="0"/>
              <a:t>Both monthly variables were averaged over the desired land area</a:t>
            </a:r>
            <a:endParaRPr lang="en-US" sz="1800" dirty="0" smtClean="0"/>
          </a:p>
          <a:p>
            <a:r>
              <a:rPr lang="en-US" sz="2000" dirty="0" smtClean="0"/>
              <a:t>Monthly PDSI and Burned Area plots</a:t>
            </a:r>
          </a:p>
          <a:p>
            <a:r>
              <a:rPr lang="en-US" sz="2000" dirty="0" smtClean="0"/>
              <a:t>Periodogram</a:t>
            </a:r>
          </a:p>
          <a:p>
            <a:r>
              <a:rPr lang="en-US" sz="2000" dirty="0" smtClean="0"/>
              <a:t>CPSD</a:t>
            </a:r>
          </a:p>
          <a:p>
            <a:r>
              <a:rPr lang="en-US" sz="2000" dirty="0" smtClean="0"/>
              <a:t>Phase shift</a:t>
            </a:r>
          </a:p>
          <a:p>
            <a:r>
              <a:rPr lang="en-US" sz="2000" dirty="0" smtClean="0"/>
              <a:t>Coherence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PDSI and Burned Area per Month </a:t>
            </a:r>
            <a:r>
              <a:rPr lang="en-US" dirty="0" err="1" smtClean="0"/>
              <a:t>jan</a:t>
            </a:r>
            <a:r>
              <a:rPr lang="en-US" dirty="0" smtClean="0"/>
              <a:t> 2001 to </a:t>
            </a:r>
            <a:r>
              <a:rPr lang="en-US" dirty="0" err="1" smtClean="0"/>
              <a:t>dec</a:t>
            </a:r>
            <a:r>
              <a:rPr lang="en-US" dirty="0" smtClean="0"/>
              <a:t> 2010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" y="2227263"/>
            <a:ext cx="4845049" cy="363378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227263"/>
            <a:ext cx="4845049" cy="3633787"/>
          </a:xfrm>
        </p:spPr>
      </p:pic>
    </p:spTree>
    <p:extLst>
      <p:ext uri="{BB962C8B-B14F-4D97-AF65-F5344CB8AC3E}">
        <p14:creationId xmlns="" xmlns:p14="http://schemas.microsoft.com/office/powerpoint/2010/main" val="151032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Periodograms</a:t>
            </a:r>
            <a:endParaRPr lang="en-US" dirty="0"/>
          </a:p>
        </p:txBody>
      </p:sp>
      <p:pic>
        <p:nvPicPr>
          <p:cNvPr id="7" name="Content Placeholder 6" descr="PeriodogramPDSI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869950" y="2227263"/>
            <a:ext cx="4845049" cy="3633787"/>
          </a:xfrm>
        </p:spPr>
      </p:pic>
      <p:pic>
        <p:nvPicPr>
          <p:cNvPr id="8" name="Content Placeholder 7" descr="PeriodogramBA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477000" y="2227263"/>
            <a:ext cx="4845049" cy="3633787"/>
          </a:xfrm>
        </p:spPr>
      </p:pic>
      <p:sp>
        <p:nvSpPr>
          <p:cNvPr id="9" name="TextBox 8"/>
          <p:cNvSpPr txBox="1"/>
          <p:nvPr/>
        </p:nvSpPr>
        <p:spPr>
          <a:xfrm>
            <a:off x="1638300" y="60007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Strong peak at ~5 years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0900" y="60579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Strong peak at 1 year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49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Power Spectral Density (CPSD)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Peak near 1 year associated with the annual cycle between the two indices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Second wide peak between ~1 and ~5 year</a:t>
            </a:r>
          </a:p>
        </p:txBody>
      </p:sp>
      <p:pic>
        <p:nvPicPr>
          <p:cNvPr id="6" name="Content Placeholder 5" descr="cps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77000" y="2227263"/>
            <a:ext cx="4845049" cy="3633787"/>
          </a:xfrm>
        </p:spPr>
      </p:pic>
    </p:spTree>
    <p:extLst>
      <p:ext uri="{BB962C8B-B14F-4D97-AF65-F5344CB8AC3E}">
        <p14:creationId xmlns="" xmlns:p14="http://schemas.microsoft.com/office/powerpoint/2010/main" val="22992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691</TotalTime>
  <Words>585</Words>
  <Application>Microsoft Office PowerPoint</Application>
  <PresentationFormat>Custom</PresentationFormat>
  <Paragraphs>89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Dividend</vt:lpstr>
      <vt:lpstr>Data analysis project</vt:lpstr>
      <vt:lpstr>Overview – drought and wildfires in western u.s.</vt:lpstr>
      <vt:lpstr>Palmer drought severity index (PDSI)</vt:lpstr>
      <vt:lpstr>NOAA’s  Earth system research laboratory (esrl)</vt:lpstr>
      <vt:lpstr>Global Fire data, version 4 (Gfed4) - burned area</vt:lpstr>
      <vt:lpstr>Data manipulation and analysis techniques</vt:lpstr>
      <vt:lpstr>PDSI and Burned Area per Month jan 2001 to dec 2010</vt:lpstr>
      <vt:lpstr>Periodograms</vt:lpstr>
      <vt:lpstr>Cross Power Spectral Density (CPSD)</vt:lpstr>
      <vt:lpstr>Phase Spectrum</vt:lpstr>
      <vt:lpstr>Coherence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Phillips, Simone M</dc:creator>
  <cp:lastModifiedBy>Simone Phillips</cp:lastModifiedBy>
  <cp:revision>32</cp:revision>
  <dcterms:created xsi:type="dcterms:W3CDTF">2014-04-23T15:46:11Z</dcterms:created>
  <dcterms:modified xsi:type="dcterms:W3CDTF">2014-04-24T17:55:00Z</dcterms:modified>
</cp:coreProperties>
</file>