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81" r:id="rId3"/>
    <p:sldId id="282" r:id="rId4"/>
    <p:sldId id="265" r:id="rId5"/>
    <p:sldId id="286" r:id="rId6"/>
    <p:sldId id="285" r:id="rId7"/>
    <p:sldId id="288" r:id="rId8"/>
    <p:sldId id="287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4/21/2014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4/21/2014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un rising over grassy hills" title="Slide Design Pictu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4/21/2014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e 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rPr lang="en-US"/>
              <a:t>4/21/2014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4/21/2014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4/21/2014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4/21/2014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2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100000"/>
        <a:buFont typeface="Arial" pitchFamily="34" charset="0"/>
        <a:buChar char="▪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100000"/>
        <a:buFont typeface="Arial" pitchFamily="34" charset="0"/>
        <a:buChar char="▪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8332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39356" y="4405596"/>
            <a:ext cx="101146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Interaction of PM 2.5 in the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San </a:t>
            </a:r>
            <a:r>
              <a:rPr lang="en-US" sz="4400" dirty="0" err="1">
                <a:solidFill>
                  <a:schemeClr val="bg1"/>
                </a:solidFill>
              </a:rPr>
              <a:t>Joqauin</a:t>
            </a:r>
            <a:r>
              <a:rPr lang="en-US" sz="4400" dirty="0">
                <a:solidFill>
                  <a:schemeClr val="bg1"/>
                </a:solidFill>
              </a:rPr>
              <a:t> Valley</a:t>
            </a:r>
          </a:p>
        </p:txBody>
      </p:sp>
    </p:spTree>
    <p:extLst>
      <p:ext uri="{BB962C8B-B14F-4D97-AF65-F5344CB8AC3E}">
        <p14:creationId xmlns:p14="http://schemas.microsoft.com/office/powerpoint/2010/main" val="147593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179" y="0"/>
            <a:ext cx="9509760" cy="123342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Calibri" panose="020F0502020204030204" pitchFamily="34" charset="0"/>
              </a:rPr>
              <a:t>Introduction</a:t>
            </a:r>
            <a:endParaRPr lang="en-US" sz="4000" b="1" dirty="0">
              <a:latin typeface="Calibri" panose="020F050202020403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41120" y="1506829"/>
            <a:ext cx="9509760" cy="45613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Determine the relationship of PM 2.5 concentrations </a:t>
            </a:r>
            <a:r>
              <a:rPr lang="en-US" sz="2400" dirty="0" smtClean="0">
                <a:latin typeface="Calibri" panose="020F0502020204030204" pitchFamily="34" charset="0"/>
              </a:rPr>
              <a:t>between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</a:rPr>
              <a:t>three cities located in the San </a:t>
            </a:r>
            <a:r>
              <a:rPr lang="en-US" sz="2400" dirty="0" err="1" smtClean="0">
                <a:latin typeface="Calibri" panose="020F0502020204030204" pitchFamily="34" charset="0"/>
              </a:rPr>
              <a:t>Joqauin</a:t>
            </a:r>
            <a:r>
              <a:rPr lang="en-US" sz="2400" dirty="0" smtClean="0">
                <a:latin typeface="Calibri" panose="020F0502020204030204" pitchFamily="34" charset="0"/>
              </a:rPr>
              <a:t> Valley.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The cities analyzed included: Fresno, Hanford and </a:t>
            </a:r>
            <a:r>
              <a:rPr lang="en-US" sz="2400" dirty="0" smtClean="0">
                <a:latin typeface="Calibri" panose="020F0502020204030204" pitchFamily="34" charset="0"/>
              </a:rPr>
              <a:t>Bakersfield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Daily PM 2.5 concentrations [</a:t>
            </a:r>
            <a:r>
              <a:rPr lang="en-US" sz="2400" dirty="0" smtClean="0"/>
              <a:t>µg/m³]</a:t>
            </a:r>
            <a:r>
              <a:rPr lang="en-US" sz="2400" dirty="0" smtClean="0">
                <a:latin typeface="Calibri" panose="020F0502020204030204" pitchFamily="34" charset="0"/>
              </a:rPr>
              <a:t> from the California Environmental Protection Agency database was analyzed.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Statistical Analysis Performed: Chi Squared </a:t>
            </a:r>
            <a:r>
              <a:rPr lang="en-US" sz="2400" dirty="0" smtClean="0">
                <a:latin typeface="Calibri" panose="020F0502020204030204" pitchFamily="34" charset="0"/>
              </a:rPr>
              <a:t>Test, </a:t>
            </a:r>
            <a:r>
              <a:rPr lang="en-US" sz="2400" dirty="0" smtClean="0">
                <a:latin typeface="Calibri" panose="020F0502020204030204" pitchFamily="34" charset="0"/>
              </a:rPr>
              <a:t>Pearson </a:t>
            </a:r>
            <a:r>
              <a:rPr lang="en-US" sz="2400" dirty="0" smtClean="0">
                <a:latin typeface="Calibri" panose="020F0502020204030204" pitchFamily="34" charset="0"/>
              </a:rPr>
              <a:t>Correlation</a:t>
            </a:r>
            <a:r>
              <a:rPr lang="en-US" sz="2400" dirty="0" smtClean="0">
                <a:latin typeface="Calibri" panose="020F0502020204030204" pitchFamily="34" charset="0"/>
              </a:rPr>
              <a:t>, Bootstrap Correlation, Least Squares Regression, Reduced Major Axis Regression, Principle Component Regression</a:t>
            </a:r>
            <a:endParaRPr lang="en-US" sz="24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07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0" y="1163782"/>
            <a:ext cx="5164974" cy="5104213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sz="2400" b="1" dirty="0" smtClean="0"/>
          </a:p>
          <a:p>
            <a:r>
              <a:rPr lang="en-US" sz="2400" dirty="0" smtClean="0">
                <a:latin typeface="Calibri" panose="020F0502020204030204" pitchFamily="34" charset="0"/>
              </a:rPr>
              <a:t>Vehicular emissions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Diesel soot and chemical fumes from oil production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Burning of coal for electricity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Wood burning stoves / furnaces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C</a:t>
            </a:r>
            <a:r>
              <a:rPr lang="en-US" sz="2400" dirty="0" smtClean="0">
                <a:latin typeface="Calibri" panose="020F0502020204030204" pitchFamily="34" charset="0"/>
              </a:rPr>
              <a:t>hemical </a:t>
            </a:r>
            <a:r>
              <a:rPr lang="en-US" sz="2400" dirty="0">
                <a:latin typeface="Calibri" panose="020F0502020204030204" pitchFamily="34" charset="0"/>
              </a:rPr>
              <a:t>reactions of gases</a:t>
            </a:r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Pollution carried by prevailing winds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307" y="498765"/>
            <a:ext cx="6883146" cy="5519748"/>
          </a:xfrm>
        </p:spPr>
      </p:pic>
      <p:sp>
        <p:nvSpPr>
          <p:cNvPr id="9" name="TextBox 8"/>
          <p:cNvSpPr txBox="1"/>
          <p:nvPr/>
        </p:nvSpPr>
        <p:spPr>
          <a:xfrm>
            <a:off x="311727" y="665018"/>
            <a:ext cx="4218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PM 2.5 Sources</a:t>
            </a:r>
            <a:endParaRPr lang="en-US" sz="40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Calibri" panose="020F0502020204030204" pitchFamily="34" charset="0"/>
              </a:rPr>
              <a:t>Chi Squared Test -95% Confidence</a:t>
            </a:r>
            <a:endParaRPr lang="en-US" sz="40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Null Hypothesis: The data sets are normally distributed</a:t>
            </a:r>
          </a:p>
          <a:p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49647072"/>
              </p:ext>
            </p:extLst>
          </p:nvPr>
        </p:nvGraphicFramePr>
        <p:xfrm>
          <a:off x="1306836" y="3401360"/>
          <a:ext cx="4606284" cy="1285972"/>
        </p:xfrm>
        <a:graphic>
          <a:graphicData uri="http://schemas.openxmlformats.org/drawingml/2006/table">
            <a:tbl>
              <a:tblPr/>
              <a:tblGrid>
                <a:gridCol w="1043948"/>
                <a:gridCol w="710315"/>
                <a:gridCol w="1409867"/>
                <a:gridCol w="1442154"/>
              </a:tblGrid>
              <a:tr h="321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Chi_2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Chi_Calculated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Null Hypothesis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Bakersfield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27.58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195.18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reject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Hanford 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27.58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142.21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reject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Fresno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27.58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reject</a:t>
                      </a:r>
                    </a:p>
                  </a:txBody>
                  <a:tcPr marL="8012" marR="8012" marT="80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0785" y="1901952"/>
            <a:ext cx="6119783" cy="459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411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71560" y="88419"/>
            <a:ext cx="9509760" cy="123342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Calibri" panose="020F0502020204030204" pitchFamily="34" charset="0"/>
              </a:rPr>
              <a:t>Correlation and Regression Analysis</a:t>
            </a:r>
            <a:endParaRPr lang="en-US" sz="4000" b="1" dirty="0">
              <a:latin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3081" y="5593492"/>
            <a:ext cx="3542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Pearson Correlation:  0.2738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P-Value = .0100</a:t>
            </a: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47286" y="559349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Pearson Correlation: 0.3161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P-Value = .0153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452021" y="5571181"/>
            <a:ext cx="350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Pearson Correlation: 0.6873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</a:rPr>
              <a:t>P-Value = .0123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25709"/>
            <a:ext cx="4186673" cy="314341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844" y="2266950"/>
            <a:ext cx="4343192" cy="326093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0086" y="2325709"/>
            <a:ext cx="4244338" cy="318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43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90260"/>
            <a:ext cx="9509760" cy="123342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Bootstrap Test of Correlation Coefficient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787" y="1547725"/>
            <a:ext cx="4899866" cy="4123944"/>
          </a:xfrm>
        </p:spPr>
        <p:txBody>
          <a:bodyPr/>
          <a:lstStyle/>
          <a:p>
            <a:pPr marL="45720" indent="0" algn="ctr">
              <a:buNone/>
            </a:pPr>
            <a:r>
              <a:rPr lang="en-US" sz="2400" dirty="0"/>
              <a:t>Average Correlation Coefficient </a:t>
            </a:r>
            <a:r>
              <a:rPr lang="en-US" sz="2400" i="1" dirty="0"/>
              <a:t>r </a:t>
            </a:r>
            <a:r>
              <a:rPr lang="en-US" sz="2400" dirty="0"/>
              <a:t>computed using the mean function </a:t>
            </a:r>
            <a:r>
              <a:rPr lang="en-US" sz="2400" dirty="0" smtClean="0"/>
              <a:t>yields:</a:t>
            </a:r>
          </a:p>
          <a:p>
            <a:endParaRPr lang="en-US" i="1" dirty="0"/>
          </a:p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36465012"/>
              </p:ext>
            </p:extLst>
          </p:nvPr>
        </p:nvGraphicFramePr>
        <p:xfrm>
          <a:off x="1726239" y="2642770"/>
          <a:ext cx="3422410" cy="1300152"/>
        </p:xfrm>
        <a:graphic>
          <a:graphicData uri="http://schemas.openxmlformats.org/drawingml/2006/table">
            <a:tbl>
              <a:tblPr/>
              <a:tblGrid>
                <a:gridCol w="2036649"/>
                <a:gridCol w="1385761"/>
              </a:tblGrid>
              <a:tr h="325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r- 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Bakersfield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Hanford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41120" y="4066759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Which is in agreement with the Pearson Correlation results: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59440"/>
              </p:ext>
            </p:extLst>
          </p:nvPr>
        </p:nvGraphicFramePr>
        <p:xfrm>
          <a:off x="1771135" y="4981403"/>
          <a:ext cx="3486836" cy="1181100"/>
        </p:xfrm>
        <a:graphic>
          <a:graphicData uri="http://schemas.openxmlformats.org/drawingml/2006/table">
            <a:tbl>
              <a:tblPr/>
              <a:tblGrid>
                <a:gridCol w="1723681"/>
                <a:gridCol w="1763155"/>
              </a:tblGrid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r- 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Bakersfield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Hanford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Fresno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6312" y="1804085"/>
            <a:ext cx="5815086" cy="4366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50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Calibri" panose="020F0502020204030204" pitchFamily="34" charset="0"/>
              </a:rPr>
              <a:t>Conclusion</a:t>
            </a:r>
            <a:endParaRPr lang="en-US" sz="40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libri" panose="020F0502020204030204" pitchFamily="34" charset="0"/>
              </a:rPr>
              <a:t>All three cities are not normally distributed however they all were positively skewed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Hanford- Fresno showed the greatest correlation of PM 2.5 followed by Hanford-Bakersfield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Bootstrap Method results were in agreement with the Pearson Correlation results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P-Values for all three cities were less than 0.05. The correlation is therefore considered statistically significant</a:t>
            </a:r>
          </a:p>
          <a:p>
            <a:endParaRPr lang="en-US" sz="2400" dirty="0" smtClean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07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Questions???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50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4D8109F-05D6-4A26-8F7E-3EF448E618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banded nature presentation with mountain sunrise photo (widescreen)</Template>
  <TotalTime>380</TotalTime>
  <Words>270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Corbel</vt:lpstr>
      <vt:lpstr>Euphemia</vt:lpstr>
      <vt:lpstr>Banded Design Blue 16x9</vt:lpstr>
      <vt:lpstr>PowerPoint Presentation</vt:lpstr>
      <vt:lpstr>Introduction</vt:lpstr>
      <vt:lpstr>PowerPoint Presentation</vt:lpstr>
      <vt:lpstr>Chi Squared Test -95% Confidence</vt:lpstr>
      <vt:lpstr>Correlation and Regression Analysis</vt:lpstr>
      <vt:lpstr>Bootstrap Test of Correlation Coefficient</vt:lpstr>
      <vt:lpstr>Conclusion</vt:lpstr>
      <vt:lpstr>Questions???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 of PM 2.5 within the San Joaquin Valley</dc:title>
  <dc:creator>Windows User</dc:creator>
  <cp:keywords/>
  <cp:lastModifiedBy>Rowland, Janessa R</cp:lastModifiedBy>
  <cp:revision>50</cp:revision>
  <dcterms:created xsi:type="dcterms:W3CDTF">2014-04-20T00:06:21Z</dcterms:created>
  <dcterms:modified xsi:type="dcterms:W3CDTF">2014-04-22T00:41:30Z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