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8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D179-9476-9149-8A37-FE044AD55E85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608D6-A447-0A44-8BC2-CE3BB78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 and BB show a</a:t>
            </a:r>
            <a:r>
              <a:rPr lang="en-US" baseline="0" dirty="0" smtClean="0"/>
              <a:t> statistically significant correlation to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608D6-A447-0A44-8BC2-CE3BB7823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-LSR and PC provide very similar fit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-LSR 95% CI bound indicates</a:t>
            </a:r>
            <a:r>
              <a:rPr lang="en-US" baseline="0" dirty="0" smtClean="0"/>
              <a:t> that nature (positive/negative) of correlation could be questioned but existence of correlation is not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-Variance MUCH better explained from PC…difference could be because PC takes into account variance in x and 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608D6-A447-0A44-8BC2-CE3BB7823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-Chi-squared value &gt; chi critical means null hypothesis</a:t>
            </a:r>
            <a:r>
              <a:rPr lang="en-US" baseline="0" dirty="0" smtClean="0"/>
              <a:t> can be rejected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608D6-A447-0A44-8BC2-CE3BB7823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608D6-A447-0A44-8BC2-CE3BB7823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B462-E756-8C4B-A347-4B90F82FBA53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9FE1-266F-C743-A31A-AB1E4066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49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Analyzing Atmospheric Variables and Baseball Statistics at Turner Field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5145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Steve Gregg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EAS 4480 Data Analysis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April 24</a:t>
            </a:r>
            <a:r>
              <a:rPr lang="en-US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2014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31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Home run regressions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331169"/>
            <a:ext cx="504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Figure </a:t>
            </a:r>
            <a:r>
              <a:rPr lang="en-US" sz="1200" dirty="0"/>
              <a:t>8</a:t>
            </a:r>
            <a:r>
              <a:rPr lang="en-US" sz="1200" dirty="0" smtClean="0"/>
              <a:t>. LSR, </a:t>
            </a:r>
            <a:r>
              <a:rPr lang="en-US" sz="1200" dirty="0" smtClean="0"/>
              <a:t>RMA, and PC regression fit comparison for </a:t>
            </a:r>
            <a:r>
              <a:rPr lang="en-US" sz="1200" dirty="0" smtClean="0"/>
              <a:t>home </a:t>
            </a:r>
            <a:r>
              <a:rPr lang="en-US" sz="1200" dirty="0" smtClean="0"/>
              <a:t>run vs. </a:t>
            </a:r>
            <a:r>
              <a:rPr lang="en-US" sz="1200" dirty="0" smtClean="0"/>
              <a:t>temperature.</a:t>
            </a:r>
            <a:endParaRPr lang="en-US" sz="1200" dirty="0"/>
          </a:p>
        </p:txBody>
      </p:sp>
      <p:pic>
        <p:nvPicPr>
          <p:cNvPr id="3" name="Picture 2" descr="project_HR_temp_3xR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77"/>
            <a:ext cx="5045183" cy="37880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82185"/>
              </p:ext>
            </p:extLst>
          </p:nvPr>
        </p:nvGraphicFramePr>
        <p:xfrm>
          <a:off x="5705231" y="1543077"/>
          <a:ext cx="30870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39"/>
                <a:gridCol w="1543539"/>
              </a:tblGrid>
              <a:tr h="31602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LSR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PC</a:t>
                      </a:r>
                      <a:endParaRPr lang="en-US" b="1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6121"/>
              </p:ext>
            </p:extLst>
          </p:nvPr>
        </p:nvGraphicFramePr>
        <p:xfrm>
          <a:off x="5705231" y="3024092"/>
          <a:ext cx="30870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39"/>
                <a:gridCol w="1543539"/>
              </a:tblGrid>
              <a:tr h="31602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LSR slope</a:t>
                      </a:r>
                      <a:r>
                        <a:rPr lang="en-US" baseline="0" dirty="0" smtClean="0"/>
                        <a:t> 95% CI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</a:t>
                      </a:r>
                      <a:endParaRPr lang="en-US" b="1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80734"/>
              </p:ext>
            </p:extLst>
          </p:nvPr>
        </p:nvGraphicFramePr>
        <p:xfrm>
          <a:off x="5705231" y="4514876"/>
          <a:ext cx="30870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39"/>
                <a:gridCol w="1543539"/>
              </a:tblGrid>
              <a:tr h="31602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(variance)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LSR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PC</a:t>
                      </a:r>
                      <a:endParaRPr lang="en-US" b="1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20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Home run </a:t>
            </a:r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758716"/>
            <a:ext cx="8229600" cy="18355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Residuals taken and tested.</a:t>
            </a:r>
            <a:endParaRPr lang="en-US" dirty="0" smtClean="0"/>
          </a:p>
          <a:p>
            <a:r>
              <a:rPr lang="en-US" dirty="0" smtClean="0"/>
              <a:t>Chi-squared test for LSR and PC residuals indicates that </a:t>
            </a:r>
            <a:r>
              <a:rPr lang="en-US" b="1" u="sng" dirty="0" smtClean="0"/>
              <a:t>neither</a:t>
            </a:r>
            <a:r>
              <a:rPr lang="en-US" dirty="0" smtClean="0"/>
              <a:t> are normally distributed.</a:t>
            </a:r>
            <a:endParaRPr lang="en-US" dirty="0" smtClean="0"/>
          </a:p>
        </p:txBody>
      </p:sp>
      <p:pic>
        <p:nvPicPr>
          <p:cNvPr id="5" name="Picture 4" descr="project_regress_residu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02185" cy="285480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6203"/>
              </p:ext>
            </p:extLst>
          </p:nvPr>
        </p:nvGraphicFramePr>
        <p:xfrm>
          <a:off x="4624753" y="2024430"/>
          <a:ext cx="4062047" cy="164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016"/>
                <a:gridCol w="1252415"/>
                <a:gridCol w="1582616"/>
              </a:tblGrid>
              <a:tr h="31602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Residual Chi-squared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 critical</a:t>
                      </a:r>
                    </a:p>
                    <a:p>
                      <a:pPr algn="ctr"/>
                      <a:r>
                        <a:rPr lang="en-US" b="1" dirty="0" smtClean="0"/>
                        <a:t>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LSR</a:t>
                      </a:r>
                      <a:r>
                        <a:rPr lang="en-US" b="1" baseline="0" dirty="0" smtClean="0"/>
                        <a:t> chi-squared 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PC</a:t>
                      </a:r>
                      <a:r>
                        <a:rPr lang="en-US" b="1" baseline="0" dirty="0" smtClean="0"/>
                        <a:t> chi-squared value</a:t>
                      </a:r>
                      <a:endParaRPr lang="en-US" b="1" dirty="0"/>
                    </a:p>
                  </a:txBody>
                  <a:tcPr/>
                </a:tc>
              </a:tr>
              <a:tr h="3160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2.11e3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4272445"/>
            <a:ext cx="3802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Figure </a:t>
            </a:r>
            <a:r>
              <a:rPr lang="en-US" sz="1200" dirty="0" smtClean="0"/>
              <a:t>9. </a:t>
            </a:r>
            <a:r>
              <a:rPr lang="en-US" sz="1200" dirty="0" smtClean="0"/>
              <a:t>Stem plot of LSR and PC residuals.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764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Results: </a:t>
            </a:r>
            <a:r>
              <a:rPr lang="en-US" sz="3000" dirty="0" smtClean="0"/>
              <a:t>Bootstrap LSR slope, correlation coefficient</a:t>
            </a:r>
            <a:endParaRPr lang="en-US" sz="3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661204"/>
            <a:ext cx="8229600" cy="1835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Bootstrap mean slope and mean CC similar to original.</a:t>
            </a:r>
          </a:p>
          <a:p>
            <a:r>
              <a:rPr lang="en-US" dirty="0" smtClean="0"/>
              <a:t>Bootstrap chi-squared test confirms what we already knew: data not normally distributed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149104" cy="31152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67870"/>
              </p:ext>
            </p:extLst>
          </p:nvPr>
        </p:nvGraphicFramePr>
        <p:xfrm>
          <a:off x="4415693" y="1740022"/>
          <a:ext cx="458177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922"/>
                <a:gridCol w="2207848"/>
              </a:tblGrid>
              <a:tr h="29841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2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 LSR</a:t>
                      </a:r>
                      <a:r>
                        <a:rPr lang="en-US" b="1" baseline="0" dirty="0" smtClean="0"/>
                        <a:t> slope (original)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 correlation coefficient</a:t>
                      </a:r>
                    </a:p>
                    <a:p>
                      <a:pPr algn="ctr"/>
                      <a:r>
                        <a:rPr lang="en-US" b="1" dirty="0" smtClean="0"/>
                        <a:t>(original)</a:t>
                      </a:r>
                      <a:endParaRPr lang="en-US" b="1" dirty="0"/>
                    </a:p>
                  </a:txBody>
                  <a:tcPr/>
                </a:tc>
              </a:tr>
              <a:tr h="2984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0.0087</a:t>
                      </a:r>
                    </a:p>
                    <a:p>
                      <a:pPr algn="ctr"/>
                      <a:r>
                        <a:rPr lang="en-US" dirty="0" smtClean="0"/>
                        <a:t>CI: 0.0085 to .0090</a:t>
                      </a:r>
                    </a:p>
                    <a:p>
                      <a:pPr algn="ctr"/>
                      <a:r>
                        <a:rPr lang="en-US" dirty="0" smtClean="0"/>
                        <a:t>(0.0089</a:t>
                      </a:r>
                    </a:p>
                    <a:p>
                      <a:pPr algn="ctr"/>
                      <a:r>
                        <a:rPr lang="en-US" dirty="0" smtClean="0"/>
                        <a:t>CI: </a:t>
                      </a:r>
                      <a:r>
                        <a:rPr lang="en-US" dirty="0" smtClean="0"/>
                        <a:t>-0.279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0" dirty="0" smtClean="0"/>
                        <a:t>to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dirty="0" smtClean="0"/>
                        <a:t>0.297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0.061</a:t>
                      </a:r>
                    </a:p>
                    <a:p>
                      <a:pPr algn="ctr"/>
                      <a:r>
                        <a:rPr lang="en-US" dirty="0" smtClean="0"/>
                        <a:t>CI:0.059</a:t>
                      </a:r>
                      <a:r>
                        <a:rPr lang="en-US" baseline="0" dirty="0" smtClean="0"/>
                        <a:t> to 0.063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(0.060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="0" dirty="0" smtClean="0"/>
                        <a:t>0.0051 to 0.1149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384205"/>
            <a:ext cx="41050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Figure </a:t>
            </a:r>
            <a:r>
              <a:rPr lang="en-US" sz="1000" dirty="0" smtClean="0"/>
              <a:t>10</a:t>
            </a:r>
            <a:r>
              <a:rPr lang="en-US" sz="1000" dirty="0" smtClean="0"/>
              <a:t>. Histogram of bootstrapped slope and correlation coefficient.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722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Physics of baseball tell us that temperature, dew point, and other variables should have impact on ball flight (batters) and ball movement (pitchers).</a:t>
            </a:r>
          </a:p>
          <a:p>
            <a:r>
              <a:rPr lang="en-US" dirty="0" smtClean="0"/>
              <a:t>Correlation of temperature and home runs and walks at Turner Field not high but it is statistically significant.</a:t>
            </a:r>
          </a:p>
          <a:p>
            <a:r>
              <a:rPr lang="en-US" dirty="0"/>
              <a:t>Too many other </a:t>
            </a:r>
            <a:r>
              <a:rPr lang="en-US" dirty="0" smtClean="0"/>
              <a:t>non atmospheric factors</a:t>
            </a:r>
            <a:r>
              <a:rPr lang="en-US" dirty="0"/>
              <a:t>: baseball is </a:t>
            </a:r>
            <a:r>
              <a:rPr lang="en-US" dirty="0" smtClean="0"/>
              <a:t>a </a:t>
            </a:r>
            <a:r>
              <a:rPr lang="en-US" dirty="0"/>
              <a:t>“game of inches”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Non-normality of data does call into question confidence intervals for regression analysis.</a:t>
            </a:r>
          </a:p>
        </p:txBody>
      </p:sp>
    </p:spTree>
    <p:extLst>
      <p:ext uri="{BB962C8B-B14F-4D97-AF65-F5344CB8AC3E}">
        <p14:creationId xmlns:p14="http://schemas.microsoft.com/office/powerpoint/2010/main" val="338105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</a:p>
          <a:p>
            <a:r>
              <a:rPr lang="en-US" sz="4400" dirty="0" smtClean="0"/>
              <a:t>Data and Sources</a:t>
            </a:r>
          </a:p>
          <a:p>
            <a:r>
              <a:rPr lang="en-US" sz="4400" dirty="0" smtClean="0"/>
              <a:t>Methods</a:t>
            </a:r>
          </a:p>
          <a:p>
            <a:r>
              <a:rPr lang="en-US" sz="4400" dirty="0" smtClean="0"/>
              <a:t>Results</a:t>
            </a:r>
          </a:p>
          <a:p>
            <a:r>
              <a:rPr lang="en-US" sz="4400" dirty="0" smtClean="0"/>
              <a:t>Summary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459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0" y="1417638"/>
            <a:ext cx="6863292" cy="4371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50" y="5831122"/>
            <a:ext cx="686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1. From Jason </a:t>
            </a:r>
            <a:r>
              <a:rPr lang="en-US" sz="1200" dirty="0" err="1" smtClean="0"/>
              <a:t>Samenow</a:t>
            </a:r>
            <a:r>
              <a:rPr lang="en-US" sz="1200" dirty="0" smtClean="0"/>
              <a:t>, Capital Weather Gang, </a:t>
            </a:r>
            <a:r>
              <a:rPr lang="en-US" sz="1200" i="1" dirty="0" smtClean="0"/>
              <a:t>Washington </a:t>
            </a:r>
            <a:r>
              <a:rPr lang="en-US" sz="1200" i="1" dirty="0" smtClean="0"/>
              <a:t>Post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r>
              <a:rPr lang="en-US" sz="1200" dirty="0"/>
              <a:t>Temperatures compared to a 1951-1980 baseline since 1880 and the average home runs per team per game since 1880.</a:t>
            </a:r>
          </a:p>
        </p:txBody>
      </p:sp>
    </p:spTree>
    <p:extLst>
      <p:ext uri="{BB962C8B-B14F-4D97-AF65-F5344CB8AC3E}">
        <p14:creationId xmlns:p14="http://schemas.microsoft.com/office/powerpoint/2010/main" val="26490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5150" y="5396638"/>
            <a:ext cx="686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2. From Alan M. Nathan, Baseball Prospectus.  For a given home run hit at temp T, R-R1 is the extra distance the ball travels at that temperature relative to how far it would have traveled had the temperature been 72.7°F.  Plot shows the average value of R-R1 for each temperature bucket, slope of line is 0.25 </a:t>
            </a:r>
            <a:r>
              <a:rPr lang="en-US" sz="1200" dirty="0" err="1" smtClean="0"/>
              <a:t>ft</a:t>
            </a:r>
            <a:r>
              <a:rPr lang="en-US" sz="1200" dirty="0" smtClean="0"/>
              <a:t>/°F.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0" y="1417638"/>
            <a:ext cx="7992235" cy="39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sources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7905" y="1600200"/>
            <a:ext cx="47057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Focus on Turner Field regular season games from 1997 – 2013 </a:t>
            </a:r>
            <a:r>
              <a:rPr lang="en-US" sz="2400" dirty="0" smtClean="0"/>
              <a:t>(≈ 1300 games)</a:t>
            </a:r>
            <a:endParaRPr lang="en-US" sz="2400" dirty="0" smtClean="0"/>
          </a:p>
          <a:p>
            <a:r>
              <a:rPr lang="en-US" sz="2400" dirty="0" smtClean="0"/>
              <a:t>Baseball data from </a:t>
            </a:r>
            <a:r>
              <a:rPr lang="en-US" sz="2400" dirty="0" err="1"/>
              <a:t>r</a:t>
            </a:r>
            <a:r>
              <a:rPr lang="en-US" sz="2400" dirty="0" err="1" smtClean="0"/>
              <a:t>etrosheet.org</a:t>
            </a:r>
            <a:endParaRPr lang="en-US" sz="2400" dirty="0" smtClean="0"/>
          </a:p>
          <a:p>
            <a:r>
              <a:rPr lang="en-US" sz="2400" dirty="0" smtClean="0"/>
              <a:t>Offensive stats: total home runs and runs per </a:t>
            </a:r>
            <a:r>
              <a:rPr lang="en-US" sz="2400" dirty="0" smtClean="0"/>
              <a:t>game</a:t>
            </a:r>
          </a:p>
          <a:p>
            <a:r>
              <a:rPr lang="en-US" sz="2400" dirty="0" smtClean="0"/>
              <a:t>Pitching </a:t>
            </a:r>
            <a:r>
              <a:rPr lang="en-US" sz="2400" dirty="0" smtClean="0"/>
              <a:t>stats: total strikeouts and walks per game</a:t>
            </a:r>
          </a:p>
          <a:p>
            <a:r>
              <a:rPr lang="en-US" sz="2400" dirty="0" smtClean="0"/>
              <a:t>Weather data from Iowa State University’s archive of Automated Surface Observing Network (ASOS)</a:t>
            </a:r>
          </a:p>
          <a:p>
            <a:r>
              <a:rPr lang="en-US" sz="2400" dirty="0" smtClean="0"/>
              <a:t>Weather data: Temperature, </a:t>
            </a:r>
            <a:r>
              <a:rPr lang="en-US" sz="2400" dirty="0" smtClean="0"/>
              <a:t>dew </a:t>
            </a:r>
            <a:r>
              <a:rPr lang="en-US" sz="2400" dirty="0"/>
              <a:t>p</a:t>
            </a:r>
            <a:r>
              <a:rPr lang="en-US" sz="2400" dirty="0" smtClean="0"/>
              <a:t>oint</a:t>
            </a:r>
            <a:r>
              <a:rPr lang="en-US" sz="2400" dirty="0" smtClean="0"/>
              <a:t>, </a:t>
            </a:r>
            <a:r>
              <a:rPr lang="en-US" sz="2400" dirty="0" smtClean="0"/>
              <a:t>relative </a:t>
            </a:r>
            <a:r>
              <a:rPr lang="en-US" sz="2400" dirty="0"/>
              <a:t>h</a:t>
            </a:r>
            <a:r>
              <a:rPr lang="en-US" sz="2400" dirty="0" smtClean="0"/>
              <a:t>umidity</a:t>
            </a:r>
            <a:r>
              <a:rPr lang="en-US" sz="2400" dirty="0" smtClean="0"/>
              <a:t>, MSLP, cloud cover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95" y="1600200"/>
            <a:ext cx="3992964" cy="4097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3695" y="5802997"/>
            <a:ext cx="399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3. Locations of Turner Field and ASOS station at Hartsfield-Jackson International Airport.  Distance between them approximately 7 miles.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12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coefficients calculated to determine a statistically significant relationship</a:t>
            </a:r>
          </a:p>
          <a:p>
            <a:r>
              <a:rPr lang="en-US" dirty="0" smtClean="0"/>
              <a:t>Regression analysis used to identify whether least squares, RMA, or PC best for data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Bootstrap done for </a:t>
            </a:r>
            <a:r>
              <a:rPr lang="en-US" dirty="0" smtClean="0"/>
              <a:t>LSR slope </a:t>
            </a:r>
            <a:r>
              <a:rPr lang="en-US" dirty="0" smtClean="0"/>
              <a:t>and correlation </a:t>
            </a:r>
            <a:r>
              <a:rPr lang="en-US" dirty="0" smtClean="0"/>
              <a:t>coefficient.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Sky condition Impact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3529" y="1415863"/>
            <a:ext cx="3556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Sky condition only impacts day games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CLR vs. OVC only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Day games significantly smaller sample (387 games, 29%)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Unexpected results for strikeouts, compared to Kent and Sheridan, 2011</a:t>
            </a:r>
            <a:endParaRPr lang="en-US" sz="28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6117" y="5158577"/>
            <a:ext cx="4987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 smtClean="0"/>
              <a:t>4.  </a:t>
            </a:r>
            <a:r>
              <a:rPr lang="en-US" sz="1200" dirty="0" smtClean="0"/>
              <a:t>Sky conditional impact for day games at Turner Field, 1997-</a:t>
            </a:r>
            <a:r>
              <a:rPr lang="en-US" sz="1200" dirty="0" smtClean="0"/>
              <a:t>2014.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863"/>
            <a:ext cx="4775869" cy="35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1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Correlations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12762"/>
              </p:ext>
            </p:extLst>
          </p:nvPr>
        </p:nvGraphicFramePr>
        <p:xfrm>
          <a:off x="307788" y="1415863"/>
          <a:ext cx="4766952" cy="329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208"/>
                <a:gridCol w="889888"/>
                <a:gridCol w="889888"/>
                <a:gridCol w="894080"/>
                <a:gridCol w="889888"/>
              </a:tblGrid>
              <a:tr h="65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Dew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MSLP</a:t>
                      </a:r>
                      <a:endParaRPr lang="en-US" dirty="0"/>
                    </a:p>
                  </a:txBody>
                  <a:tcPr/>
                </a:tc>
              </a:tr>
              <a:tr h="659186">
                <a:tc>
                  <a:txBody>
                    <a:bodyPr/>
                    <a:lstStyle/>
                    <a:p>
                      <a:r>
                        <a:rPr lang="en-US" dirty="0" smtClean="0"/>
                        <a:t>Home 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0.0602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-0.0361</a:t>
                      </a:r>
                      <a:endParaRPr lang="en-US" dirty="0"/>
                    </a:p>
                  </a:txBody>
                  <a:tcPr/>
                </a:tc>
              </a:tr>
              <a:tr h="659186">
                <a:tc>
                  <a:txBody>
                    <a:bodyPr/>
                    <a:lstStyle/>
                    <a:p>
                      <a:r>
                        <a:rPr lang="en-US" dirty="0" smtClean="0"/>
                        <a:t>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-0.0073</a:t>
                      </a:r>
                      <a:endParaRPr lang="en-US" dirty="0"/>
                    </a:p>
                  </a:txBody>
                  <a:tcPr/>
                </a:tc>
              </a:tr>
              <a:tr h="659186">
                <a:tc>
                  <a:txBody>
                    <a:bodyPr/>
                    <a:lstStyle/>
                    <a:p>
                      <a:r>
                        <a:rPr lang="en-US" dirty="0" smtClean="0"/>
                        <a:t>Strikeouts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0.3481</a:t>
                      </a:r>
                      <a:endParaRPr lang="en-US" dirty="0"/>
                    </a:p>
                  </a:txBody>
                  <a:tcPr/>
                </a:tc>
              </a:tr>
              <a:tr h="659186">
                <a:tc>
                  <a:txBody>
                    <a:bodyPr/>
                    <a:lstStyle/>
                    <a:p>
                      <a:r>
                        <a:rPr lang="en-US" dirty="0" smtClean="0"/>
                        <a:t>Walks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-0.0916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-0.0171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9293" y="1415863"/>
            <a:ext cx="37502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Overall low correlations somewhat surprising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Only two statistically significant (p &lt; 0.05) </a:t>
            </a:r>
            <a:r>
              <a:rPr lang="en-US" sz="2600" dirty="0" smtClean="0"/>
              <a:t>correlations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Two also within the CC 95% confidence interval</a:t>
            </a:r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HR and temperature </a:t>
            </a:r>
          </a:p>
          <a:p>
            <a:r>
              <a:rPr lang="en-US" sz="2600" b="1" dirty="0"/>
              <a:t>	</a:t>
            </a:r>
            <a:r>
              <a:rPr lang="en-US" sz="2600" b="1" dirty="0" smtClean="0"/>
              <a:t>p = </a:t>
            </a:r>
            <a:r>
              <a:rPr lang="en-US" sz="2600" b="1" dirty="0" smtClean="0"/>
              <a:t>0.032 </a:t>
            </a:r>
          </a:p>
          <a:p>
            <a:r>
              <a:rPr lang="en-US" sz="2600" b="1" dirty="0"/>
              <a:t>	</a:t>
            </a:r>
            <a:r>
              <a:rPr lang="en-US" sz="2600" b="1" dirty="0" smtClean="0"/>
              <a:t>(CI: 0.0051 to 0.1149)</a:t>
            </a:r>
            <a:endParaRPr lang="en-US" sz="2600" b="1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Walks and temperature</a:t>
            </a:r>
          </a:p>
          <a:p>
            <a:r>
              <a:rPr lang="en-US" sz="2600" dirty="0"/>
              <a:t>	</a:t>
            </a:r>
            <a:r>
              <a:rPr lang="en-US" sz="2600" b="1" dirty="0" smtClean="0"/>
              <a:t>p = </a:t>
            </a:r>
            <a:r>
              <a:rPr lang="en-US" sz="2600" b="1" dirty="0" smtClean="0"/>
              <a:t>0.001</a:t>
            </a:r>
          </a:p>
          <a:p>
            <a:r>
              <a:rPr lang="en-US" sz="2600" b="1" dirty="0"/>
              <a:t>	</a:t>
            </a:r>
            <a:r>
              <a:rPr lang="en-US" sz="2600" b="1" dirty="0" smtClean="0"/>
              <a:t>(CI: -0.146 to -0.037)</a:t>
            </a:r>
            <a:endParaRPr lang="en-US" sz="2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7788" y="4851217"/>
            <a:ext cx="4766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Table 1. Correlation Coefficients.  Red indicates statistically significant.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141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20000"/>
                <a:lumOff val="80000"/>
              </a:schemeClr>
            </a:gs>
            <a:gs pos="100000">
              <a:schemeClr val="bg1">
                <a:lumMod val="95000"/>
                <a:alpha val="7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LSR regressions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9437" y="3723907"/>
            <a:ext cx="3066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Figure </a:t>
            </a:r>
            <a:r>
              <a:rPr lang="en-US" sz="1200" dirty="0" smtClean="0"/>
              <a:t>5. </a:t>
            </a:r>
            <a:r>
              <a:rPr lang="en-US" sz="1200" dirty="0" smtClean="0"/>
              <a:t>LSR </a:t>
            </a:r>
            <a:r>
              <a:rPr lang="en-US" sz="1200" dirty="0"/>
              <a:t>h</a:t>
            </a:r>
            <a:r>
              <a:rPr lang="en-US" sz="1200" dirty="0" smtClean="0"/>
              <a:t>ome run vs. temperature</a:t>
            </a:r>
            <a:endParaRPr lang="en-US" sz="1200" dirty="0"/>
          </a:p>
        </p:txBody>
      </p:sp>
      <p:pic>
        <p:nvPicPr>
          <p:cNvPr id="4" name="Picture 3" descr="project_HR_temp_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37" y="1417638"/>
            <a:ext cx="3066878" cy="2302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40" y="1417638"/>
            <a:ext cx="3066878" cy="2302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0" y="4096871"/>
            <a:ext cx="3066878" cy="2302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74740" y="3708042"/>
            <a:ext cx="3066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Figure </a:t>
            </a:r>
            <a:r>
              <a:rPr lang="en-US" sz="1200" dirty="0"/>
              <a:t>6</a:t>
            </a:r>
            <a:r>
              <a:rPr lang="en-US" sz="1200" dirty="0" smtClean="0"/>
              <a:t>. </a:t>
            </a:r>
            <a:r>
              <a:rPr lang="en-US" sz="1200" dirty="0" smtClean="0"/>
              <a:t>LSR run vs. temperature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025080" y="6387275"/>
            <a:ext cx="3066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Figure </a:t>
            </a:r>
            <a:r>
              <a:rPr lang="en-US" sz="1200" dirty="0"/>
              <a:t>7</a:t>
            </a:r>
            <a:r>
              <a:rPr lang="en-US" sz="1200" dirty="0" smtClean="0"/>
              <a:t>. </a:t>
            </a:r>
            <a:r>
              <a:rPr lang="en-US" sz="1200" dirty="0" smtClean="0"/>
              <a:t>LSR walks vs. temperature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282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789</Words>
  <Application>Microsoft Macintosh PowerPoint</Application>
  <PresentationFormat>On-screen Show (4:3)</PresentationFormat>
  <Paragraphs>130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Analyzing Atmospheric Variables and Baseball Statistics at Turner Field</vt:lpstr>
      <vt:lpstr>Overview</vt:lpstr>
      <vt:lpstr>Motivation</vt:lpstr>
      <vt:lpstr>Motivation</vt:lpstr>
      <vt:lpstr>Data and sources</vt:lpstr>
      <vt:lpstr>Methods</vt:lpstr>
      <vt:lpstr>Results: Sky condition Impact</vt:lpstr>
      <vt:lpstr>Results: Correlations</vt:lpstr>
      <vt:lpstr>Results: LSR regressions</vt:lpstr>
      <vt:lpstr>Results: Home run regressions</vt:lpstr>
      <vt:lpstr>Results: Home run residuals</vt:lpstr>
      <vt:lpstr>Results: Bootstrap LSR slope, correlation coefficient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Impact of Atmospheric Variables on Baseball Statistics at Turner Field</dc:title>
  <dc:creator>Steve Gregg</dc:creator>
  <cp:lastModifiedBy>Steve Gregg</cp:lastModifiedBy>
  <cp:revision>61</cp:revision>
  <dcterms:created xsi:type="dcterms:W3CDTF">2014-04-24T02:42:30Z</dcterms:created>
  <dcterms:modified xsi:type="dcterms:W3CDTF">2014-04-24T17:26:34Z</dcterms:modified>
</cp:coreProperties>
</file>