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B66418-2876-4B37-845E-CAE1B838DAC4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4F6D10-0FD6-4A34-BE66-254ECB4A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B66418-2876-4B37-845E-CAE1B838DAC4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4F6D10-0FD6-4A34-BE66-254ECB4A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B66418-2876-4B37-845E-CAE1B838DAC4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4F6D10-0FD6-4A34-BE66-254ECB4A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B66418-2876-4B37-845E-CAE1B838DAC4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4F6D10-0FD6-4A34-BE66-254ECB4A21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B66418-2876-4B37-845E-CAE1B838DAC4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4F6D10-0FD6-4A34-BE66-254ECB4A21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B66418-2876-4B37-845E-CAE1B838DAC4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4F6D10-0FD6-4A34-BE66-254ECB4A21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B66418-2876-4B37-845E-CAE1B838DAC4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4F6D10-0FD6-4A34-BE66-254ECB4A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B66418-2876-4B37-845E-CAE1B838DAC4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4F6D10-0FD6-4A34-BE66-254ECB4A21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B66418-2876-4B37-845E-CAE1B838DAC4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4F6D10-0FD6-4A34-BE66-254ECB4A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6B66418-2876-4B37-845E-CAE1B838DAC4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4F6D10-0FD6-4A34-BE66-254ECB4A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B66418-2876-4B37-845E-CAE1B838DAC4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4F6D10-0FD6-4A34-BE66-254ECB4A21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6B66418-2876-4B37-845E-CAE1B838DAC4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74F6D10-0FD6-4A34-BE66-254ECB4A2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Climate Patterns Influence on United States Precipitation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Jonathan Edwards-Opperman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Nino-3 and Precipitation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066800"/>
            <a:ext cx="72390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Nino-3 and Precipitation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123950"/>
            <a:ext cx="72390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Nino-3 and Precipitation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143000"/>
            <a:ext cx="72390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significant correlations between precipitation and teleconnection patterns</a:t>
            </a:r>
          </a:p>
          <a:p>
            <a:r>
              <a:rPr lang="en-US" dirty="0" smtClean="0"/>
              <a:t>Better spatial resolution of the analysis might improve results</a:t>
            </a:r>
          </a:p>
          <a:p>
            <a:pPr lvl="1"/>
            <a:r>
              <a:rPr lang="en-US" dirty="0" smtClean="0"/>
              <a:t>Perform correlations and regressions at each </a:t>
            </a:r>
            <a:r>
              <a:rPr lang="en-US" dirty="0" err="1" smtClean="0"/>
              <a:t>gridpoint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Importance of climate-weather interface</a:t>
            </a:r>
          </a:p>
          <a:p>
            <a:pPr lvl="1"/>
            <a:r>
              <a:rPr lang="en-US" dirty="0" smtClean="0"/>
              <a:t>Seasonal forecasting</a:t>
            </a:r>
          </a:p>
          <a:p>
            <a:pPr lvl="2"/>
            <a:r>
              <a:rPr lang="en-US" dirty="0" smtClean="0"/>
              <a:t>Agriculture</a:t>
            </a:r>
          </a:p>
          <a:p>
            <a:pPr lvl="2"/>
            <a:r>
              <a:rPr lang="en-US" dirty="0" smtClean="0"/>
              <a:t>Water resource management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Climate </a:t>
            </a:r>
            <a:r>
              <a:rPr lang="en-US" dirty="0" smtClean="0"/>
              <a:t>Data – Monthly Indexes</a:t>
            </a:r>
          </a:p>
          <a:p>
            <a:pPr lvl="1"/>
            <a:r>
              <a:rPr lang="en-US" dirty="0" smtClean="0"/>
              <a:t>PNA,PDO,ENSO,NAO,AO</a:t>
            </a:r>
            <a:endParaRPr lang="en-US" dirty="0" smtClean="0"/>
          </a:p>
          <a:p>
            <a:pPr lvl="1"/>
            <a:r>
              <a:rPr lang="en-US" dirty="0" smtClean="0"/>
              <a:t>Climate Prediction Center (NOAA)</a:t>
            </a:r>
          </a:p>
          <a:p>
            <a:pPr lvl="2"/>
            <a:r>
              <a:rPr lang="en-US" dirty="0" smtClean="0"/>
              <a:t>Temporal Coverage – 1955 to present</a:t>
            </a:r>
          </a:p>
          <a:p>
            <a:pPr lvl="2"/>
            <a:r>
              <a:rPr lang="en-US" dirty="0" smtClean="0"/>
              <a:t>Temporal Resolution - Monthly</a:t>
            </a:r>
          </a:p>
          <a:p>
            <a:r>
              <a:rPr lang="en-US" dirty="0" smtClean="0"/>
              <a:t>Precipitation Data</a:t>
            </a:r>
          </a:p>
          <a:p>
            <a:pPr lvl="1"/>
            <a:r>
              <a:rPr lang="en-US" dirty="0" smtClean="0"/>
              <a:t>NOAA's </a:t>
            </a:r>
            <a:r>
              <a:rPr lang="en-US" dirty="0" err="1" smtClean="0"/>
              <a:t>PRECipitation</a:t>
            </a:r>
            <a:r>
              <a:rPr lang="en-US" dirty="0" smtClean="0"/>
              <a:t> </a:t>
            </a:r>
            <a:r>
              <a:rPr lang="en-US" dirty="0" err="1" smtClean="0"/>
              <a:t>REConstruction</a:t>
            </a:r>
            <a:r>
              <a:rPr lang="en-US" dirty="0" smtClean="0"/>
              <a:t> Dataset (PREC)</a:t>
            </a:r>
          </a:p>
          <a:p>
            <a:pPr lvl="2"/>
            <a:r>
              <a:rPr lang="en-US" dirty="0" smtClean="0"/>
              <a:t>Temporal Coverage – 1948 to </a:t>
            </a:r>
            <a:r>
              <a:rPr lang="en-US" dirty="0" smtClean="0"/>
              <a:t>present</a:t>
            </a:r>
            <a:endParaRPr lang="en-US" dirty="0" smtClean="0"/>
          </a:p>
          <a:p>
            <a:pPr lvl="2"/>
            <a:r>
              <a:rPr lang="en-US" dirty="0" smtClean="0"/>
              <a:t>Temporal Resolution - Monthly</a:t>
            </a:r>
          </a:p>
          <a:p>
            <a:pPr lvl="2"/>
            <a:r>
              <a:rPr lang="en-US" dirty="0" smtClean="0"/>
              <a:t>Spatial Coverage – Global</a:t>
            </a:r>
          </a:p>
          <a:p>
            <a:pPr lvl="2"/>
            <a:r>
              <a:rPr lang="en-US" dirty="0" smtClean="0"/>
              <a:t>Spatial Resolution – 2.5° latitude x 2.5° longitude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153400" cy="4767072"/>
          </a:xfrm>
        </p:spPr>
        <p:txBody>
          <a:bodyPr>
            <a:normAutofit/>
          </a:bodyPr>
          <a:lstStyle/>
          <a:p>
            <a:r>
              <a:rPr lang="en-US" dirty="0" smtClean="0"/>
              <a:t>Precipitation data split into six regional datasets which cover the Northwest, Southwest, North-central, South-central, Northeast, and Southeast United States</a:t>
            </a:r>
          </a:p>
          <a:p>
            <a:r>
              <a:rPr lang="en-US" dirty="0" smtClean="0"/>
              <a:t>Grid points in each region are summed to obtain a single monthly precipitation anomaly for each region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2237575"/>
          <a:ext cx="8953731" cy="2410625"/>
        </p:xfrm>
        <a:graphic>
          <a:graphicData uri="http://schemas.openxmlformats.org/drawingml/2006/table">
            <a:tbl>
              <a:tblPr/>
              <a:tblGrid>
                <a:gridCol w="1721870"/>
                <a:gridCol w="1033123"/>
                <a:gridCol w="1033123"/>
                <a:gridCol w="1033123"/>
                <a:gridCol w="1033123"/>
                <a:gridCol w="1033123"/>
                <a:gridCol w="1033123"/>
                <a:gridCol w="1033123"/>
              </a:tblGrid>
              <a:tr h="3443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Location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PNA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PDO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SOI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Nino-4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Nino-3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NAO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AO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Northwest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-0.0409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700" smtClean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0.1223</a:t>
                      </a:r>
                      <a:endParaRPr lang="en-US" sz="17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-0.0182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-1.37e-4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-0.0144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0.0293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0.0537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Southwest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-0.0892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0.0070</a:t>
                      </a:r>
                      <a:endParaRPr lang="en-US" sz="17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2.54e-4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-0.0277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-0.0137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-0.0067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0.0131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North-Central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0.0631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0.0862</a:t>
                      </a:r>
                      <a:endParaRPr lang="en-US" sz="17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-0.1098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0.1183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0.0672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0.0347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0.0185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South-Central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-0.0604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-0.0014</a:t>
                      </a:r>
                      <a:endParaRPr lang="en-US" sz="17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-0.0052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0.0319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0.0121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-0.1185</a:t>
                      </a:r>
                      <a:endParaRPr lang="en-US" sz="1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-0.0287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Northeast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-0.0394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0.0019</a:t>
                      </a:r>
                      <a:endParaRPr lang="en-US" sz="17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-0.0045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-0.0085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-0.0237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0.0311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0.0594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Southeast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0.0383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-0.0270</a:t>
                      </a:r>
                      <a:endParaRPr lang="en-US" sz="17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0.0039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0.0103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0.0249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>
                          <a:latin typeface="Calibri"/>
                          <a:ea typeface="Calibri"/>
                          <a:cs typeface="Times New Roman"/>
                        </a:rPr>
                        <a:t>-0.0304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latin typeface="Calibri"/>
                          <a:ea typeface="Calibri"/>
                          <a:cs typeface="Times New Roman"/>
                        </a:rPr>
                        <a:t>-0.0586</a:t>
                      </a:r>
                    </a:p>
                  </a:txBody>
                  <a:tcPr marL="103313" marR="1033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600200"/>
          <a:ext cx="7162801" cy="2057398"/>
        </p:xfrm>
        <a:graphic>
          <a:graphicData uri="http://schemas.openxmlformats.org/drawingml/2006/table">
            <a:tbl>
              <a:tblPr/>
              <a:tblGrid>
                <a:gridCol w="1377462"/>
                <a:gridCol w="826477"/>
                <a:gridCol w="826477"/>
                <a:gridCol w="826477"/>
                <a:gridCol w="826477"/>
                <a:gridCol w="826477"/>
                <a:gridCol w="826477"/>
                <a:gridCol w="826477"/>
              </a:tblGrid>
              <a:tr h="293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Location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PNA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PDO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Nino-4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Nino-3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NAO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AO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Northwest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-0.0744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0.0833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-0.0269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0.0023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-0.0219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0.0700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0.1190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Southwest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-0.1642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-0.1170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0.0060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-0.0368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-0.0546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0.0712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0.0815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North-Central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0.1086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0.2759</a:t>
                      </a:r>
                      <a:endParaRPr lang="en-US" sz="14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-0.1866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0.3030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0.3037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0.1102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0.0750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South-Central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-0.1239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0.1013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-0.0088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0.0456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0.0503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-0.0466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-0.0794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Northeast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-0.0681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0.1019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-0.0214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-0.0023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-0.0233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0.0680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0.1198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Southeast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0.0681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0.0507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0.0215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0.0031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0.0250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-0.0678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-0.1196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DJF and MAM Correlations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1" y="4243756"/>
          <a:ext cx="7162800" cy="1928444"/>
        </p:xfrm>
        <a:graphic>
          <a:graphicData uri="http://schemas.openxmlformats.org/drawingml/2006/table">
            <a:tbl>
              <a:tblPr/>
              <a:tblGrid>
                <a:gridCol w="1377461"/>
                <a:gridCol w="826477"/>
                <a:gridCol w="826477"/>
                <a:gridCol w="826477"/>
                <a:gridCol w="826477"/>
                <a:gridCol w="826477"/>
                <a:gridCol w="826477"/>
                <a:gridCol w="826477"/>
              </a:tblGrid>
              <a:tr h="2754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Location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PNA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PDO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SOI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Nino-4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Nino-3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NAO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AO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Northwest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-0.2221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0.0673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-0.1116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0.0818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-0.0432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0.1995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0.0539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Southwest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-0.2425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-0.1270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-0.0113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-0.2467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-0.1254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0.0727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0.0399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North-Central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0.1453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0.2052</a:t>
                      </a:r>
                      <a:endParaRPr lang="en-US" sz="14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-0.0995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0.2214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0.0486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0.0218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-0.0122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South-Central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-0.0099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0.0678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-0.0519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0.1174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0.1329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-0.0554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-0.0109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Northeast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0.0102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0.0456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-0.0063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0.0095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0.0636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0.0386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4.133e-4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Southeast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-0.0528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0.0502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-0.0280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0.0758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0.0689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0.1218</a:t>
                      </a: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0.1817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648" marR="82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597" y="1523997"/>
          <a:ext cx="7358745" cy="1981203"/>
        </p:xfrm>
        <a:graphic>
          <a:graphicData uri="http://schemas.openxmlformats.org/drawingml/2006/table">
            <a:tbl>
              <a:tblPr/>
              <a:tblGrid>
                <a:gridCol w="1415143"/>
                <a:gridCol w="849086"/>
                <a:gridCol w="849086"/>
                <a:gridCol w="849086"/>
                <a:gridCol w="849086"/>
                <a:gridCol w="849086"/>
                <a:gridCol w="849086"/>
                <a:gridCol w="849086"/>
              </a:tblGrid>
              <a:tr h="283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Location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PNA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PDO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SOI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Nino-4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Nino-3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NAO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AO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Northwest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-0.1739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-0.0161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-0.1926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0.0821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0.0165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0.1617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0.0873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Southwest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-0.1704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-0.0586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-0.0664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-0.0608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-0.0131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0.0579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0.0576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North-Central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0.0999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0.0719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-0.2138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0.2639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0.2179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0.1089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0.1035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South-Central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-0.0857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0.0669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-0.0976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0.1180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0.0848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-0.1554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-0.0124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Northeast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-0.0142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-0.1722</a:t>
                      </a:r>
                      <a:endParaRPr lang="en-US" sz="14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-0.1055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0.1069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0.1206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0.0444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0.0241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Southeast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-0.1068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-0.0422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-0.0511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0.1146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-0.0313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0.0259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0.0630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JJA and SON Correlations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597" y="4190997"/>
          <a:ext cx="7358745" cy="1981203"/>
        </p:xfrm>
        <a:graphic>
          <a:graphicData uri="http://schemas.openxmlformats.org/drawingml/2006/table">
            <a:tbl>
              <a:tblPr/>
              <a:tblGrid>
                <a:gridCol w="1415143"/>
                <a:gridCol w="849086"/>
                <a:gridCol w="849086"/>
                <a:gridCol w="849086"/>
                <a:gridCol w="849086"/>
                <a:gridCol w="849086"/>
                <a:gridCol w="849086"/>
                <a:gridCol w="849086"/>
              </a:tblGrid>
              <a:tr h="283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Location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PNA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PDO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SOI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Nino-4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Nino-3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NAO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AO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Northwest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-0.1184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0.2124</a:t>
                      </a:r>
                      <a:endParaRPr lang="en-US" sz="14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-0.1892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0.1778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0.1558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0.0074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-0.1861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Southwest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-0.1091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0.0179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0.0195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-0.0946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-0.0062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0.0051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-0.1302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North-Central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0.0574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0.1226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-0.0293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0.1025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0.0319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0.1061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0.0313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South-Central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-0.0384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0.0016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0.0616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-0.0365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-0.0256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-0.0993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-0.0062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Northeast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0.0502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0.1832</a:t>
                      </a:r>
                      <a:endParaRPr lang="en-US" sz="14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-0.0449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0.1334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0.2259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-0.0255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-0.0359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Southeast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-0.0636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-0.0146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0.0042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0.0139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-0.0505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-0.0450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0.0771</a:t>
                      </a:r>
                    </a:p>
                  </a:txBody>
                  <a:tcPr marL="84909" marR="84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990600"/>
          </a:xfrm>
        </p:spPr>
        <p:txBody>
          <a:bodyPr/>
          <a:lstStyle/>
          <a:p>
            <a:r>
              <a:rPr lang="en-US" dirty="0" smtClean="0"/>
              <a:t>The largest correlations were found during the winter months (DJF)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914400" y="2133600"/>
          <a:ext cx="7162801" cy="2057398"/>
        </p:xfrm>
        <a:graphic>
          <a:graphicData uri="http://schemas.openxmlformats.org/drawingml/2006/table">
            <a:tbl>
              <a:tblPr/>
              <a:tblGrid>
                <a:gridCol w="1377462"/>
                <a:gridCol w="826477"/>
                <a:gridCol w="826477"/>
                <a:gridCol w="826477"/>
                <a:gridCol w="826477"/>
                <a:gridCol w="826477"/>
                <a:gridCol w="826477"/>
                <a:gridCol w="826477"/>
              </a:tblGrid>
              <a:tr h="293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Location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PNA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PDO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Nino-4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Nino-3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NAO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AO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Northwest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-0.0744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0.0833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-0.0269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0.0023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-0.0219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0.0700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0.1190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Southwest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-0.1642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-0.1170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0.0060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-0.0368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-0.0546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0.0712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0.0815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North-Central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0.1086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0.2759</a:t>
                      </a:r>
                      <a:endParaRPr lang="en-US" sz="14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-0.1866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0.3030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0.3037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0.1102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0.0750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South-Central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-0.1239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0.1013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-0.0088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0.0456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0.0503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-0.0466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-0.0794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Northeast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-0.0681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0.1019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-0.0214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-0.0023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-0.0233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0.0680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0.1198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Southeast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0.0681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0.0507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0.0215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0.0031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0.0250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-0.0678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-0.1196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1"/>
          <p:cNvSpPr txBox="1">
            <a:spLocks/>
          </p:cNvSpPr>
          <p:nvPr/>
        </p:nvSpPr>
        <p:spPr>
          <a:xfrm>
            <a:off x="609600" y="4267200"/>
            <a:ext cx="8229600" cy="16764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following analyses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will cover the relationship between Nino-3 and precipitation over the North-Central United States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Nino-3 and Precipitation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990600"/>
            <a:ext cx="72390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1234</TotalTime>
  <Words>646</Words>
  <Application>Microsoft Office PowerPoint</Application>
  <PresentationFormat>On-screen Show (4:3)</PresentationFormat>
  <Paragraphs>372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Climate Patterns Influence on United States Precipitation</vt:lpstr>
      <vt:lpstr>Background</vt:lpstr>
      <vt:lpstr>Data</vt:lpstr>
      <vt:lpstr>Methodology</vt:lpstr>
      <vt:lpstr>Correlations</vt:lpstr>
      <vt:lpstr>DJF and MAM Correlations</vt:lpstr>
      <vt:lpstr>JJA and SON Correlations</vt:lpstr>
      <vt:lpstr>Correlations</vt:lpstr>
      <vt:lpstr>Nino-3 and Precipitation</vt:lpstr>
      <vt:lpstr>Nino-3 and Precipitation</vt:lpstr>
      <vt:lpstr>Nino-3 and Precipitation</vt:lpstr>
      <vt:lpstr>Nino-3 and Precipitation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Patterns Influence on United States Precipitation</dc:title>
  <dc:creator>Jonathan</dc:creator>
  <cp:lastModifiedBy>Jonathan</cp:lastModifiedBy>
  <cp:revision>4</cp:revision>
  <dcterms:created xsi:type="dcterms:W3CDTF">2014-04-20T18:36:04Z</dcterms:created>
  <dcterms:modified xsi:type="dcterms:W3CDTF">2014-04-22T17:15:49Z</dcterms:modified>
</cp:coreProperties>
</file>