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6" r:id="rId6"/>
    <p:sldId id="270" r:id="rId7"/>
    <p:sldId id="271" r:id="rId8"/>
    <p:sldId id="267" r:id="rId9"/>
    <p:sldId id="260" r:id="rId10"/>
    <p:sldId id="261" r:id="rId11"/>
    <p:sldId id="262" r:id="rId12"/>
    <p:sldId id="263" r:id="rId13"/>
    <p:sldId id="264" r:id="rId14"/>
    <p:sldId id="265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20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367B1-130F-6D4D-872A-3B4CFADFF01A}" type="datetimeFigureOut">
              <a:rPr lang="en-US" smtClean="0"/>
              <a:t>4/22/14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A9BDE-8E83-C947-8397-ED0DB1EB6F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28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Residuals should be normally distributed if the statistical fit leaves out only a random variable </a:t>
            </a:r>
          </a:p>
          <a:p>
            <a:r>
              <a:rPr lang="en-US" dirty="0" smtClean="0"/>
              <a:t>that is normally distributed via the central limit theorem (some argument similar to this).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1A9BDE-8E83-C947-8397-ED0DB1EB6F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16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3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8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8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1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3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5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2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610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3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94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100000">
              <a:srgbClr val="FFFF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68EE9-669D-5D40-938A-C34250B3BA6E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1469C-88B3-044A-BF49-97FF26323A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1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1513"/>
            <a:ext cx="7772400" cy="18189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Is Integrated Kinetic Energy a Comprehensive Index to Describe Tropical Cyclone Destructiveness?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Emily Madison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57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Regressions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496963"/>
              </p:ext>
            </p:extLst>
          </p:nvPr>
        </p:nvGraphicFramePr>
        <p:xfrm>
          <a:off x="1111644" y="1505231"/>
          <a:ext cx="6871920" cy="1025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84"/>
                <a:gridCol w="1374384"/>
                <a:gridCol w="1374384"/>
                <a:gridCol w="1374384"/>
                <a:gridCol w="1374384"/>
              </a:tblGrid>
              <a:tr h="5126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IKE</a:t>
                      </a:r>
                      <a:endParaRPr lang="en-US" dirty="0"/>
                    </a:p>
                  </a:txBody>
                  <a:tcPr/>
                </a:tc>
              </a:tr>
              <a:tr h="512667">
                <a:tc>
                  <a:txBody>
                    <a:bodyPr/>
                    <a:lstStyle/>
                    <a:p>
                      <a:r>
                        <a:rPr lang="en-US" dirty="0" smtClean="0"/>
                        <a:t>r(</a:t>
                      </a:r>
                      <a:r>
                        <a:rPr lang="en-US" dirty="0" err="1" smtClean="0"/>
                        <a:t>corrcoef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0.2779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0.5622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0.7345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16943"/>
              </p:ext>
            </p:extLst>
          </p:nvPr>
        </p:nvGraphicFramePr>
        <p:xfrm>
          <a:off x="1111644" y="2530565"/>
          <a:ext cx="6871575" cy="220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315"/>
                <a:gridCol w="1374315"/>
                <a:gridCol w="1374315"/>
                <a:gridCol w="1374315"/>
                <a:gridCol w="1374315"/>
              </a:tblGrid>
              <a:tr h="440728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 (variance explained)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407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SSS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HII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HHI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IKE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0728">
                <a:tc>
                  <a:txBody>
                    <a:bodyPr/>
                    <a:lstStyle/>
                    <a:p>
                      <a:r>
                        <a:rPr lang="en-US" dirty="0" smtClean="0"/>
                        <a:t>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0.0772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0.5395</a:t>
                      </a:r>
                      <a:endParaRPr lang="en-US" dirty="0"/>
                    </a:p>
                  </a:txBody>
                  <a:tcPr/>
                </a:tc>
              </a:tr>
              <a:tr h="440728">
                <a:tc>
                  <a:txBody>
                    <a:bodyPr/>
                    <a:lstStyle/>
                    <a:p>
                      <a:r>
                        <a:rPr lang="en-US" dirty="0" smtClean="0"/>
                        <a:t>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40728">
                <a:tc>
                  <a:txBody>
                    <a:bodyPr/>
                    <a:lstStyle/>
                    <a:p>
                      <a:r>
                        <a:rPr lang="en-US" dirty="0" smtClean="0"/>
                        <a:t>PC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4951758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 smtClean="0"/>
              <a:t>IKE with highest correlation coefficient</a:t>
            </a:r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RMA fit R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=1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81108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s_S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37" y="132163"/>
            <a:ext cx="4585402" cy="3430863"/>
          </a:xfrm>
          <a:prstGeom prst="rect">
            <a:avLst/>
          </a:prstGeom>
        </p:spPr>
      </p:pic>
      <p:pic>
        <p:nvPicPr>
          <p:cNvPr id="5" name="Picture 4" descr="Res_HH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37" y="3311668"/>
            <a:ext cx="4585402" cy="3430864"/>
          </a:xfrm>
          <a:prstGeom prst="rect">
            <a:avLst/>
          </a:prstGeom>
        </p:spPr>
      </p:pic>
      <p:pic>
        <p:nvPicPr>
          <p:cNvPr id="7" name="Picture 6" descr="Res_IK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410" y="3311667"/>
            <a:ext cx="4620213" cy="3456909"/>
          </a:xfrm>
          <a:prstGeom prst="rect">
            <a:avLst/>
          </a:prstGeom>
        </p:spPr>
      </p:pic>
      <p:pic>
        <p:nvPicPr>
          <p:cNvPr id="8" name="Picture 7" descr="Res_HII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410" y="132163"/>
            <a:ext cx="4593589" cy="343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64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Tested for normal distribution of residuals using chi-squared test</a:t>
            </a:r>
          </a:p>
          <a:p>
            <a:pPr lvl="1"/>
            <a:r>
              <a:rPr lang="en-US" dirty="0" smtClean="0"/>
              <a:t>RMA only regression that failed to reject the null hypothesis (distribution is normal)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26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S_S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28178" cy="3612512"/>
          </a:xfrm>
          <a:prstGeom prst="rect">
            <a:avLst/>
          </a:prstGeom>
        </p:spPr>
      </p:pic>
      <p:pic>
        <p:nvPicPr>
          <p:cNvPr id="5" name="Picture 4" descr="BS_HI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48584"/>
            <a:ext cx="4690389" cy="3509416"/>
          </a:xfrm>
          <a:prstGeom prst="rect">
            <a:avLst/>
          </a:prstGeom>
        </p:spPr>
      </p:pic>
      <p:pic>
        <p:nvPicPr>
          <p:cNvPr id="6" name="Picture 5" descr="BS_HH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821" y="1"/>
            <a:ext cx="4828177" cy="3612511"/>
          </a:xfrm>
          <a:prstGeom prst="rect">
            <a:avLst/>
          </a:prstGeom>
        </p:spPr>
      </p:pic>
      <p:pic>
        <p:nvPicPr>
          <p:cNvPr id="7" name="Picture 6" descr="BS_IK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985" y="3612512"/>
            <a:ext cx="4337645" cy="324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94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944128"/>
              </p:ext>
            </p:extLst>
          </p:nvPr>
        </p:nvGraphicFramePr>
        <p:xfrm>
          <a:off x="1227104" y="1320595"/>
          <a:ext cx="6574675" cy="5104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935"/>
                <a:gridCol w="1314935"/>
                <a:gridCol w="1314935"/>
                <a:gridCol w="1314935"/>
                <a:gridCol w="1314935"/>
              </a:tblGrid>
              <a:tr h="5059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HHI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IKE</a:t>
                      </a:r>
                      <a:endParaRPr lang="en-US" dirty="0"/>
                    </a:p>
                  </a:txBody>
                  <a:tcPr/>
                </a:tc>
              </a:tr>
              <a:tr h="88533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</a:t>
                      </a:r>
                      <a:r>
                        <a:rPr lang="en-US" baseline="0" dirty="0" smtClean="0"/>
                        <a:t> slope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2.2692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16.3461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0.2845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0.1683</a:t>
                      </a:r>
                      <a:endParaRPr lang="en-US" dirty="0"/>
                    </a:p>
                  </a:txBody>
                  <a:tcPr/>
                </a:tc>
              </a:tr>
              <a:tr h="512931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0.2779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0.5622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0.7345</a:t>
                      </a:r>
                      <a:endParaRPr lang="en-US" dirty="0"/>
                    </a:p>
                  </a:txBody>
                  <a:tcPr/>
                </a:tc>
              </a:tr>
              <a:tr h="512931">
                <a:tc>
                  <a:txBody>
                    <a:bodyPr/>
                    <a:lstStyle/>
                    <a:p>
                      <a:r>
                        <a:rPr lang="en-US" dirty="0" smtClean="0"/>
                        <a:t>Mean r</a:t>
                      </a:r>
                      <a:r>
                        <a:rPr lang="en-US" baseline="0" dirty="0" smtClean="0"/>
                        <a:t> boot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0.1030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0.2497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0.6984</a:t>
                      </a:r>
                      <a:endParaRPr lang="en-US" dirty="0"/>
                    </a:p>
                  </a:txBody>
                  <a:tcPr/>
                </a:tc>
              </a:tr>
              <a:tr h="512931">
                <a:tc>
                  <a:txBody>
                    <a:bodyPr/>
                    <a:lstStyle/>
                    <a:p>
                      <a:r>
                        <a:rPr lang="en-US" dirty="0" smtClean="0"/>
                        <a:t>Mean slope boot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2.6071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1.771</a:t>
                      </a:r>
                      <a:endParaRPr lang="en-US" dirty="0"/>
                    </a:p>
                  </a:txBody>
                  <a:tcPr/>
                </a:tc>
              </a:tr>
              <a:tr h="512931">
                <a:tc>
                  <a:txBody>
                    <a:bodyPr/>
                    <a:lstStyle/>
                    <a:p>
                      <a:r>
                        <a:rPr lang="en-US" dirty="0" smtClean="0"/>
                        <a:t>R 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0.0836-</a:t>
                      </a:r>
                    </a:p>
                    <a:p>
                      <a:r>
                        <a:rPr lang="en-US" dirty="0" smtClean="0"/>
                        <a:t>0.1225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0.2274-</a:t>
                      </a:r>
                    </a:p>
                    <a:p>
                      <a:r>
                        <a:rPr lang="en-US" dirty="0" smtClean="0"/>
                        <a:t>0.27194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0.5391-</a:t>
                      </a:r>
                    </a:p>
                    <a:p>
                      <a:r>
                        <a:rPr lang="en-US" dirty="0" smtClean="0"/>
                        <a:t>0.5695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0.6832-</a:t>
                      </a:r>
                    </a:p>
                    <a:p>
                      <a:r>
                        <a:rPr lang="en-US" dirty="0" smtClean="0"/>
                        <a:t>0.7134</a:t>
                      </a:r>
                      <a:endParaRPr lang="en-US" dirty="0"/>
                    </a:p>
                  </a:txBody>
                  <a:tcPr/>
                </a:tc>
              </a:tr>
              <a:tr h="512931">
                <a:tc>
                  <a:txBody>
                    <a:bodyPr/>
                    <a:lstStyle/>
                    <a:p>
                      <a:r>
                        <a:rPr lang="en-US" dirty="0" smtClean="0"/>
                        <a:t>Slope 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1.9244-</a:t>
                      </a:r>
                    </a:p>
                    <a:p>
                      <a:r>
                        <a:rPr lang="en-US" dirty="0" smtClean="0"/>
                        <a:t>3.2897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14.5746-</a:t>
                      </a:r>
                    </a:p>
                    <a:p>
                      <a:r>
                        <a:rPr lang="en-US" dirty="0" smtClean="0"/>
                        <a:t>17.4889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0.2921-</a:t>
                      </a:r>
                    </a:p>
                    <a:p>
                      <a:r>
                        <a:rPr lang="en-US" dirty="0" smtClean="0"/>
                        <a:t>0.3115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0.1711-</a:t>
                      </a:r>
                    </a:p>
                    <a:p>
                      <a:r>
                        <a:rPr lang="en-US" dirty="0" smtClean="0"/>
                        <a:t>0.1830</a:t>
                      </a:r>
                      <a:endParaRPr lang="en-US" dirty="0"/>
                    </a:p>
                  </a:txBody>
                  <a:tcPr/>
                </a:tc>
              </a:tr>
              <a:tr h="512931">
                <a:tc>
                  <a:txBody>
                    <a:bodyPr/>
                    <a:lstStyle/>
                    <a:p>
                      <a:r>
                        <a:rPr lang="en-US" dirty="0" smtClean="0"/>
                        <a:t>Chi-squared boot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reject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Bootstrap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8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Continuous scales provide better correlation coefficients</a:t>
            </a:r>
          </a:p>
          <a:p>
            <a:r>
              <a:rPr lang="en-US" dirty="0" smtClean="0"/>
              <a:t>IKE has the largest correlation coefficient</a:t>
            </a:r>
          </a:p>
          <a:p>
            <a:r>
              <a:rPr lang="en-US" dirty="0" smtClean="0"/>
              <a:t>RMA “best” fit</a:t>
            </a:r>
          </a:p>
          <a:p>
            <a:pPr lvl="1"/>
            <a:r>
              <a:rPr lang="en-US" dirty="0" smtClean="0"/>
              <a:t>R</a:t>
            </a:r>
            <a:r>
              <a:rPr lang="en-US" baseline="30000" dirty="0" smtClean="0"/>
              <a:t>2</a:t>
            </a:r>
            <a:r>
              <a:rPr lang="en-US" dirty="0" smtClean="0"/>
              <a:t> = 1</a:t>
            </a:r>
          </a:p>
          <a:p>
            <a:pPr lvl="1"/>
            <a:r>
              <a:rPr lang="en-US" dirty="0" smtClean="0"/>
              <a:t>Residuals follow normal distribution</a:t>
            </a:r>
          </a:p>
          <a:p>
            <a:pPr lvl="1"/>
            <a:r>
              <a:rPr lang="en-US" dirty="0" smtClean="0"/>
              <a:t>(However, PC fit takes into account variance in x-values; also, had decent variances )</a:t>
            </a:r>
          </a:p>
          <a:p>
            <a:r>
              <a:rPr lang="en-US" dirty="0" smtClean="0"/>
              <a:t>Can put some stock in correlation coefficients as bootstrap resampled average </a:t>
            </a:r>
            <a:r>
              <a:rPr lang="en-US" dirty="0" err="1" smtClean="0"/>
              <a:t>corrcoeffs</a:t>
            </a:r>
            <a:r>
              <a:rPr lang="en-US" dirty="0" smtClean="0"/>
              <a:t> very close</a:t>
            </a:r>
          </a:p>
          <a:p>
            <a:pPr lvl="1"/>
            <a:r>
              <a:rPr lang="en-US" dirty="0" smtClean="0"/>
              <a:t>Not so much for confidence intervals as distributions not necessarily normal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49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Results show the addition of size in hurricane intensity indices better explains costliness of storm</a:t>
            </a:r>
          </a:p>
          <a:p>
            <a:pPr lvl="1"/>
            <a:r>
              <a:rPr lang="en-US" dirty="0" smtClean="0"/>
              <a:t>IKE explains more variance than HHI</a:t>
            </a:r>
          </a:p>
          <a:p>
            <a:r>
              <a:rPr lang="en-US" dirty="0" smtClean="0"/>
              <a:t>Important to note that coastal vulnerability, infrastructure and affected population should also be taken into account</a:t>
            </a:r>
          </a:p>
          <a:p>
            <a:r>
              <a:rPr lang="en-US" dirty="0" smtClean="0"/>
              <a:t>IKE useful for forecasting destruction potential for response planning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165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 smtClean="0"/>
          </a:p>
          <a:p>
            <a:r>
              <a:rPr lang="en-US" dirty="0" smtClean="0"/>
              <a:t>Methods and Data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899092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2004 and 2005 </a:t>
            </a:r>
            <a:r>
              <a:rPr lang="en-US" dirty="0" err="1" smtClean="0"/>
              <a:t>Atl</a:t>
            </a:r>
            <a:r>
              <a:rPr lang="en-US" dirty="0" smtClean="0"/>
              <a:t> hurricane season spurred thoughts of retiring </a:t>
            </a:r>
            <a:r>
              <a:rPr lang="en-US" dirty="0" err="1" smtClean="0"/>
              <a:t>Saffir</a:t>
            </a:r>
            <a:r>
              <a:rPr lang="en-US" dirty="0" smtClean="0"/>
              <a:t>-Simpson Hurricane Scale</a:t>
            </a:r>
          </a:p>
          <a:p>
            <a:r>
              <a:rPr lang="en-US" dirty="0" smtClean="0"/>
              <a:t>Hurricane Katrina and Sandy costliest, but were Categories 3 and 1 at landfall</a:t>
            </a:r>
          </a:p>
          <a:p>
            <a:r>
              <a:rPr lang="en-US" dirty="0" smtClean="0"/>
              <a:t>Size of storm a major factor of destruction</a:t>
            </a:r>
          </a:p>
          <a:p>
            <a:r>
              <a:rPr lang="en-US" dirty="0" smtClean="0"/>
              <a:t>Use Index/Scale that includes both max velocity and storm size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92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Extended Best Track Dataset</a:t>
            </a:r>
          </a:p>
          <a:p>
            <a:pPr lvl="1"/>
            <a:r>
              <a:rPr lang="en-US" dirty="0" smtClean="0"/>
              <a:t>Climatology of Atlantic tropical cyclones (TC)	</a:t>
            </a:r>
          </a:p>
          <a:p>
            <a:pPr lvl="1"/>
            <a:r>
              <a:rPr lang="en-US" dirty="0" smtClean="0"/>
              <a:t>Data used (at/near landfall):</a:t>
            </a:r>
          </a:p>
          <a:p>
            <a:pPr lvl="2"/>
            <a:r>
              <a:rPr lang="en-US" dirty="0" smtClean="0"/>
              <a:t>1-miunte maximum sustained surfaces winds </a:t>
            </a:r>
          </a:p>
          <a:p>
            <a:pPr lvl="2"/>
            <a:r>
              <a:rPr lang="en-US" dirty="0" smtClean="0"/>
              <a:t>Radius of maximum wind </a:t>
            </a:r>
          </a:p>
          <a:p>
            <a:pPr lvl="2"/>
            <a:r>
              <a:rPr lang="en-US" dirty="0" smtClean="0"/>
              <a:t>Radius of hurricane wind </a:t>
            </a:r>
          </a:p>
          <a:p>
            <a:pPr lvl="2"/>
            <a:r>
              <a:rPr lang="en-US" dirty="0" smtClean="0"/>
              <a:t>Time steps 6-hourly</a:t>
            </a:r>
          </a:p>
          <a:p>
            <a:pPr lvl="2"/>
            <a:r>
              <a:rPr lang="en-US" dirty="0" smtClean="0"/>
              <a:t>Translational speed calculated from time and </a:t>
            </a:r>
            <a:r>
              <a:rPr lang="en-US" dirty="0" err="1" smtClean="0"/>
              <a:t>lat</a:t>
            </a:r>
            <a:r>
              <a:rPr lang="en-US" dirty="0" smtClean="0"/>
              <a:t>/</a:t>
            </a:r>
            <a:r>
              <a:rPr lang="en-US" dirty="0" err="1" smtClean="0"/>
              <a:t>lon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Costliness data from NHC review of the deadliest, costliest, and most intense U.S. TC from 1851 to 2012</a:t>
            </a:r>
          </a:p>
          <a:p>
            <a:pPr lvl="1"/>
            <a:r>
              <a:rPr lang="en-US" dirty="0" smtClean="0"/>
              <a:t>Cost in billions $US</a:t>
            </a:r>
          </a:p>
          <a:p>
            <a:pPr marL="57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64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Linearly interpolated time and other data to hourly time steps</a:t>
            </a:r>
          </a:p>
          <a:p>
            <a:r>
              <a:rPr lang="en-US" dirty="0" smtClean="0"/>
              <a:t>Calculated Hurricane Intensity Index, Hurricane Hazard Index, and Weight Integrated Kinetic Energy</a:t>
            </a:r>
          </a:p>
        </p:txBody>
      </p:sp>
    </p:spTree>
    <p:extLst>
      <p:ext uri="{BB962C8B-B14F-4D97-AF65-F5344CB8AC3E}">
        <p14:creationId xmlns:p14="http://schemas.microsoft.com/office/powerpoint/2010/main" val="2747222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887548"/>
              </p:ext>
            </p:extLst>
          </p:nvPr>
        </p:nvGraphicFramePr>
        <p:xfrm>
          <a:off x="572660" y="313922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Saffir</a:t>
                      </a:r>
                      <a:r>
                        <a:rPr lang="en-US" dirty="0" smtClean="0"/>
                        <a:t> Simpson Scale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</a:t>
                      </a:r>
                      <a:r>
                        <a:rPr lang="en-US" baseline="-25000" dirty="0" err="1" smtClean="0"/>
                        <a:t>max</a:t>
                      </a:r>
                      <a:r>
                        <a:rPr lang="en-US" dirty="0" smtClean="0"/>
                        <a:t>  m/s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33-42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</a:t>
                      </a:r>
                      <a:r>
                        <a:rPr lang="en-US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43-49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50-58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59-69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Category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&gt;70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2660" y="4404295"/>
            <a:ext cx="4111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HII = (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max</a:t>
            </a:r>
            <a:r>
              <a:rPr lang="en-US" sz="2400" dirty="0" smtClean="0"/>
              <a:t>/V</a:t>
            </a:r>
            <a:r>
              <a:rPr lang="en-US" sz="2400" baseline="-25000" dirty="0" smtClean="0"/>
              <a:t>max0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endParaRPr lang="en-US" sz="2400" dirty="0" smtClean="0"/>
          </a:p>
          <a:p>
            <a:r>
              <a:rPr lang="en-US" sz="2400" dirty="0" smtClean="0"/>
              <a:t>HHI = (R/R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(</a:t>
            </a:r>
            <a:r>
              <a:rPr lang="en-US" sz="2400" dirty="0" err="1" smtClean="0"/>
              <a:t>V</a:t>
            </a:r>
            <a:r>
              <a:rPr lang="en-US" sz="2400" baseline="-25000" dirty="0" err="1" smtClean="0"/>
              <a:t>max</a:t>
            </a:r>
            <a:r>
              <a:rPr lang="en-US" sz="2400" dirty="0" smtClean="0"/>
              <a:t>/V</a:t>
            </a:r>
            <a:r>
              <a:rPr lang="en-US" sz="2400" baseline="-25000" dirty="0" smtClean="0"/>
              <a:t>max0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(</a:t>
            </a:r>
            <a:r>
              <a:rPr lang="en-US" sz="2400" dirty="0"/>
              <a:t>S</a:t>
            </a:r>
            <a:r>
              <a:rPr lang="en-US" sz="2400" dirty="0" smtClean="0"/>
              <a:t>/S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1781" y="3348584"/>
            <a:ext cx="346936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Where:</a:t>
            </a:r>
          </a:p>
          <a:p>
            <a:r>
              <a:rPr lang="en-US" sz="2400" dirty="0" err="1" smtClean="0"/>
              <a:t>V</a:t>
            </a:r>
            <a:r>
              <a:rPr lang="en-US" sz="2400" baseline="-25000" dirty="0" err="1" smtClean="0"/>
              <a:t>max</a:t>
            </a:r>
            <a:r>
              <a:rPr lang="en-US" sz="2400" dirty="0" smtClean="0"/>
              <a:t> = 1-miunte maximum</a:t>
            </a:r>
          </a:p>
          <a:p>
            <a:r>
              <a:rPr lang="en-US" sz="2400" dirty="0" smtClean="0"/>
              <a:t> sustained surfaces winds </a:t>
            </a:r>
          </a:p>
          <a:p>
            <a:r>
              <a:rPr lang="en-US" sz="2400" dirty="0" smtClean="0"/>
              <a:t>R  = maximum radius</a:t>
            </a:r>
          </a:p>
          <a:p>
            <a:r>
              <a:rPr lang="en-US" sz="2400" dirty="0" smtClean="0"/>
              <a:t>S = translational velocity</a:t>
            </a:r>
          </a:p>
          <a:p>
            <a:r>
              <a:rPr lang="en-US" sz="2400" dirty="0" smtClean="0"/>
              <a:t>V</a:t>
            </a:r>
            <a:r>
              <a:rPr lang="en-US" sz="2400" baseline="-25000" dirty="0" smtClean="0"/>
              <a:t>max0 </a:t>
            </a:r>
            <a:r>
              <a:rPr lang="en-US" sz="2400" dirty="0" smtClean="0"/>
              <a:t>= 74 mph</a:t>
            </a:r>
            <a:endParaRPr lang="en-US" sz="2400" baseline="-25000" dirty="0" smtClean="0"/>
          </a:p>
          <a:p>
            <a:r>
              <a:rPr lang="en-US" sz="2400" dirty="0" smtClean="0"/>
              <a:t>R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60 miles</a:t>
            </a:r>
            <a:endParaRPr lang="en-US" sz="2400" baseline="-25000" dirty="0" smtClean="0"/>
          </a:p>
          <a:p>
            <a:r>
              <a:rPr lang="en-US" sz="2400" dirty="0" smtClean="0"/>
              <a:t>S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= 15 mph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6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6707" y="4684719"/>
            <a:ext cx="73226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Weighted IKE = IKE</a:t>
            </a:r>
            <a:r>
              <a:rPr lang="en-US" sz="3200" baseline="-25000" dirty="0" smtClean="0"/>
              <a:t>25-40</a:t>
            </a:r>
            <a:r>
              <a:rPr lang="en-US" sz="3200" dirty="0" smtClean="0"/>
              <a:t> + 6IKE</a:t>
            </a:r>
            <a:r>
              <a:rPr lang="en-US" sz="3200" baseline="-25000" dirty="0" smtClean="0"/>
              <a:t>41-54</a:t>
            </a:r>
            <a:r>
              <a:rPr lang="en-US" sz="3200" dirty="0" smtClean="0"/>
              <a:t> + 30IKE</a:t>
            </a:r>
            <a:r>
              <a:rPr lang="en-US" sz="3200" baseline="-25000" dirty="0" smtClean="0"/>
              <a:t>55</a:t>
            </a:r>
            <a:endParaRPr lang="en-US" sz="3200" dirty="0"/>
          </a:p>
        </p:txBody>
      </p:sp>
      <p:pic>
        <p:nvPicPr>
          <p:cNvPr id="8" name="Picture 7" descr="Screen Shot 2014-04-22 at 12.39.26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886"/>
          <a:stretch/>
        </p:blipFill>
        <p:spPr>
          <a:xfrm>
            <a:off x="0" y="0"/>
            <a:ext cx="9144000" cy="1451603"/>
          </a:xfrm>
          <a:prstGeom prst="rect">
            <a:avLst/>
          </a:prstGeom>
        </p:spPr>
      </p:pic>
      <p:pic>
        <p:nvPicPr>
          <p:cNvPr id="9" name="Picture 8" descr="Screen Shot 2014-04-22 at 12.39.26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05"/>
          <a:stretch/>
        </p:blipFill>
        <p:spPr>
          <a:xfrm>
            <a:off x="0" y="1451603"/>
            <a:ext cx="9144000" cy="251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71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Correlation coefficient calculated between Cost and each scale/index</a:t>
            </a:r>
          </a:p>
          <a:p>
            <a:r>
              <a:rPr lang="en-US" dirty="0" smtClean="0"/>
              <a:t>Regression analyses</a:t>
            </a:r>
          </a:p>
          <a:p>
            <a:pPr lvl="1"/>
            <a:r>
              <a:rPr lang="en-US" dirty="0" smtClean="0"/>
              <a:t>Least squares</a:t>
            </a:r>
          </a:p>
          <a:p>
            <a:pPr lvl="1"/>
            <a:r>
              <a:rPr lang="en-US" dirty="0" smtClean="0"/>
              <a:t>Reduced Major Axis (RMA)</a:t>
            </a:r>
          </a:p>
          <a:p>
            <a:pPr lvl="1"/>
            <a:r>
              <a:rPr lang="en-US" dirty="0" smtClean="0"/>
              <a:t>Principal Component</a:t>
            </a:r>
          </a:p>
          <a:p>
            <a:r>
              <a:rPr lang="en-US" dirty="0" smtClean="0"/>
              <a:t>Determined variance explained by each fit</a:t>
            </a:r>
            <a:endParaRPr lang="en-US" dirty="0" smtClean="0"/>
          </a:p>
          <a:p>
            <a:r>
              <a:rPr lang="en-US" dirty="0" smtClean="0"/>
              <a:t>Residuals analyzed</a:t>
            </a:r>
          </a:p>
          <a:p>
            <a:r>
              <a:rPr lang="en-US" dirty="0" smtClean="0"/>
              <a:t>Bootstrapped least squares slope and correlation coefficient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431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996"/>
            <a:ext cx="8229600" cy="1143000"/>
          </a:xfrm>
        </p:spPr>
        <p:txBody>
          <a:bodyPr/>
          <a:lstStyle/>
          <a:p>
            <a:r>
              <a:rPr lang="en-US" dirty="0" smtClean="0"/>
              <a:t>Regression Analysis</a:t>
            </a:r>
            <a:endParaRPr lang="en-US" dirty="0"/>
          </a:p>
        </p:txBody>
      </p:sp>
      <p:pic>
        <p:nvPicPr>
          <p:cNvPr id="5" name="Picture 4" descr="Regression_Intensit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88" y="984853"/>
            <a:ext cx="7584994" cy="567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8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549</Words>
  <Application>Microsoft Macintosh PowerPoint</Application>
  <PresentationFormat>On-screen Show (4:3)</PresentationFormat>
  <Paragraphs>161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Is Integrated Kinetic Energy a Comprehensive Index to Describe Tropical Cyclone Destructiveness?</vt:lpstr>
      <vt:lpstr>Overview</vt:lpstr>
      <vt:lpstr>Introduction</vt:lpstr>
      <vt:lpstr>Data</vt:lpstr>
      <vt:lpstr>Methods</vt:lpstr>
      <vt:lpstr>PowerPoint Presentation</vt:lpstr>
      <vt:lpstr>PowerPoint Presentation</vt:lpstr>
      <vt:lpstr>Methods</vt:lpstr>
      <vt:lpstr>Regression Analysis</vt:lpstr>
      <vt:lpstr>Results of Regressions</vt:lpstr>
      <vt:lpstr>PowerPoint Presentation</vt:lpstr>
      <vt:lpstr>Residuals</vt:lpstr>
      <vt:lpstr>PowerPoint Presentation</vt:lpstr>
      <vt:lpstr>Bootstrap Results</vt:lpstr>
      <vt:lpstr>Discussion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Integrated Kinetic Energy a Comprehensive Index to Describe Tropical Cyclone Destructiveness?</dc:title>
  <dc:creator>Emily Madison</dc:creator>
  <cp:lastModifiedBy>Emily Madison</cp:lastModifiedBy>
  <cp:revision>23</cp:revision>
  <dcterms:created xsi:type="dcterms:W3CDTF">2014-04-22T15:33:43Z</dcterms:created>
  <dcterms:modified xsi:type="dcterms:W3CDTF">2014-04-22T17:34:53Z</dcterms:modified>
</cp:coreProperties>
</file>