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08" r:id="rId1"/>
  </p:sldMasterIdLst>
  <p:sldIdLst>
    <p:sldId id="256" r:id="rId2"/>
    <p:sldId id="258" r:id="rId3"/>
    <p:sldId id="261" r:id="rId4"/>
    <p:sldId id="257" r:id="rId5"/>
    <p:sldId id="259" r:id="rId6"/>
    <p:sldId id="260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173065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F59604A-DDD4-4BE5-9F0F-C50D317D1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40979" y="497504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40979" y="156430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26C5456-BECD-6E48-877A-4D51F4DC2049}" type="datetimeFigureOut">
              <a:rPr lang="en-US" smtClean="0"/>
              <a:t>4/24/14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516D141-6BD4-6B4E-80FD-4AADE2064F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png"/><Relationship Id="rId5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50997"/>
            <a:ext cx="8367224" cy="2249453"/>
          </a:xfrm>
        </p:spPr>
        <p:txBody>
          <a:bodyPr>
            <a:normAutofit/>
          </a:bodyPr>
          <a:lstStyle/>
          <a:p>
            <a:r>
              <a:rPr lang="en-US" b="1" dirty="0" smtClean="0"/>
              <a:t>PM 2.5 and Asthma-Related Emergency Room Visits in California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Maisie Hugdahl</a:t>
            </a:r>
          </a:p>
          <a:p>
            <a:r>
              <a:rPr lang="en-US" sz="2200" dirty="0" smtClean="0"/>
              <a:t>4.24.2014</a:t>
            </a:r>
          </a:p>
          <a:p>
            <a:r>
              <a:rPr lang="en-US" sz="2200" dirty="0" smtClean="0"/>
              <a:t>EAS 4480 Term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Contradictory to other studies</a:t>
            </a:r>
          </a:p>
          <a:p>
            <a:r>
              <a:rPr lang="en-US" dirty="0" smtClean="0"/>
              <a:t>Seems to be a slight negative correlation</a:t>
            </a:r>
          </a:p>
          <a:p>
            <a:pPr lvl="2"/>
            <a:r>
              <a:rPr lang="en-US" dirty="0" smtClean="0"/>
              <a:t>Air quality isn’t one of the main causes for asthma-related ER visits?</a:t>
            </a:r>
          </a:p>
          <a:p>
            <a:pPr lvl="2"/>
            <a:r>
              <a:rPr lang="en-US" dirty="0" smtClean="0"/>
              <a:t>Threshold is too low?</a:t>
            </a:r>
          </a:p>
          <a:p>
            <a:pPr lvl="2"/>
            <a:r>
              <a:rPr lang="en-US" dirty="0" smtClean="0"/>
              <a:t>More sensitive to different age groups?</a:t>
            </a:r>
          </a:p>
          <a:p>
            <a:r>
              <a:rPr lang="en-US" dirty="0" smtClean="0"/>
              <a:t>Need more data</a:t>
            </a:r>
          </a:p>
          <a:p>
            <a:pPr lvl="2"/>
            <a:r>
              <a:rPr lang="en-US" dirty="0" smtClean="0"/>
              <a:t>Longer time span, more counties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5680"/>
            <a:ext cx="8229600" cy="1066800"/>
          </a:xfrm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91" y="1564304"/>
            <a:ext cx="8478810" cy="4325112"/>
          </a:xfrm>
        </p:spPr>
        <p:txBody>
          <a:bodyPr/>
          <a:lstStyle/>
          <a:p>
            <a:r>
              <a:rPr lang="en-US" dirty="0" smtClean="0"/>
              <a:t>Many studies have found a link between PM 2.5 and asthma</a:t>
            </a:r>
          </a:p>
          <a:p>
            <a:pPr lvl="1"/>
            <a:r>
              <a:rPr lang="en-US" dirty="0" smtClean="0"/>
              <a:t>WHO cited more hospital admissions</a:t>
            </a:r>
          </a:p>
          <a:p>
            <a:r>
              <a:rPr lang="en-US" dirty="0" smtClean="0"/>
              <a:t>This study’s focus:</a:t>
            </a:r>
          </a:p>
          <a:p>
            <a:pPr lvl="1"/>
            <a:r>
              <a:rPr lang="en-US" dirty="0" smtClean="0"/>
              <a:t>% of days over the US standard (35 micrograms/m</a:t>
            </a:r>
            <a:r>
              <a:rPr lang="en-US" baseline="30000" dirty="0" smtClean="0"/>
              <a:t>3</a:t>
            </a:r>
            <a:r>
              <a:rPr lang="en-US" dirty="0" smtClean="0"/>
              <a:t> per 24 hours)</a:t>
            </a:r>
          </a:p>
          <a:p>
            <a:pPr lvl="1"/>
            <a:r>
              <a:rPr lang="en-US" dirty="0" smtClean="0"/>
              <a:t># of emergency room visits due to asthma (age-adjusted, per 10,000)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California Environmental Health Tracking Progr</a:t>
            </a:r>
            <a:r>
              <a:rPr lang="en-US" dirty="0" smtClean="0"/>
              <a:t>am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38783" y="3340387"/>
            <a:ext cx="4244258" cy="2739681"/>
            <a:chOff x="191497" y="3276255"/>
            <a:chExt cx="4244258" cy="227616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6680" y="3276255"/>
              <a:ext cx="3969075" cy="2101275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880345" y="5245570"/>
              <a:ext cx="710013" cy="30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-286601" y="4107377"/>
              <a:ext cx="1325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# ER Visits</a:t>
              </a:r>
              <a:endParaRPr lang="en-US" dirty="0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9903" y="3356881"/>
            <a:ext cx="4557080" cy="24125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14153" y="5588007"/>
            <a:ext cx="710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3259897" y="4315076"/>
            <a:ext cx="2615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Days Above Standard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46327" y="6258748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**Purple line is California average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45291" y="2791821"/>
            <a:ext cx="29015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Data for Los Angeles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65985" y="806572"/>
            <a:ext cx="5138717" cy="5896978"/>
            <a:chOff x="221065" y="0"/>
            <a:chExt cx="5976166" cy="685799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1065" y="0"/>
              <a:ext cx="5976166" cy="6857999"/>
            </a:xfrm>
            <a:prstGeom prst="rect">
              <a:avLst/>
            </a:prstGeom>
          </p:spPr>
        </p:pic>
        <p:sp>
          <p:nvSpPr>
            <p:cNvPr id="7" name="Plaque 6"/>
            <p:cNvSpPr/>
            <p:nvPr/>
          </p:nvSpPr>
          <p:spPr>
            <a:xfrm>
              <a:off x="3567072" y="5376969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laque 7"/>
            <p:cNvSpPr/>
            <p:nvPr/>
          </p:nvSpPr>
          <p:spPr>
            <a:xfrm>
              <a:off x="4648003" y="5120280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laque 8"/>
            <p:cNvSpPr/>
            <p:nvPr/>
          </p:nvSpPr>
          <p:spPr>
            <a:xfrm>
              <a:off x="4418304" y="6011151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laque 9"/>
            <p:cNvSpPr/>
            <p:nvPr/>
          </p:nvSpPr>
          <p:spPr>
            <a:xfrm>
              <a:off x="5134423" y="5963866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laque 10"/>
            <p:cNvSpPr/>
            <p:nvPr/>
          </p:nvSpPr>
          <p:spPr>
            <a:xfrm>
              <a:off x="2976332" y="3583934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laque 11"/>
            <p:cNvSpPr/>
            <p:nvPr/>
          </p:nvSpPr>
          <p:spPr>
            <a:xfrm>
              <a:off x="3260079" y="3921683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laque 12"/>
            <p:cNvSpPr/>
            <p:nvPr/>
          </p:nvSpPr>
          <p:spPr>
            <a:xfrm>
              <a:off x="2760145" y="4029762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Plaque 13"/>
            <p:cNvSpPr/>
            <p:nvPr/>
          </p:nvSpPr>
          <p:spPr>
            <a:xfrm>
              <a:off x="1854866" y="1692537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Plaque 14"/>
            <p:cNvSpPr/>
            <p:nvPr/>
          </p:nvSpPr>
          <p:spPr>
            <a:xfrm>
              <a:off x="2003493" y="3300225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laque 15"/>
            <p:cNvSpPr/>
            <p:nvPr/>
          </p:nvSpPr>
          <p:spPr>
            <a:xfrm>
              <a:off x="1942691" y="2813865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laque 16"/>
            <p:cNvSpPr/>
            <p:nvPr/>
          </p:nvSpPr>
          <p:spPr>
            <a:xfrm>
              <a:off x="1314400" y="3057046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Plaque 17"/>
            <p:cNvSpPr/>
            <p:nvPr/>
          </p:nvSpPr>
          <p:spPr>
            <a:xfrm>
              <a:off x="1679215" y="3144860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laque 18"/>
            <p:cNvSpPr/>
            <p:nvPr/>
          </p:nvSpPr>
          <p:spPr>
            <a:xfrm>
              <a:off x="1773794" y="2178896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laque 19"/>
            <p:cNvSpPr/>
            <p:nvPr/>
          </p:nvSpPr>
          <p:spPr>
            <a:xfrm>
              <a:off x="1949445" y="2503136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laque 20"/>
            <p:cNvSpPr/>
            <p:nvPr/>
          </p:nvSpPr>
          <p:spPr>
            <a:xfrm>
              <a:off x="5134423" y="5552598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laque 21"/>
            <p:cNvSpPr/>
            <p:nvPr/>
          </p:nvSpPr>
          <p:spPr>
            <a:xfrm>
              <a:off x="3479246" y="4651221"/>
              <a:ext cx="175651" cy="175629"/>
            </a:xfrm>
            <a:prstGeom prst="plaqu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1921" y="806572"/>
            <a:ext cx="5222079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Data Distribution</a:t>
            </a:r>
            <a:endParaRPr lang="en-US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21921" y="1776320"/>
            <a:ext cx="5222079" cy="4525963"/>
          </a:xfrm>
        </p:spPr>
        <p:txBody>
          <a:bodyPr/>
          <a:lstStyle/>
          <a:p>
            <a:r>
              <a:rPr lang="en-US" dirty="0" smtClean="0"/>
              <a:t>16 counties</a:t>
            </a:r>
          </a:p>
          <a:p>
            <a:r>
              <a:rPr lang="en-US" dirty="0" smtClean="0"/>
              <a:t>6 years (2001-2006)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three different regression methods</a:t>
            </a:r>
          </a:p>
          <a:p>
            <a:pPr lvl="2"/>
            <a:r>
              <a:rPr lang="en-US" dirty="0" smtClean="0"/>
              <a:t>Compare the slopes and R</a:t>
            </a:r>
            <a:r>
              <a:rPr lang="en-US" baseline="30000" dirty="0" smtClean="0"/>
              <a:t>2</a:t>
            </a:r>
            <a:r>
              <a:rPr lang="en-US" dirty="0" smtClean="0"/>
              <a:t> values</a:t>
            </a:r>
          </a:p>
          <a:p>
            <a:r>
              <a:rPr lang="en-US" dirty="0" smtClean="0"/>
              <a:t>Find the correlation coefficient</a:t>
            </a:r>
          </a:p>
          <a:p>
            <a:pPr lvl="2"/>
            <a:r>
              <a:rPr lang="en-US" dirty="0" smtClean="0"/>
              <a:t>Apply the bootstrap and jackknife methods</a:t>
            </a:r>
          </a:p>
          <a:p>
            <a:pPr lvl="2"/>
            <a:r>
              <a:rPr lang="en-US" dirty="0" smtClean="0"/>
              <a:t>Plot the histograms</a:t>
            </a:r>
          </a:p>
          <a:p>
            <a:r>
              <a:rPr lang="en-US" dirty="0" smtClean="0"/>
              <a:t>Compare results to other studies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Regressions</a:t>
            </a:r>
            <a:endParaRPr lang="en-US" dirty="0"/>
          </a:p>
        </p:txBody>
      </p:sp>
      <p:pic>
        <p:nvPicPr>
          <p:cNvPr id="5" name="Picture 4" descr="Da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3904" y="1547800"/>
            <a:ext cx="6237894" cy="5293696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41033" y="2509520"/>
          <a:ext cx="3315345" cy="147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5633"/>
                <a:gridCol w="1237068"/>
                <a:gridCol w="102264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r>
                        <a:rPr lang="en-US" baseline="30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LSR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-0.0524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-0.0633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641033" y="4404296"/>
          <a:ext cx="3315346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97874"/>
                <a:gridCol w="15174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Correlation Coefficient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-0.1250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Upper</a:t>
                      </a:r>
                      <a:r>
                        <a:rPr lang="en-US" baseline="0" dirty="0" smtClean="0"/>
                        <a:t> Limit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0.0808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Lower Limit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-0.3205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979" y="288777"/>
            <a:ext cx="8229600" cy="1066800"/>
          </a:xfrm>
        </p:spPr>
        <p:txBody>
          <a:bodyPr/>
          <a:lstStyle/>
          <a:p>
            <a:r>
              <a:rPr lang="en-US" dirty="0" smtClean="0"/>
              <a:t>Bootstrap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33" y="2279320"/>
            <a:ext cx="7398453" cy="6227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232" y="1355576"/>
            <a:ext cx="7398453" cy="703835"/>
          </a:xfrm>
          <a:prstGeom prst="rect">
            <a:avLst/>
          </a:prstGeom>
        </p:spPr>
      </p:pic>
      <p:pic>
        <p:nvPicPr>
          <p:cNvPr id="14" name="Picture 13" descr="HistSlBoo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0761" y="3398070"/>
            <a:ext cx="4613239" cy="3459929"/>
          </a:xfrm>
          <a:prstGeom prst="rect">
            <a:avLst/>
          </a:prstGeom>
        </p:spPr>
      </p:pic>
      <p:pic>
        <p:nvPicPr>
          <p:cNvPr id="15" name="Picture 14" descr="HistBootCC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1706" y="3398070"/>
            <a:ext cx="4592467" cy="34443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59710" y="3876751"/>
            <a:ext cx="2078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Zapf Dingbats" pitchFamily="-65" charset="2"/>
              <a:buChar char="✔"/>
            </a:pPr>
            <a:r>
              <a:rPr lang="en-US" b="1" dirty="0" smtClean="0">
                <a:solidFill>
                  <a:srgbClr val="FF0000"/>
                </a:solidFill>
                <a:latin typeface="Trebuchet MS"/>
                <a:ea typeface="Zapf Dingbats"/>
                <a:cs typeface="Trebuchet MS"/>
              </a:rPr>
              <a:t>  Normally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rebuchet MS"/>
                <a:ea typeface="Zapf Dingbats"/>
                <a:cs typeface="Trebuchet MS"/>
              </a:rPr>
              <a:t>     Distributed </a:t>
            </a:r>
            <a:endParaRPr lang="en-US" b="1" dirty="0">
              <a:solidFill>
                <a:srgbClr val="FF0000"/>
              </a:solidFill>
              <a:latin typeface="Trebuchet MS"/>
              <a:cs typeface="Trebuchet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95687" y="3876751"/>
            <a:ext cx="2078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Zapf Dingbats" pitchFamily="-65" charset="2"/>
              <a:buChar char="✔"/>
            </a:pPr>
            <a:r>
              <a:rPr lang="en-US" b="1" dirty="0" smtClean="0">
                <a:solidFill>
                  <a:srgbClr val="FF0000"/>
                </a:solidFill>
                <a:latin typeface="Trebuchet MS"/>
                <a:ea typeface="Zapf Dingbats"/>
                <a:cs typeface="Trebuchet MS"/>
              </a:rPr>
              <a:t>  Normally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rebuchet MS"/>
                <a:ea typeface="Zapf Dingbats"/>
                <a:cs typeface="Trebuchet MS"/>
              </a:rPr>
              <a:t>     Distributed </a:t>
            </a:r>
            <a:endParaRPr lang="en-US" b="1" dirty="0">
              <a:solidFill>
                <a:srgbClr val="FF0000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979" y="316059"/>
            <a:ext cx="8229600" cy="1066800"/>
          </a:xfrm>
        </p:spPr>
        <p:txBody>
          <a:bodyPr/>
          <a:lstStyle/>
          <a:p>
            <a:r>
              <a:rPr lang="en-US" dirty="0" smtClean="0"/>
              <a:t>Jackknife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l="5490" t="37718"/>
          <a:stretch>
            <a:fillRect/>
          </a:stretch>
        </p:blipFill>
        <p:spPr>
          <a:xfrm>
            <a:off x="659770" y="1333374"/>
            <a:ext cx="7777821" cy="685512"/>
          </a:xfrm>
          <a:prstGeom prst="rect">
            <a:avLst/>
          </a:prstGeom>
        </p:spPr>
      </p:pic>
      <p:pic>
        <p:nvPicPr>
          <p:cNvPr id="5" name="Picture 4" descr="HistJac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47557"/>
            <a:ext cx="4547257" cy="34104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9770" y="3876751"/>
            <a:ext cx="2078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Zapf Dingbats" pitchFamily="-65" charset="2"/>
              <a:buChar char="✔"/>
            </a:pPr>
            <a:r>
              <a:rPr lang="en-US" b="1" dirty="0" smtClean="0">
                <a:solidFill>
                  <a:srgbClr val="FF0000"/>
                </a:solidFill>
                <a:latin typeface="Trebuchet MS"/>
                <a:ea typeface="Zapf Dingbats"/>
                <a:cs typeface="Trebuchet MS"/>
              </a:rPr>
              <a:t>  Normally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rebuchet MS"/>
                <a:ea typeface="Zapf Dingbats"/>
                <a:cs typeface="Trebuchet MS"/>
              </a:rPr>
              <a:t>     Distributed </a:t>
            </a:r>
            <a:endParaRPr lang="en-US" b="1" dirty="0">
              <a:solidFill>
                <a:srgbClr val="FF0000"/>
              </a:solidFill>
              <a:latin typeface="Trebuchet MS"/>
              <a:cs typeface="Trebuchet M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770" y="2391132"/>
            <a:ext cx="7777821" cy="652032"/>
          </a:xfrm>
          <a:prstGeom prst="rect">
            <a:avLst/>
          </a:prstGeom>
        </p:spPr>
      </p:pic>
      <p:pic>
        <p:nvPicPr>
          <p:cNvPr id="8" name="Picture 7" descr="HistJack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6743" y="3447557"/>
            <a:ext cx="4547257" cy="34104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65616" y="3876751"/>
            <a:ext cx="2078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Zapf Dingbats" pitchFamily="-65" charset="2"/>
              <a:buChar char="✔"/>
            </a:pPr>
            <a:r>
              <a:rPr lang="en-US" b="1" dirty="0" smtClean="0">
                <a:solidFill>
                  <a:srgbClr val="FF0000"/>
                </a:solidFill>
                <a:latin typeface="Trebuchet MS"/>
                <a:ea typeface="Zapf Dingbats"/>
                <a:cs typeface="Trebuchet MS"/>
              </a:rPr>
              <a:t>  Normally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rebuchet MS"/>
                <a:ea typeface="Zapf Dingbats"/>
                <a:cs typeface="Trebuchet MS"/>
              </a:rPr>
              <a:t>     Distributed </a:t>
            </a:r>
            <a:endParaRPr lang="en-US" b="1" dirty="0">
              <a:solidFill>
                <a:srgbClr val="FF0000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979" y="703963"/>
            <a:ext cx="8229600" cy="1066800"/>
          </a:xfrm>
        </p:spPr>
        <p:txBody>
          <a:bodyPr/>
          <a:lstStyle/>
          <a:p>
            <a:r>
              <a:rPr lang="en-US" dirty="0" smtClean="0"/>
              <a:t>Individual County: LA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509081" y="2262095"/>
          <a:ext cx="3315345" cy="147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5633"/>
                <a:gridCol w="1237068"/>
                <a:gridCol w="102264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r>
                        <a:rPr lang="en-US" baseline="30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LSR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0.2940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0.2988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0.1072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0.2940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09081" y="4156871"/>
          <a:ext cx="3315346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97874"/>
                <a:gridCol w="15174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Correlation Coefficient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0.5422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Upper</a:t>
                      </a:r>
                      <a:r>
                        <a:rPr lang="en-US" baseline="0" dirty="0" smtClean="0"/>
                        <a:t> Limit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0.9401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Lower Limit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-0.4810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5" descr="Regress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36743"/>
            <a:ext cx="5604191" cy="4203143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6171846"/>
            <a:ext cx="9144000" cy="4525963"/>
          </a:xfrm>
        </p:spPr>
        <p:txBody>
          <a:bodyPr/>
          <a:lstStyle/>
          <a:p>
            <a:pPr algn="ctr"/>
            <a:r>
              <a:rPr lang="en-US" dirty="0" smtClean="0"/>
              <a:t>Not enough data!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605</TotalTime>
  <Words>261</Words>
  <Application>Microsoft Macintosh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PM 2.5 and Asthma-Related Emergency Room Visits in California</vt:lpstr>
      <vt:lpstr>Introduction</vt:lpstr>
      <vt:lpstr>Data Source</vt:lpstr>
      <vt:lpstr>Data Distribution</vt:lpstr>
      <vt:lpstr>Methods</vt:lpstr>
      <vt:lpstr>Regressions</vt:lpstr>
      <vt:lpstr>Bootstrap</vt:lpstr>
      <vt:lpstr>Jackknife</vt:lpstr>
      <vt:lpstr>Individual County: LA</vt:lpstr>
      <vt:lpstr>Conclusions</vt:lpstr>
    </vt:vector>
  </TitlesOfParts>
  <Company>Georgia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Maisie Hugdahl</dc:creator>
  <cp:lastModifiedBy>Maisie Hugdahl</cp:lastModifiedBy>
  <cp:revision>47</cp:revision>
  <dcterms:created xsi:type="dcterms:W3CDTF">2014-04-24T06:39:41Z</dcterms:created>
  <dcterms:modified xsi:type="dcterms:W3CDTF">2014-04-24T16:45:15Z</dcterms:modified>
</cp:coreProperties>
</file>