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0" r:id="rId6"/>
    <p:sldId id="267" r:id="rId7"/>
    <p:sldId id="262" r:id="rId8"/>
    <p:sldId id="264" r:id="rId9"/>
    <p:sldId id="269" r:id="rId10"/>
    <p:sldId id="259" r:id="rId11"/>
    <p:sldId id="260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6CB-EE99-4698-B465-DDCC6AD33DA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F0D7-B3D8-4B04-A846-0DF13DB1C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heavy.com/media/2013/05/tor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17" y="3280717"/>
            <a:ext cx="11491783" cy="15569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Tornadoes and the Arctic Oscillation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4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45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49160"/>
            <a:ext cx="9144000" cy="723507"/>
          </a:xfrm>
        </p:spPr>
        <p:txBody>
          <a:bodyPr/>
          <a:lstStyle/>
          <a:p>
            <a:r>
              <a:rPr lang="en-US" dirty="0" smtClean="0"/>
              <a:t>Daniel Nielsen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0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Tornado Trends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9" y="1690688"/>
            <a:ext cx="6187727" cy="4640795"/>
          </a:xfrm>
        </p:spPr>
      </p:pic>
      <p:sp>
        <p:nvSpPr>
          <p:cNvPr id="5" name="TextBox 4"/>
          <p:cNvSpPr txBox="1"/>
          <p:nvPr/>
        </p:nvSpPr>
        <p:spPr>
          <a:xfrm>
            <a:off x="7843101" y="2912883"/>
            <a:ext cx="3595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As mentioned before, increased spotting capabilities have led to more confirmed tornadoes in recent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5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171" y="459393"/>
            <a:ext cx="7400827" cy="1325563"/>
          </a:xfrm>
        </p:spPr>
        <p:txBody>
          <a:bodyPr/>
          <a:lstStyle/>
          <a:p>
            <a:r>
              <a:rPr lang="en-US" dirty="0" smtClean="0"/>
              <a:t>Trends in F/EF3+ Tornadoes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4956"/>
            <a:ext cx="5334000" cy="4000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4" y="1784956"/>
            <a:ext cx="5334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199" y="6052008"/>
            <a:ext cx="10410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Might this decrease be specific to a certain region? Is “Tornado Alley” shifting?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7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 Changing Tornado Alley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05" y="2055043"/>
            <a:ext cx="4257447" cy="31930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54" y="2055043"/>
            <a:ext cx="4257447" cy="3193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40" y="3940405"/>
            <a:ext cx="43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434" y="3940405"/>
            <a:ext cx="22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=-0.4535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03190" y="3774594"/>
            <a:ext cx="43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21184" y="3774594"/>
            <a:ext cx="22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=-0.2429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0885" y="5480844"/>
            <a:ext cx="292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Alley: OK, TX, KS, NE, SD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5029" y="5480844"/>
            <a:ext cx="388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Alley: AL, MS, LA, AR, MO, IL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1452" y="5996496"/>
            <a:ext cx="487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slope from bootstrap method = -0.2793</a:t>
            </a:r>
          </a:p>
          <a:p>
            <a:r>
              <a:rPr lang="en-US" sz="1600" dirty="0" smtClean="0"/>
              <a:t>Confidence Interval: [-0.2843  -0.2743]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10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between tornadoes and Arctic Oscillation is not clear</a:t>
            </a:r>
          </a:p>
          <a:p>
            <a:r>
              <a:rPr lang="en-US" dirty="0" smtClean="0"/>
              <a:t>Increasing trend in tornadoes over time</a:t>
            </a:r>
          </a:p>
          <a:p>
            <a:pPr lvl="1"/>
            <a:r>
              <a:rPr lang="en-US" dirty="0" smtClean="0"/>
              <a:t>Likely due to bias associated with increased spotting capability</a:t>
            </a:r>
          </a:p>
          <a:p>
            <a:r>
              <a:rPr lang="en-US" dirty="0" smtClean="0"/>
              <a:t>Overall </a:t>
            </a:r>
            <a:r>
              <a:rPr lang="en-US" dirty="0" smtClean="0"/>
              <a:t>decreasing trend in strong (EF3 or greater) tornadoes</a:t>
            </a:r>
          </a:p>
          <a:p>
            <a:pPr lvl="1"/>
            <a:r>
              <a:rPr lang="en-US" dirty="0" smtClean="0"/>
              <a:t>Most pronounced in “Tornado Alley” states (OK, KS, TX, NE, SD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Weaker decreasing trend in “New Alley” (AL, MS, LA, AR, MO, IL)</a:t>
            </a:r>
          </a:p>
          <a:p>
            <a:r>
              <a:rPr lang="en-US" dirty="0" smtClean="0"/>
              <a:t>Future work might focus on potential correlation between global warming and tornadoes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7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Motivation/Goals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Existence of year-to-year variability in tornado count</a:t>
            </a:r>
          </a:p>
          <a:p>
            <a:r>
              <a:rPr lang="en-US" dirty="0" smtClean="0"/>
              <a:t>Bias toward recent years due to increased storm spotting capabilities</a:t>
            </a:r>
          </a:p>
          <a:p>
            <a:pPr lvl="1"/>
            <a:r>
              <a:rPr lang="en-US" dirty="0" smtClean="0"/>
              <a:t>Improvements in radar network and deployment of NEXRAD</a:t>
            </a:r>
          </a:p>
          <a:p>
            <a:pPr lvl="1"/>
            <a:r>
              <a:rPr lang="en-US" dirty="0" smtClean="0"/>
              <a:t>Increasing population and improved communications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 smtClean="0"/>
              <a:t>whether there is a relationship between the Arctic Oscillation (AO) and tornado </a:t>
            </a:r>
            <a:r>
              <a:rPr lang="en-US" dirty="0" smtClean="0"/>
              <a:t>count</a:t>
            </a:r>
          </a:p>
          <a:p>
            <a:pPr lvl="1"/>
            <a:r>
              <a:rPr lang="en-US" dirty="0"/>
              <a:t>Explore tornado trends from 1950-2007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Tornado data obtained from the Storm Prediction Center (SPC) severe weather archive</a:t>
            </a:r>
          </a:p>
          <a:p>
            <a:pPr lvl="1"/>
            <a:r>
              <a:rPr lang="en-US" dirty="0" smtClean="0"/>
              <a:t>Includes each confirmed tornado, as well as its location, magnitude on Fujita/Enhanced Fujita Scale, date of occurrence, etc.</a:t>
            </a:r>
          </a:p>
          <a:p>
            <a:r>
              <a:rPr lang="en-US" dirty="0" smtClean="0"/>
              <a:t>Monthly AO index data obtained from Climate Prediction Center’s archive</a:t>
            </a:r>
          </a:p>
          <a:p>
            <a:pPr lvl="1"/>
            <a:r>
              <a:rPr lang="en-US" dirty="0" smtClean="0"/>
              <a:t>Includes AO index for each month from 1950-present</a:t>
            </a:r>
          </a:p>
        </p:txBody>
      </p:sp>
    </p:spTree>
    <p:extLst>
      <p:ext uri="{BB962C8B-B14F-4D97-AF65-F5344CB8AC3E}">
        <p14:creationId xmlns:p14="http://schemas.microsoft.com/office/powerpoint/2010/main" val="123922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265"/>
            <a:ext cx="10515600" cy="3886844"/>
          </a:xfrm>
        </p:spPr>
        <p:txBody>
          <a:bodyPr/>
          <a:lstStyle/>
          <a:p>
            <a:r>
              <a:rPr lang="en-US" dirty="0"/>
              <a:t>Cross-spectral analysis was performed on AO and tornado data</a:t>
            </a:r>
          </a:p>
          <a:p>
            <a:pPr lvl="1"/>
            <a:r>
              <a:rPr lang="en-US" dirty="0"/>
              <a:t>Only the months of March and April were used (for simplicity)</a:t>
            </a:r>
          </a:p>
          <a:p>
            <a:pPr lvl="1"/>
            <a:r>
              <a:rPr lang="en-US" dirty="0" err="1"/>
              <a:t>Periodogram</a:t>
            </a:r>
            <a:r>
              <a:rPr lang="en-US" dirty="0"/>
              <a:t>, cross power spectral density (CPSD), </a:t>
            </a:r>
            <a:r>
              <a:rPr lang="en-US" dirty="0" smtClean="0"/>
              <a:t>coherence</a:t>
            </a:r>
            <a:endParaRPr lang="en-US" dirty="0"/>
          </a:p>
          <a:p>
            <a:r>
              <a:rPr lang="en-US" dirty="0" smtClean="0"/>
              <a:t>Linear </a:t>
            </a:r>
            <a:r>
              <a:rPr lang="en-US" dirty="0" smtClean="0"/>
              <a:t>regression analysis was performed on tornado data </a:t>
            </a:r>
          </a:p>
          <a:p>
            <a:pPr lvl="1"/>
            <a:r>
              <a:rPr lang="en-US" dirty="0" smtClean="0"/>
              <a:t>All confirmed tornadoes from 1950-2007 were considered</a:t>
            </a:r>
          </a:p>
          <a:p>
            <a:pPr lvl="1"/>
            <a:r>
              <a:rPr lang="en-US" dirty="0" smtClean="0"/>
              <a:t>Correlation coefficient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84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Arctic Oscillation?</a:t>
            </a:r>
            <a:endParaRPr lang="en-US" dirty="0"/>
          </a:p>
        </p:txBody>
      </p:sp>
      <p:pic>
        <p:nvPicPr>
          <p:cNvPr id="1026" name="Picture 2" descr="http://upload.wikimedia.org/wikipedia/commons/7/7a/Arctic_Oscill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07" y="-11514431"/>
            <a:ext cx="3098977" cy="65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ctic Oscil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47504"/>
          <a:stretch/>
        </p:blipFill>
        <p:spPr bwMode="auto">
          <a:xfrm>
            <a:off x="6431814" y="2180704"/>
            <a:ext cx="2877412" cy="29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Arctic Oscil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2"/>
          <a:stretch/>
        </p:blipFill>
        <p:spPr bwMode="auto">
          <a:xfrm>
            <a:off x="2776152" y="2180704"/>
            <a:ext cx="2967057" cy="30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6056" y="6293708"/>
            <a:ext cx="370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Photos from http://en.wikipedia.org/wiki/File:Arctic_Oscillation.png</a:t>
            </a:r>
          </a:p>
        </p:txBody>
      </p:sp>
    </p:spTree>
    <p:extLst>
      <p:ext uri="{BB962C8B-B14F-4D97-AF65-F5344CB8AC3E}">
        <p14:creationId xmlns:p14="http://schemas.microsoft.com/office/powerpoint/2010/main" val="357648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31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Tornadoes and Arctic Oscillation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01" y="2600619"/>
            <a:ext cx="4450237" cy="3337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23" y="2628457"/>
            <a:ext cx="4450237" cy="3337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763" y="2105467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5439" y="2105467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4056" y="6064117"/>
            <a:ext cx="43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3322" y="6119794"/>
            <a:ext cx="43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4077" y="6064117"/>
            <a:ext cx="159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=0.3556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1316" y="6119794"/>
            <a:ext cx="159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=-0.1926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0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206561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Periodograms</a:t>
            </a:r>
            <a:r>
              <a:rPr lang="en-US" dirty="0" smtClean="0"/>
              <a:t> for Strong Tornadoes and AO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0" y="1192875"/>
            <a:ext cx="3424287" cy="25682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70" y="1192875"/>
            <a:ext cx="3424286" cy="2568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39" y="4026733"/>
            <a:ext cx="3424287" cy="2568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56" y="4026733"/>
            <a:ext cx="3425900" cy="256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73" y="1927654"/>
            <a:ext cx="17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033" y="4941508"/>
            <a:ext cx="17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82330" y="2055128"/>
            <a:ext cx="17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52352" y="5126174"/>
            <a:ext cx="17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7048" cy="1325563"/>
          </a:xfrm>
        </p:spPr>
        <p:txBody>
          <a:bodyPr/>
          <a:lstStyle/>
          <a:p>
            <a:r>
              <a:rPr lang="en-US" dirty="0" smtClean="0"/>
              <a:t>Cross-Spectrum Power Density (Welch’s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5" y="2472384"/>
            <a:ext cx="5334000" cy="4000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99" y="2472384"/>
            <a:ext cx="5334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0759" y="1896870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08243" y="1896870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Coherence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78" y="2294237"/>
            <a:ext cx="4747055" cy="35602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8" y="2294237"/>
            <a:ext cx="4780005" cy="3585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44" y="3972806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15498" y="4074382"/>
            <a:ext cx="77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1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155</TotalTime>
  <Words>393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Tornadoes and the Arctic Oscillation   </vt:lpstr>
      <vt:lpstr>Motivation/Goals</vt:lpstr>
      <vt:lpstr>Data</vt:lpstr>
      <vt:lpstr>Methodology</vt:lpstr>
      <vt:lpstr>What is the Arctic Oscillation?</vt:lpstr>
      <vt:lpstr>Tornadoes and Arctic Oscillation</vt:lpstr>
      <vt:lpstr>Periodograms for Strong Tornadoes and AO Data</vt:lpstr>
      <vt:lpstr>Cross-Spectrum Power Density (Welch’s Method)</vt:lpstr>
      <vt:lpstr>Coherence</vt:lpstr>
      <vt:lpstr>Tornado Trends</vt:lpstr>
      <vt:lpstr>Trends in F/EF3+ Tornadoes</vt:lpstr>
      <vt:lpstr>A Changing Tornado Alley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Tornado Alley Shifting?  Relationships Between Tornado Trends and the Arctic Oscillation</dc:title>
  <dc:creator>Nielsen, Daniel P</dc:creator>
  <cp:lastModifiedBy>Nielsen, Daniel P</cp:lastModifiedBy>
  <cp:revision>18</cp:revision>
  <dcterms:created xsi:type="dcterms:W3CDTF">2014-04-23T23:59:11Z</dcterms:created>
  <dcterms:modified xsi:type="dcterms:W3CDTF">2014-04-24T17:10:32Z</dcterms:modified>
</cp:coreProperties>
</file>