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62" r:id="rId3"/>
    <p:sldId id="257" r:id="rId4"/>
    <p:sldId id="273" r:id="rId5"/>
    <p:sldId id="264" r:id="rId6"/>
    <p:sldId id="266" r:id="rId7"/>
    <p:sldId id="270" r:id="rId8"/>
    <p:sldId id="271" r:id="rId9"/>
    <p:sldId id="259" r:id="rId10"/>
    <p:sldId id="274" r:id="rId11"/>
    <p:sldId id="258" r:id="rId12"/>
    <p:sldId id="260" r:id="rId13"/>
    <p:sldId id="261" r:id="rId14"/>
    <p:sldId id="275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55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09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60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29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50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9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58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300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42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1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B747F8-9654-4282-85D2-65F41AAE7A75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34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smtClean="0"/>
              <a:t>4/23/2015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2133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425003"/>
            <a:ext cx="10058400" cy="386560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Birth Dates: Are they affected by Temperature, Barometric Pressure, and Lunar Phase?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7356" y="4290606"/>
            <a:ext cx="10903789" cy="1824409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algn="ctr"/>
            <a:r>
              <a:rPr lang="en-US" dirty="0" smtClean="0"/>
              <a:t>EAS 4480</a:t>
            </a:r>
          </a:p>
          <a:p>
            <a:pPr algn="ctr"/>
            <a:r>
              <a:rPr lang="en-US" dirty="0" smtClean="0"/>
              <a:t>4/23/15</a:t>
            </a:r>
          </a:p>
          <a:p>
            <a:pPr algn="ctr"/>
            <a:r>
              <a:rPr lang="en-US" dirty="0" smtClean="0"/>
              <a:t>Olivia Bailey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2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Is There a Trend in the General </a:t>
            </a:r>
            <a:r>
              <a:rPr lang="en-US" dirty="0">
                <a:solidFill>
                  <a:srgbClr val="FFFF00"/>
                </a:solidFill>
              </a:rPr>
              <a:t>B</a:t>
            </a:r>
            <a:r>
              <a:rPr lang="en-US" dirty="0" smtClean="0">
                <a:solidFill>
                  <a:srgbClr val="FFFF00"/>
                </a:solidFill>
              </a:rPr>
              <a:t>aby Birth Data?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8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75418"/>
            <a:ext cx="3200400" cy="124732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Trends in the baby data?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972" y="594359"/>
            <a:ext cx="6355505" cy="4766629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57200" y="1777286"/>
            <a:ext cx="3200400" cy="4656708"/>
          </a:xfrm>
        </p:spPr>
        <p:txBody>
          <a:bodyPr>
            <a:normAutofit/>
          </a:bodyPr>
          <a:lstStyle/>
          <a:p>
            <a:pPr marL="342900" indent="-34290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Plot the total and pre-term births in time (~1.5 years). </a:t>
            </a:r>
          </a:p>
          <a:p>
            <a:pPr marL="342900" indent="-34290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Periodogram of the births: ~ </a:t>
            </a:r>
            <a:r>
              <a:rPr lang="en-US" sz="2400" dirty="0" smtClean="0">
                <a:solidFill>
                  <a:srgbClr val="FFFF00"/>
                </a:solidFill>
              </a:rPr>
              <a:t>14 day cycle </a:t>
            </a:r>
            <a:r>
              <a:rPr lang="en-US" sz="2400" dirty="0" smtClean="0">
                <a:solidFill>
                  <a:schemeClr val="tx1"/>
                </a:solidFill>
              </a:rPr>
              <a:t>and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~ </a:t>
            </a:r>
            <a:r>
              <a:rPr lang="en-US" sz="2400" dirty="0" smtClean="0">
                <a:solidFill>
                  <a:srgbClr val="FFFF00"/>
                </a:solidFill>
              </a:rPr>
              <a:t>27 day cycle</a:t>
            </a:r>
          </a:p>
          <a:p>
            <a:pPr marL="800100" lvl="1" indent="-342900">
              <a:buClr>
                <a:srgbClr val="FFFF00"/>
              </a:buClr>
              <a:buFont typeface="Courier New" panose="02070309020205020404" pitchFamily="49" charset="0"/>
              <a:buChar char="o"/>
            </a:pPr>
            <a:r>
              <a:rPr lang="en-US" sz="1800" dirty="0" smtClean="0"/>
              <a:t>For total number of births there appears to be both a bi weekly trend and a bi monthly trend. </a:t>
            </a:r>
          </a:p>
          <a:p>
            <a:pPr marL="800100" lvl="1" indent="-342900">
              <a:buClr>
                <a:srgbClr val="FFFF00"/>
              </a:buClr>
              <a:buFont typeface="Courier New" panose="02070309020205020404" pitchFamily="49" charset="0"/>
              <a:buChar char="o"/>
            </a:pPr>
            <a:r>
              <a:rPr lang="en-US" sz="1800" dirty="0" smtClean="0"/>
              <a:t>The pre-term data, does not show this.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4823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18" y="2237404"/>
            <a:ext cx="5334000" cy="39001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839" y="2237404"/>
            <a:ext cx="5334000" cy="39001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79894" y="483079"/>
            <a:ext cx="102136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Weekday vs. Weekend</a:t>
            </a:r>
          </a:p>
          <a:p>
            <a:pPr marL="742950" lvl="1" indent="-28575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Pre-term babies  (Left) do not show significant signal, but total babies do (Right)</a:t>
            </a:r>
          </a:p>
          <a:p>
            <a:pPr marL="742950" lvl="1" indent="-28575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Take signal from the Weekend days</a:t>
            </a:r>
            <a:r>
              <a:rPr lang="en-US" sz="2000" dirty="0" smtClean="0"/>
              <a:t>.</a:t>
            </a:r>
          </a:p>
          <a:p>
            <a:pPr marL="1200150" lvl="2" indent="-28575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FF00"/>
                </a:solidFill>
              </a:rPr>
              <a:t>Less babies are born on the weekend than any other day of the week</a:t>
            </a:r>
          </a:p>
        </p:txBody>
      </p:sp>
    </p:spTree>
    <p:extLst>
      <p:ext uri="{BB962C8B-B14F-4D97-AF65-F5344CB8AC3E}">
        <p14:creationId xmlns:p14="http://schemas.microsoft.com/office/powerpoint/2010/main" val="287807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Conclusions &amp; Discussion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84610"/>
          </a:xfrm>
        </p:spPr>
        <p:txBody>
          <a:bodyPr/>
          <a:lstStyle/>
          <a:p>
            <a:pPr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sz="2400" dirty="0" smtClean="0"/>
              <a:t>It appears that temperature and pressure do not play a significant role in the timing of full-term births or pre-term births.</a:t>
            </a:r>
          </a:p>
          <a:p>
            <a:pPr marL="0" indent="0">
              <a:buClr>
                <a:srgbClr val="FFFF00"/>
              </a:buClr>
              <a:buNone/>
            </a:pPr>
            <a:endParaRPr lang="en-US" sz="2400" dirty="0" smtClean="0"/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Results also show that the phases of the moon have no impact on either full or pre-term births.</a:t>
            </a:r>
            <a:r>
              <a:rPr lang="en-US" dirty="0" smtClean="0"/>
              <a:t>  </a:t>
            </a:r>
          </a:p>
          <a:p>
            <a:pPr marL="0" indent="0">
              <a:buClr>
                <a:srgbClr val="FFFF00"/>
              </a:buClr>
              <a:buNone/>
            </a:pPr>
            <a:endParaRPr lang="en-US" dirty="0" smtClean="0"/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2400" dirty="0" smtClean="0"/>
              <a:t>The analyses seem to show a bi-weekly and bi-monthly cycle as per the full-term births, however not for the pre-term births. </a:t>
            </a:r>
            <a:endParaRPr lang="en-US" sz="2400" dirty="0" smtClean="0"/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Only have the number of babies are borne on the weekend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444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Conclusions &amp; Discussion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84610"/>
          </a:xfrm>
        </p:spPr>
        <p:txBody>
          <a:bodyPr/>
          <a:lstStyle/>
          <a:p>
            <a:pPr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sz="2400" dirty="0" smtClean="0"/>
              <a:t>Perhaps a larger sampling pool of both full-term and pre-term births and over a larger sampling time would give more promising results.</a:t>
            </a:r>
            <a:r>
              <a:rPr lang="en-US" dirty="0" smtClean="0"/>
              <a:t> </a:t>
            </a:r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Other important factors in timing of births:</a:t>
            </a:r>
          </a:p>
          <a:p>
            <a:pPr lvl="1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200" dirty="0" smtClean="0"/>
              <a:t>Age of parent</a:t>
            </a:r>
          </a:p>
          <a:p>
            <a:pPr lvl="1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200" dirty="0" smtClean="0"/>
              <a:t>Health of parent</a:t>
            </a:r>
          </a:p>
          <a:p>
            <a:pPr lvl="1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200" dirty="0" smtClean="0"/>
              <a:t>Multiple births (twins, etc.)</a:t>
            </a:r>
          </a:p>
          <a:p>
            <a:pPr lvl="1"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200" dirty="0" smtClean="0"/>
              <a:t>Prenatal care </a:t>
            </a:r>
          </a:p>
          <a:p>
            <a:pPr marL="201168" lvl="1" indent="0">
              <a:buClr>
                <a:srgbClr val="FFFF00"/>
              </a:buClr>
              <a:buNone/>
            </a:pPr>
            <a:endParaRPr lang="en-US" sz="2200" dirty="0" smtClean="0"/>
          </a:p>
          <a:p>
            <a:pPr marL="201168" lvl="1" indent="0">
              <a:buClr>
                <a:srgbClr val="FFFF00"/>
              </a:buClr>
              <a:buNone/>
            </a:pPr>
            <a:r>
              <a:rPr lang="en-US" dirty="0"/>
              <a:t>(</a:t>
            </a:r>
            <a:r>
              <a:rPr lang="en-US" dirty="0" err="1"/>
              <a:t>Sadovnick</a:t>
            </a:r>
            <a:r>
              <a:rPr lang="en-US" dirty="0"/>
              <a:t>, 2007)</a:t>
            </a:r>
            <a:endParaRPr lang="en-US" dirty="0" smtClean="0"/>
          </a:p>
          <a:p>
            <a:pPr lvl="1">
              <a:buClr>
                <a:srgbClr val="FFFF00"/>
              </a:buClr>
              <a:buFont typeface="Wingdings" panose="05000000000000000000" pitchFamily="2" charset="2"/>
              <a:buChar char="Ø"/>
            </a:pPr>
            <a:endParaRPr lang="en-US" sz="2200" dirty="0" smtClean="0"/>
          </a:p>
          <a:p>
            <a:pPr lvl="1">
              <a:buClr>
                <a:srgbClr val="FFFF00"/>
              </a:buClr>
              <a:buFont typeface="Wingdings" panose="05000000000000000000" pitchFamily="2" charset="2"/>
              <a:buChar char="Ø"/>
            </a:pPr>
            <a:endParaRPr lang="en-US" sz="2200" dirty="0" smtClean="0"/>
          </a:p>
          <a:p>
            <a:pPr marL="0" indent="0">
              <a:buClr>
                <a:srgbClr val="FFFF00"/>
              </a:buCl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01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Questions, anyone?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06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Objective: Discover w</a:t>
            </a:r>
            <a:r>
              <a:rPr lang="en-US" dirty="0" smtClean="0"/>
              <a:t>hether </a:t>
            </a:r>
            <a:r>
              <a:rPr lang="en-US" dirty="0"/>
              <a:t>or not </a:t>
            </a:r>
            <a:r>
              <a:rPr lang="en-US" dirty="0" smtClean="0"/>
              <a:t>outside </a:t>
            </a:r>
            <a:r>
              <a:rPr lang="en-US" dirty="0"/>
              <a:t>force </a:t>
            </a:r>
            <a:r>
              <a:rPr lang="en-US" dirty="0" smtClean="0"/>
              <a:t>can </a:t>
            </a:r>
            <a:r>
              <a:rPr lang="en-US" dirty="0"/>
              <a:t>influence the birth time of </a:t>
            </a:r>
            <a:r>
              <a:rPr lang="en-US" dirty="0" smtClean="0"/>
              <a:t>babies</a:t>
            </a:r>
            <a:r>
              <a:rPr lang="en-US" dirty="0"/>
              <a:t>,</a:t>
            </a:r>
            <a:r>
              <a:rPr lang="en-US" dirty="0" smtClean="0"/>
              <a:t> especially </a:t>
            </a:r>
            <a:r>
              <a:rPr lang="en-US" dirty="0"/>
              <a:t>pre-term births. </a:t>
            </a:r>
            <a:endParaRPr lang="en-US" dirty="0" smtClean="0"/>
          </a:p>
          <a:p>
            <a:pPr lvl="1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Also Investigate for time trends/ in the birth of babies.</a:t>
            </a:r>
          </a:p>
          <a:p>
            <a:pPr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Data: </a:t>
            </a:r>
            <a:r>
              <a:rPr lang="en-US" dirty="0"/>
              <a:t>T</a:t>
            </a:r>
            <a:r>
              <a:rPr lang="en-US" dirty="0" smtClean="0"/>
              <a:t>otal </a:t>
            </a:r>
            <a:r>
              <a:rPr lang="en-US" dirty="0"/>
              <a:t>number of babies and preterm babies </a:t>
            </a:r>
            <a:r>
              <a:rPr lang="en-US" dirty="0" smtClean="0"/>
              <a:t>collected from Newton Medical Center (Covington GA) and Clearview Medical Center (Monroe GA) </a:t>
            </a:r>
          </a:p>
          <a:p>
            <a:pPr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Time</a:t>
            </a:r>
            <a:r>
              <a:rPr lang="en-US" dirty="0"/>
              <a:t>: Sampled from April 20</a:t>
            </a:r>
            <a:r>
              <a:rPr lang="en-US" baseline="30000" dirty="0"/>
              <a:t>th</a:t>
            </a:r>
            <a:r>
              <a:rPr lang="en-US" dirty="0"/>
              <a:t>, 2013 to December 31</a:t>
            </a:r>
            <a:r>
              <a:rPr lang="en-US" baseline="30000" dirty="0"/>
              <a:t>st</a:t>
            </a:r>
            <a:r>
              <a:rPr lang="en-US" dirty="0"/>
              <a:t> 2014.</a:t>
            </a:r>
            <a:endParaRPr lang="en-US" dirty="0" smtClean="0"/>
          </a:p>
          <a:p>
            <a:pPr>
              <a:buClr>
                <a:srgbClr val="FFFF00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Clr>
                <a:srgbClr val="FFFF00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Clr>
                <a:srgbClr val="FFFF00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7113" y="1845734"/>
            <a:ext cx="4333022" cy="2883429"/>
          </a:xfrm>
        </p:spPr>
      </p:pic>
    </p:spTree>
    <p:extLst>
      <p:ext uri="{BB962C8B-B14F-4D97-AF65-F5344CB8AC3E}">
        <p14:creationId xmlns:p14="http://schemas.microsoft.com/office/powerpoint/2010/main" val="29247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7988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Background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08030"/>
            <a:ext cx="10058400" cy="4161064"/>
          </a:xfrm>
        </p:spPr>
        <p:txBody>
          <a:bodyPr>
            <a:normAutofit/>
          </a:bodyPr>
          <a:lstStyle/>
          <a:p>
            <a:pPr marL="0" indent="0">
              <a:buClr>
                <a:srgbClr val="FFFF00"/>
              </a:buClr>
              <a:buNone/>
            </a:pPr>
            <a:endParaRPr lang="en-US" dirty="0" smtClean="0"/>
          </a:p>
          <a:p>
            <a:pPr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sz="2400" dirty="0" smtClean="0"/>
              <a:t>Parameters: </a:t>
            </a:r>
          </a:p>
          <a:p>
            <a:pPr lvl="1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Meteorology:</a:t>
            </a:r>
          </a:p>
          <a:p>
            <a:pPr lvl="2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Temperature and barometric </a:t>
            </a:r>
            <a:r>
              <a:rPr lang="en-US" sz="2400" dirty="0"/>
              <a:t>pressure</a:t>
            </a:r>
            <a:r>
              <a:rPr lang="en-US" sz="2400" dirty="0" smtClean="0"/>
              <a:t>.</a:t>
            </a:r>
          </a:p>
          <a:p>
            <a:pPr lvl="1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Moon Phase.</a:t>
            </a:r>
          </a:p>
          <a:p>
            <a:pPr lvl="1">
              <a:buClr>
                <a:srgbClr val="FFFF00"/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Methods:</a:t>
            </a:r>
          </a:p>
          <a:p>
            <a:pPr lvl="2">
              <a:buClr>
                <a:srgbClr val="FFFF00"/>
              </a:buClr>
              <a:buFont typeface="Wingdings" panose="05000000000000000000" pitchFamily="2" charset="2"/>
              <a:buChar char="§"/>
            </a:pPr>
            <a:r>
              <a:rPr lang="en-US" sz="2000" dirty="0" smtClean="0"/>
              <a:t>Periodogram, Cross Spectral Density (CSPD), </a:t>
            </a:r>
          </a:p>
          <a:p>
            <a:pPr marL="384048" lvl="2" indent="0">
              <a:buClr>
                <a:srgbClr val="FFFF00"/>
              </a:buClr>
              <a:buNone/>
            </a:pPr>
            <a:r>
              <a:rPr lang="en-US" sz="2000" dirty="0" smtClean="0"/>
              <a:t>Phase lag, and Coherence analyses.</a:t>
            </a:r>
          </a:p>
          <a:p>
            <a:pPr marL="201168" lvl="1" indent="0">
              <a:buClr>
                <a:srgbClr val="FFFF00"/>
              </a:buClr>
              <a:buNone/>
            </a:pPr>
            <a:endParaRPr lang="en-US" sz="20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7314" y="1879465"/>
            <a:ext cx="5144686" cy="381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07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Hypothesis: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sz="2400" dirty="0" smtClean="0"/>
              <a:t>Expecting Lunar phases to not have a correlation/effect with increases in full-term birth rates nor pre-term birth dates.</a:t>
            </a:r>
          </a:p>
          <a:p>
            <a:pPr marL="0" indent="0">
              <a:buClr>
                <a:srgbClr val="FFFF00"/>
              </a:buClr>
              <a:buNone/>
            </a:pPr>
            <a:endParaRPr lang="en-US" sz="2400" dirty="0" smtClean="0"/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Expecting temperature and barometric pressure to have an impact on both full-term and pre-term births</a:t>
            </a:r>
            <a:r>
              <a:rPr lang="en-US" dirty="0" smtClean="0"/>
              <a:t>. </a:t>
            </a:r>
          </a:p>
          <a:p>
            <a:pPr marL="0" indent="0">
              <a:buClr>
                <a:srgbClr val="FFFF00"/>
              </a:buClr>
              <a:buNone/>
            </a:pPr>
            <a:endParaRPr lang="en-US" dirty="0" smtClean="0"/>
          </a:p>
          <a:p>
            <a:pPr marL="0" indent="0">
              <a:buClr>
                <a:srgbClr val="FFFF00"/>
              </a:buClr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3395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46626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Total Baby births and Temperature.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342068" cy="3379124"/>
          </a:xfrm>
        </p:spPr>
        <p:txBody>
          <a:bodyPr>
            <a:normAutofit/>
          </a:bodyPr>
          <a:lstStyle/>
          <a:p>
            <a:pPr marL="342900" indent="-34290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CPSD</a:t>
            </a:r>
          </a:p>
          <a:p>
            <a:pPr marL="800100" lvl="1" indent="-342900">
              <a:buClr>
                <a:srgbClr val="FFFF00"/>
              </a:buClr>
              <a:buFont typeface="Courier New" panose="02070309020205020404" pitchFamily="49" charset="0"/>
              <a:buChar char="o"/>
            </a:pPr>
            <a:r>
              <a:rPr lang="en-US" sz="2100" dirty="0"/>
              <a:t>No period found</a:t>
            </a:r>
          </a:p>
          <a:p>
            <a:pPr marL="342900" indent="-34290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Coherence</a:t>
            </a:r>
          </a:p>
          <a:p>
            <a:pPr marL="800100" lvl="1" indent="-342900">
              <a:buClr>
                <a:srgbClr val="FFFF00"/>
              </a:buClr>
              <a:buFont typeface="Courier New" panose="02070309020205020404" pitchFamily="49" charset="0"/>
              <a:buChar char="o"/>
            </a:pPr>
            <a:r>
              <a:rPr lang="en-US" sz="1800" dirty="0"/>
              <a:t>Correlation Coefficient: None found </a:t>
            </a:r>
          </a:p>
          <a:p>
            <a:endParaRPr lang="en-US" sz="2000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028" y="0"/>
            <a:ext cx="6713225" cy="3554569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472" y="3554569"/>
            <a:ext cx="5942528" cy="330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4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46626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Pre-term Baby births and Temperature.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457976" cy="3379124"/>
          </a:xfrm>
        </p:spPr>
        <p:txBody>
          <a:bodyPr>
            <a:normAutofit/>
          </a:bodyPr>
          <a:lstStyle/>
          <a:p>
            <a:pPr marL="342900" indent="-34290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CPSD</a:t>
            </a:r>
          </a:p>
          <a:p>
            <a:pPr marL="800100" lvl="1" indent="-342900">
              <a:buClr>
                <a:srgbClr val="FFFF00"/>
              </a:buClr>
              <a:buFont typeface="Courier New" panose="02070309020205020404" pitchFamily="49" charset="0"/>
              <a:buChar char="o"/>
            </a:pPr>
            <a:r>
              <a:rPr lang="en-US" sz="2100" dirty="0" smtClean="0"/>
              <a:t>Period ~ 1 month (27 days.</a:t>
            </a:r>
          </a:p>
          <a:p>
            <a:pPr marL="800100" lvl="1" indent="-342900">
              <a:buClr>
                <a:srgbClr val="FFFF00"/>
              </a:buClr>
              <a:buFont typeface="Courier New" panose="02070309020205020404" pitchFamily="49" charset="0"/>
              <a:buChar char="o"/>
            </a:pPr>
            <a:r>
              <a:rPr lang="en-US" sz="2100" dirty="0" smtClean="0"/>
              <a:t>Lag </a:t>
            </a:r>
            <a:r>
              <a:rPr lang="en-US" sz="2100" dirty="0"/>
              <a:t>-</a:t>
            </a:r>
            <a:r>
              <a:rPr lang="en-US" sz="2100" dirty="0" smtClean="0"/>
              <a:t>2.3 </a:t>
            </a:r>
            <a:r>
              <a:rPr lang="en-US" sz="2100" dirty="0" smtClean="0"/>
              <a:t>days</a:t>
            </a:r>
          </a:p>
          <a:p>
            <a:pPr marL="342900" indent="-34290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Coherence</a:t>
            </a:r>
          </a:p>
          <a:p>
            <a:pPr marL="800100" lvl="1" indent="-342900">
              <a:buClr>
                <a:srgbClr val="FFFF00"/>
              </a:buClr>
              <a:buFont typeface="Courier New" panose="02070309020205020404" pitchFamily="49" charset="0"/>
              <a:buChar char="o"/>
            </a:pPr>
            <a:r>
              <a:rPr lang="en-US" sz="1800" dirty="0" smtClean="0"/>
              <a:t>Correlation Coefficient: 0.33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481" y="1"/>
            <a:ext cx="6293476" cy="3554568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617" y="3554568"/>
            <a:ext cx="5984383" cy="330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94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46626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Total Baby births and Barometric Pressure.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57199" y="2926080"/>
            <a:ext cx="3393583" cy="3379124"/>
          </a:xfrm>
        </p:spPr>
        <p:txBody>
          <a:bodyPr>
            <a:normAutofit/>
          </a:bodyPr>
          <a:lstStyle/>
          <a:p>
            <a:pPr marL="342900" indent="-34290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CPSD</a:t>
            </a:r>
          </a:p>
          <a:p>
            <a:pPr marL="800100" lvl="1" indent="-342900">
              <a:buClr>
                <a:srgbClr val="FFFF00"/>
              </a:buClr>
              <a:buFont typeface="Courier New" panose="02070309020205020404" pitchFamily="49" charset="0"/>
              <a:buChar char="o"/>
            </a:pPr>
            <a:r>
              <a:rPr lang="en-US" sz="2100" dirty="0" smtClean="0"/>
              <a:t>Period ~ 2 days</a:t>
            </a:r>
          </a:p>
          <a:p>
            <a:pPr marL="800100" lvl="1" indent="-342900">
              <a:buClr>
                <a:srgbClr val="FFFF00"/>
              </a:buClr>
              <a:buFont typeface="Courier New" panose="02070309020205020404" pitchFamily="49" charset="0"/>
              <a:buChar char="o"/>
            </a:pPr>
            <a:r>
              <a:rPr lang="en-US" sz="2100" dirty="0" smtClean="0"/>
              <a:t>Lag -0.5 days</a:t>
            </a:r>
          </a:p>
          <a:p>
            <a:pPr marL="342900" indent="-34290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Coherence</a:t>
            </a:r>
          </a:p>
          <a:p>
            <a:pPr marL="800100" lvl="1" indent="-342900">
              <a:buClr>
                <a:srgbClr val="FFFF00"/>
              </a:buClr>
              <a:buFont typeface="Courier New" panose="02070309020205020404" pitchFamily="49" charset="0"/>
              <a:buChar char="o"/>
            </a:pPr>
            <a:r>
              <a:rPr lang="en-US" sz="1800" dirty="0" smtClean="0"/>
              <a:t>Correlation Coefficient: 0.72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028" y="0"/>
            <a:ext cx="6313980" cy="3593206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2504" y="3593206"/>
            <a:ext cx="5839496" cy="3264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6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46626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Pre-term Baby births and Barometric Pressure.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432220" cy="3379124"/>
          </a:xfrm>
        </p:spPr>
        <p:txBody>
          <a:bodyPr>
            <a:normAutofit/>
          </a:bodyPr>
          <a:lstStyle/>
          <a:p>
            <a:pPr marL="342900" indent="-34290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CPSD</a:t>
            </a:r>
          </a:p>
          <a:p>
            <a:pPr marL="800100" lvl="1" indent="-342900">
              <a:buClr>
                <a:srgbClr val="FFFF00"/>
              </a:buClr>
              <a:buFont typeface="Courier New" panose="02070309020205020404" pitchFamily="49" charset="0"/>
              <a:buChar char="o"/>
            </a:pPr>
            <a:r>
              <a:rPr lang="en-US" sz="2100" dirty="0"/>
              <a:t>Period ~3 weeks (</a:t>
            </a:r>
            <a:r>
              <a:rPr lang="en-US" sz="2100" dirty="0" smtClean="0"/>
              <a:t>25 </a:t>
            </a:r>
            <a:r>
              <a:rPr lang="en-US" sz="2100" dirty="0"/>
              <a:t>days)</a:t>
            </a:r>
          </a:p>
          <a:p>
            <a:pPr marL="800100" lvl="1" indent="-342900">
              <a:buClr>
                <a:srgbClr val="FFFF00"/>
              </a:buClr>
              <a:buFont typeface="Courier New" panose="02070309020205020404" pitchFamily="49" charset="0"/>
              <a:buChar char="o"/>
            </a:pPr>
            <a:r>
              <a:rPr lang="en-US" sz="2100" dirty="0"/>
              <a:t>Lag - 10 day lag</a:t>
            </a:r>
          </a:p>
          <a:p>
            <a:pPr marL="342900" indent="-34290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Coherence</a:t>
            </a:r>
          </a:p>
          <a:p>
            <a:pPr marL="800100" lvl="1" indent="-342900">
              <a:buClr>
                <a:srgbClr val="FFFF00"/>
              </a:buClr>
              <a:buFont typeface="Courier New" panose="02070309020205020404" pitchFamily="49" charset="0"/>
              <a:buChar char="o"/>
            </a:pPr>
            <a:r>
              <a:rPr lang="en-US" sz="1800" dirty="0"/>
              <a:t>Correlation</a:t>
            </a:r>
            <a:r>
              <a:rPr lang="en-US" sz="1700" dirty="0"/>
              <a:t> value: 0.40 </a:t>
            </a:r>
            <a:r>
              <a:rPr lang="en-US" sz="1800" dirty="0"/>
              <a:t>	</a:t>
            </a:r>
            <a:r>
              <a:rPr lang="en-US" sz="1800" dirty="0" smtClean="0"/>
              <a:t>	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906" y="0"/>
            <a:ext cx="6507163" cy="3425780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674" y="3425780"/>
            <a:ext cx="6029325" cy="343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12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9888" y="4682120"/>
            <a:ext cx="33712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Around average number of births on full moon days/nights compared to the rest of the month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03076" y="96282"/>
            <a:ext cx="50742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Lunar Phases</a:t>
            </a:r>
          </a:p>
          <a:p>
            <a:pPr>
              <a:buClr>
                <a:srgbClr val="FFFF00"/>
              </a:buClr>
            </a:pPr>
            <a:endParaRPr lang="en-US" sz="2000" dirty="0"/>
          </a:p>
          <a:p>
            <a:pPr marL="742950" lvl="1" indent="-28575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Total births and moon phases (Top left)</a:t>
            </a:r>
          </a:p>
          <a:p>
            <a:pPr marL="800100" lvl="1" indent="-342900">
              <a:buClr>
                <a:srgbClr val="FFFF00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Pre-births </a:t>
            </a:r>
            <a:r>
              <a:rPr lang="en-US" sz="2000" dirty="0"/>
              <a:t>and moon </a:t>
            </a:r>
            <a:r>
              <a:rPr lang="en-US" sz="2000" dirty="0" smtClean="0"/>
              <a:t>phases(bottom right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32" y="96282"/>
            <a:ext cx="5334000" cy="4000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214" y="2278756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09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2620</TotalTime>
  <Words>539</Words>
  <Application>Microsoft Office PowerPoint</Application>
  <PresentationFormat>Widescreen</PresentationFormat>
  <Paragraphs>84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Wingdings</vt:lpstr>
      <vt:lpstr>Retrospect</vt:lpstr>
      <vt:lpstr>Birth Dates: Are they affected by Temperature, Barometric Pressure, and Lunar Phase?</vt:lpstr>
      <vt:lpstr>Introduction </vt:lpstr>
      <vt:lpstr>Background</vt:lpstr>
      <vt:lpstr>Hypothesis:</vt:lpstr>
      <vt:lpstr>Total Baby births and Temperature.</vt:lpstr>
      <vt:lpstr>Pre-term Baby births and Temperature.</vt:lpstr>
      <vt:lpstr>Total Baby births and Barometric Pressure.</vt:lpstr>
      <vt:lpstr>Pre-term Baby births and Barometric Pressure.</vt:lpstr>
      <vt:lpstr>PowerPoint Presentation</vt:lpstr>
      <vt:lpstr>Is There a Trend in the General Baby Birth Data?</vt:lpstr>
      <vt:lpstr>Trends in the baby data?</vt:lpstr>
      <vt:lpstr>PowerPoint Presentation</vt:lpstr>
      <vt:lpstr>Conclusions &amp; Discussion</vt:lpstr>
      <vt:lpstr>Conclusions &amp; Discussion</vt:lpstr>
      <vt:lpstr>Questions, anyone?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Analysis on the Birth of Infants and meteorological forces</dc:title>
  <dc:creator>Livey</dc:creator>
  <cp:lastModifiedBy>Bailey, Olivia D</cp:lastModifiedBy>
  <cp:revision>49</cp:revision>
  <dcterms:created xsi:type="dcterms:W3CDTF">2015-04-19T22:06:37Z</dcterms:created>
  <dcterms:modified xsi:type="dcterms:W3CDTF">2015-04-23T17:20:01Z</dcterms:modified>
</cp:coreProperties>
</file>