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1" r:id="rId9"/>
    <p:sldId id="264" r:id="rId10"/>
    <p:sldId id="265" r:id="rId11"/>
    <p:sldId id="266" r:id="rId12"/>
    <p:sldId id="267" r:id="rId13"/>
    <p:sldId id="268" r:id="rId14"/>
    <p:sldId id="25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2EE"/>
    <a:srgbClr val="FFF9EF"/>
    <a:srgbClr val="FFECD9"/>
    <a:srgbClr val="F3252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E06E2-AAC0-F644-9590-1AB004203B0E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0ACA08-03FF-704F-9F15-A4B48ED75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Residuals ideally are purely random, i.e.,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gaussian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distributed with zero mean. Test the hypothesis that our residuals are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gaussian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distributed 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ACA08-03FF-704F-9F15-A4B48ED7565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significant trend in the residuals suggests that the model not fully describes the data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ACA08-03FF-704F-9F15-A4B48ED7565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ACA08-03FF-704F-9F15-A4B48ED7565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Regional variations within states. Culturally north and south differences may manifest in temperature</a:t>
            </a:r>
            <a:r>
              <a:rPr lang="en-US" baseline="0" dirty="0" smtClean="0"/>
              <a:t> changes.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ACA08-03FF-704F-9F15-A4B48ED7565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hypothesis for temperature,</a:t>
            </a:r>
            <a:r>
              <a:rPr lang="en-US" baseline="0" dirty="0" smtClean="0"/>
              <a:t> income, and education</a:t>
            </a:r>
            <a:r>
              <a:rPr lang="en-US" dirty="0" smtClean="0"/>
              <a:t>! Precipitation</a:t>
            </a:r>
            <a:r>
              <a:rPr lang="en-US" baseline="0" dirty="0" smtClean="0"/>
              <a:t> rates are highly variable within states.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0ACA08-03FF-704F-9F15-A4B48ED7565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57B0-431F-0842-B518-185468E286FB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C68C-8FE5-F84B-A25A-44F6ECC56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57B0-431F-0842-B518-185468E286FB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C68C-8FE5-F84B-A25A-44F6ECC56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57B0-431F-0842-B518-185468E286FB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C68C-8FE5-F84B-A25A-44F6ECC56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57B0-431F-0842-B518-185468E286FB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C68C-8FE5-F84B-A25A-44F6ECC56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57B0-431F-0842-B518-185468E286FB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C68C-8FE5-F84B-A25A-44F6ECC56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57B0-431F-0842-B518-185468E286FB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C68C-8FE5-F84B-A25A-44F6ECC56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57B0-431F-0842-B518-185468E286FB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C68C-8FE5-F84B-A25A-44F6ECC56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57B0-431F-0842-B518-185468E286FB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C68C-8FE5-F84B-A25A-44F6ECC56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57B0-431F-0842-B518-185468E286FB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C68C-8FE5-F84B-A25A-44F6ECC56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57B0-431F-0842-B518-185468E286FB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C68C-8FE5-F84B-A25A-44F6ECC56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57B0-431F-0842-B518-185468E286FB}" type="datetimeFigureOut">
              <a:rPr lang="en-US" smtClean="0"/>
              <a:pPr/>
              <a:t>4/21/15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C68C-8FE5-F84B-A25A-44F6ECC56F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venir Light"/>
              </a:defRPr>
            </a:lvl1pPr>
          </a:lstStyle>
          <a:p>
            <a:fld id="{333557B0-431F-0842-B518-185468E286FB}" type="datetimeFigureOut">
              <a:rPr lang="en-US" smtClean="0"/>
              <a:pPr/>
              <a:t>4/21/15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venir Ligh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venir Light"/>
              </a:defRPr>
            </a:lvl1pPr>
          </a:lstStyle>
          <a:p>
            <a:fld id="{F711C68C-8FE5-F84B-A25A-44F6ECC56F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venir Ligh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venir Ligh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venir Ligh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venir Ligh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venir Ligh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venir Ligh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166216"/>
            <a:ext cx="7772400" cy="26693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9461"/>
            <a:ext cx="7772400" cy="2200990"/>
          </a:xfrm>
        </p:spPr>
        <p:txBody>
          <a:bodyPr>
            <a:normAutofit/>
          </a:bodyPr>
          <a:lstStyle/>
          <a:p>
            <a:r>
              <a:rPr lang="en-US" dirty="0" smtClean="0"/>
              <a:t>How Weather</a:t>
            </a:r>
            <a:r>
              <a:rPr lang="en-US" dirty="0" smtClean="0"/>
              <a:t>, Income, and Education</a:t>
            </a:r>
            <a:r>
              <a:rPr lang="en-US" dirty="0" smtClean="0"/>
              <a:t> </a:t>
            </a:r>
            <a:r>
              <a:rPr lang="en-US" dirty="0" smtClean="0"/>
              <a:t>a</a:t>
            </a:r>
            <a:r>
              <a:rPr lang="en-US" dirty="0" smtClean="0"/>
              <a:t>ffects </a:t>
            </a:r>
            <a:r>
              <a:rPr lang="en-US" dirty="0" smtClean="0"/>
              <a:t>Internet </a:t>
            </a:r>
            <a:r>
              <a:rPr lang="en-US" dirty="0" smtClean="0"/>
              <a:t>Use </a:t>
            </a:r>
            <a:r>
              <a:rPr lang="en-US" dirty="0" smtClean="0"/>
              <a:t>in the United States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20630"/>
            <a:ext cx="6400800" cy="1518169"/>
          </a:xfrm>
        </p:spPr>
        <p:txBody>
          <a:bodyPr/>
          <a:lstStyle/>
          <a:p>
            <a:r>
              <a:rPr lang="en-US" dirty="0" smtClean="0"/>
              <a:t>Jackie Valett</a:t>
            </a:r>
          </a:p>
          <a:p>
            <a:r>
              <a:rPr lang="en-US" dirty="0" smtClean="0"/>
              <a:t>EAS 4480 Final Project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45097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LS slope: 4.9 </a:t>
            </a:r>
            <a:r>
              <a:rPr lang="en-US" dirty="0" err="1" smtClean="0"/>
              <a:t>x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  <a:endParaRPr lang="en-US" dirty="0" smtClean="0"/>
          </a:p>
          <a:p>
            <a:r>
              <a:rPr lang="en-US" dirty="0" smtClean="0"/>
              <a:t>Generally as income increases, internet percentage increases.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Chi squared: 9.12</a:t>
            </a:r>
          </a:p>
          <a:p>
            <a:r>
              <a:rPr lang="en-US" dirty="0" smtClean="0"/>
              <a:t>Critical value: 9.49</a:t>
            </a:r>
          </a:p>
          <a:p>
            <a:r>
              <a:rPr lang="en-US" dirty="0" smtClean="0"/>
              <a:t>Passes chi squared test. Residuals are not significantly different from a normal distribution.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5-04-16 at 6.48.01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471" y="274638"/>
            <a:ext cx="4401926" cy="3489740"/>
          </a:xfrm>
          <a:prstGeom prst="rect">
            <a:avLst/>
          </a:prstGeom>
        </p:spPr>
      </p:pic>
      <p:pic>
        <p:nvPicPr>
          <p:cNvPr id="5" name="Picture 4" descr="Screen Shot 2015-04-16 at 6.47.53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1471" y="4169091"/>
            <a:ext cx="4401926" cy="20298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2575" y="290117"/>
            <a:ext cx="3218002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98282" y="290117"/>
            <a:ext cx="3996363" cy="7490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63446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LS slope: 4.9 </a:t>
            </a:r>
            <a:r>
              <a:rPr lang="en-US" dirty="0" err="1" smtClean="0"/>
              <a:t>x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  <a:endParaRPr lang="en-US" dirty="0" smtClean="0"/>
          </a:p>
          <a:p>
            <a:r>
              <a:rPr lang="en-US" dirty="0" smtClean="0"/>
              <a:t>Bootstrap LS: 5 </a:t>
            </a:r>
            <a:r>
              <a:rPr lang="en-US" dirty="0" err="1" smtClean="0"/>
              <a:t>x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  <a:endParaRPr lang="en-US" dirty="0" smtClean="0"/>
          </a:p>
          <a:p>
            <a:r>
              <a:rPr lang="en-US" dirty="0" smtClean="0"/>
              <a:t>95% CI: [3.8  6.3] </a:t>
            </a:r>
            <a:r>
              <a:rPr lang="en-US" dirty="0" err="1" smtClean="0"/>
              <a:t>x</a:t>
            </a:r>
            <a:r>
              <a:rPr lang="en-US" dirty="0" smtClean="0"/>
              <a:t> 10</a:t>
            </a:r>
            <a:r>
              <a:rPr lang="en-US" baseline="30000" dirty="0" smtClean="0"/>
              <a:t>-4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Corr. </a:t>
            </a:r>
            <a:r>
              <a:rPr lang="en-US" dirty="0" err="1" smtClean="0"/>
              <a:t>Coef</a:t>
            </a:r>
            <a:r>
              <a:rPr lang="en-US" dirty="0" smtClean="0"/>
              <a:t>.: 0.83</a:t>
            </a:r>
          </a:p>
          <a:p>
            <a:r>
              <a:rPr lang="en-US" dirty="0" smtClean="0"/>
              <a:t>95% CI: [0.71  0.90]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Bootstrap C.C.: 0.83</a:t>
            </a:r>
          </a:p>
          <a:p>
            <a:r>
              <a:rPr lang="en-US" dirty="0" smtClean="0"/>
              <a:t>95% CI: [0.77  0.88]</a:t>
            </a:r>
          </a:p>
          <a:p>
            <a:r>
              <a:rPr lang="en-US" dirty="0" smtClean="0"/>
              <a:t>Strong correlation</a:t>
            </a:r>
          </a:p>
          <a:p>
            <a:endParaRPr lang="en-US" dirty="0"/>
          </a:p>
        </p:txBody>
      </p:sp>
      <p:pic>
        <p:nvPicPr>
          <p:cNvPr id="4" name="Picture 3" descr="Screen Shot 2015-04-16 at 6.47.28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6861" y="274638"/>
            <a:ext cx="3853650" cy="3009518"/>
          </a:xfrm>
          <a:prstGeom prst="rect">
            <a:avLst/>
          </a:prstGeom>
        </p:spPr>
      </p:pic>
      <p:pic>
        <p:nvPicPr>
          <p:cNvPr id="5" name="Picture 4" descr="Screen Shot 2015-04-16 at 6.47.21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6861" y="3420394"/>
            <a:ext cx="3853650" cy="302577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2575" y="290117"/>
            <a:ext cx="3218002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98282" y="290117"/>
            <a:ext cx="3996363" cy="7490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723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LS slope: 0.85</a:t>
            </a:r>
          </a:p>
          <a:p>
            <a:r>
              <a:rPr lang="en-US" dirty="0" smtClean="0"/>
              <a:t>Generally as degree percentage increases, internet percentage increases.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Chi squared: 5.63</a:t>
            </a:r>
          </a:p>
          <a:p>
            <a:r>
              <a:rPr lang="en-US" dirty="0" smtClean="0"/>
              <a:t>Critical value: 9.49</a:t>
            </a:r>
          </a:p>
          <a:p>
            <a:r>
              <a:rPr lang="en-US" dirty="0" smtClean="0"/>
              <a:t>Passes chi squared test. Residuals are not significantly different from a normal distribution.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5-04-16 at 6.50.43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841" y="623302"/>
            <a:ext cx="4068905" cy="3253540"/>
          </a:xfrm>
          <a:prstGeom prst="rect">
            <a:avLst/>
          </a:prstGeom>
        </p:spPr>
      </p:pic>
      <p:pic>
        <p:nvPicPr>
          <p:cNvPr id="5" name="Picture 4" descr="Screen Shot 2015-04-16 at 6.50.36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3527" y="4150812"/>
            <a:ext cx="4140219" cy="197535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2575" y="290117"/>
            <a:ext cx="3218002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98282" y="290117"/>
            <a:ext cx="3996363" cy="7490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723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LS slope: 0.85</a:t>
            </a:r>
          </a:p>
          <a:p>
            <a:r>
              <a:rPr lang="en-US" dirty="0" smtClean="0"/>
              <a:t>Bootstrap LS: 0.86</a:t>
            </a:r>
          </a:p>
          <a:p>
            <a:r>
              <a:rPr lang="en-US" dirty="0" smtClean="0"/>
              <a:t>95% CI: [0.67  1.06]</a:t>
            </a:r>
          </a:p>
          <a:p>
            <a:endParaRPr lang="en-US" dirty="0" smtClean="0"/>
          </a:p>
          <a:p>
            <a:r>
              <a:rPr lang="en-US" dirty="0" smtClean="0"/>
              <a:t>Corr. </a:t>
            </a:r>
            <a:r>
              <a:rPr lang="en-US" dirty="0" err="1" smtClean="0"/>
              <a:t>Coef</a:t>
            </a:r>
            <a:r>
              <a:rPr lang="en-US" dirty="0" smtClean="0"/>
              <a:t>.: 0.80</a:t>
            </a:r>
          </a:p>
          <a:p>
            <a:r>
              <a:rPr lang="en-US" dirty="0" smtClean="0"/>
              <a:t>95% CI: [0.67  0.88]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Bootstrap C.C.: 0.80</a:t>
            </a:r>
          </a:p>
          <a:p>
            <a:r>
              <a:rPr lang="en-US" dirty="0" smtClean="0"/>
              <a:t>95% CI: [0.71  0.86]</a:t>
            </a:r>
          </a:p>
          <a:p>
            <a:r>
              <a:rPr lang="en-US" dirty="0" smtClean="0"/>
              <a:t>Strong correlation</a:t>
            </a:r>
          </a:p>
          <a:p>
            <a:endParaRPr lang="en-US" dirty="0"/>
          </a:p>
        </p:txBody>
      </p:sp>
      <p:pic>
        <p:nvPicPr>
          <p:cNvPr id="4" name="Picture 3" descr="Screen Shot 2015-04-16 at 6.50.2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6526" y="274638"/>
            <a:ext cx="3840580" cy="3041384"/>
          </a:xfrm>
          <a:prstGeom prst="rect">
            <a:avLst/>
          </a:prstGeom>
        </p:spPr>
      </p:pic>
      <p:pic>
        <p:nvPicPr>
          <p:cNvPr id="5" name="Picture 4" descr="Screen Shot 2015-04-16 at 6.50.14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7340" y="3529263"/>
            <a:ext cx="3839766" cy="30306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2575" y="290117"/>
            <a:ext cx="3218002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98282" y="290117"/>
            <a:ext cx="3996363" cy="7490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Education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90117"/>
            <a:ext cx="8229599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69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Problems and Additional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Statewide averages do not capture differences within states for all factors (internet use, weather, income, education).</a:t>
            </a:r>
          </a:p>
          <a:p>
            <a:r>
              <a:rPr lang="en-US" dirty="0" smtClean="0"/>
              <a:t>Many other factors</a:t>
            </a:r>
            <a:r>
              <a:rPr lang="en-US" dirty="0" smtClean="0"/>
              <a:t> may influence </a:t>
            </a:r>
            <a:r>
              <a:rPr lang="en-US" dirty="0" smtClean="0"/>
              <a:t>internet </a:t>
            </a:r>
            <a:r>
              <a:rPr lang="en-US" dirty="0" smtClean="0"/>
              <a:t>use</a:t>
            </a:r>
            <a:r>
              <a:rPr lang="en-US" dirty="0" smtClean="0"/>
              <a:t> (cultural differences, etc.)</a:t>
            </a:r>
            <a:endParaRPr lang="en-US" dirty="0" smtClean="0"/>
          </a:p>
          <a:p>
            <a:r>
              <a:rPr lang="en-US" dirty="0" smtClean="0"/>
              <a:t>Easier access to internet in public spaces may decrease home internet use. </a:t>
            </a:r>
          </a:p>
          <a:p>
            <a:r>
              <a:rPr lang="en-US" dirty="0" smtClean="0"/>
              <a:t>Certain states may allow more jobs that require internet usage. </a:t>
            </a:r>
          </a:p>
          <a:p>
            <a:r>
              <a:rPr lang="en-US" dirty="0" smtClean="0"/>
              <a:t>Some people aren’t as affected by cold weather.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04704" y="458570"/>
            <a:ext cx="3861699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dirty="0" smtClean="0"/>
              <a:t>igher </a:t>
            </a:r>
            <a:r>
              <a:rPr lang="en-US" dirty="0" smtClean="0"/>
              <a:t>income and education level are correlated with (home) internet use. </a:t>
            </a:r>
          </a:p>
          <a:p>
            <a:r>
              <a:rPr lang="en-US" dirty="0" smtClean="0"/>
              <a:t>Precipitation effects are difficult to determine.</a:t>
            </a:r>
            <a:r>
              <a:rPr lang="en-US" dirty="0" smtClean="0"/>
              <a:t> </a:t>
            </a:r>
          </a:p>
          <a:p>
            <a:r>
              <a:rPr lang="en-US" dirty="0" smtClean="0"/>
              <a:t>Higher temperatures seem moderately </a:t>
            </a:r>
            <a:r>
              <a:rPr lang="en-US" dirty="0" err="1" smtClean="0"/>
              <a:t>anticorrelated</a:t>
            </a:r>
            <a:r>
              <a:rPr lang="en-US" dirty="0" smtClean="0"/>
              <a:t> with internet </a:t>
            </a:r>
            <a:r>
              <a:rPr lang="en-US" dirty="0" smtClean="0"/>
              <a:t>use</a:t>
            </a:r>
            <a:r>
              <a:rPr lang="en-US" dirty="0" smtClean="0"/>
              <a:t> but may be associated with other differences.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6768" y="1772541"/>
            <a:ext cx="5287160" cy="1814113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88751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34365"/>
            <a:ext cx="8229600" cy="145134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References:</a:t>
            </a:r>
          </a:p>
          <a:p>
            <a:r>
              <a:rPr lang="en-US" dirty="0" smtClean="0"/>
              <a:t>National Oceanic and Atmospheric Administration</a:t>
            </a:r>
          </a:p>
          <a:p>
            <a:r>
              <a:rPr lang="en-US" dirty="0" smtClean="0"/>
              <a:t>United States Census Bureau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2947" y="254001"/>
            <a:ext cx="6938211" cy="76200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76755"/>
          </a:xfrm>
        </p:spPr>
        <p:txBody>
          <a:bodyPr>
            <a:normAutofit/>
          </a:bodyPr>
          <a:lstStyle/>
          <a:p>
            <a:r>
              <a:rPr lang="en-US" dirty="0" smtClean="0"/>
              <a:t>Motivation and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176755"/>
            <a:ext cx="6026484" cy="3630648"/>
          </a:xfrm>
        </p:spPr>
        <p:txBody>
          <a:bodyPr>
            <a:normAutofit fontScale="77500" lnSpcReduction="20000"/>
          </a:bodyPr>
          <a:lstStyle/>
          <a:p>
            <a:r>
              <a:rPr lang="en-US" sz="3871" dirty="0" smtClean="0"/>
              <a:t>People in </a:t>
            </a:r>
            <a:r>
              <a:rPr lang="en-US" sz="3871" dirty="0" err="1" smtClean="0"/>
              <a:t>Hotlanta</a:t>
            </a:r>
            <a:r>
              <a:rPr lang="en-US" sz="3871" dirty="0" smtClean="0"/>
              <a:t> use internet in coffee shops</a:t>
            </a:r>
            <a:r>
              <a:rPr lang="en-US" sz="3871" dirty="0" smtClean="0"/>
              <a:t>, schools, </a:t>
            </a:r>
            <a:r>
              <a:rPr lang="en-US" sz="3871" dirty="0" smtClean="0"/>
              <a:t>libraries, etc. instead of buying their own internet access. </a:t>
            </a:r>
          </a:p>
          <a:p>
            <a:r>
              <a:rPr lang="en-US" sz="3871" dirty="0" smtClean="0"/>
              <a:t>I’m a wimp about cold weather so I assume colder, rainier locations keep people indoors and purchasing their own internet.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2900" y="1176755"/>
            <a:ext cx="2135013" cy="28872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4613034"/>
            <a:ext cx="89378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3000" dirty="0" smtClean="0">
                <a:latin typeface="Avenir Light"/>
              </a:rPr>
              <a:t>  Being comfortable outside</a:t>
            </a:r>
            <a:r>
              <a:rPr lang="en-US" sz="3000" dirty="0" smtClean="0">
                <a:latin typeface="Avenir Light"/>
              </a:rPr>
              <a:t> may decrease </a:t>
            </a:r>
            <a:r>
              <a:rPr lang="en-US" sz="3000" dirty="0" smtClean="0">
                <a:latin typeface="Avenir Light"/>
              </a:rPr>
              <a:t>need</a:t>
            </a:r>
            <a:r>
              <a:rPr lang="en-US" sz="3000" dirty="0" smtClean="0">
                <a:latin typeface="Avenir Light"/>
              </a:rPr>
              <a:t>   </a:t>
            </a:r>
          </a:p>
          <a:p>
            <a:r>
              <a:rPr lang="en-US" sz="3000" dirty="0" smtClean="0">
                <a:latin typeface="Avenir Light"/>
              </a:rPr>
              <a:t>   </a:t>
            </a:r>
            <a:r>
              <a:rPr lang="en-US" sz="3000" dirty="0" smtClean="0">
                <a:latin typeface="Avenir Light"/>
              </a:rPr>
              <a:t>for </a:t>
            </a:r>
            <a:r>
              <a:rPr lang="en-US" sz="3000" dirty="0" smtClean="0">
                <a:latin typeface="Avenir Light"/>
              </a:rPr>
              <a:t>indoor entertainment such as the internet. </a:t>
            </a:r>
          </a:p>
          <a:p>
            <a:pPr>
              <a:buFont typeface="Arial"/>
              <a:buChar char="•"/>
            </a:pPr>
            <a:r>
              <a:rPr lang="en-US" sz="3000" dirty="0" smtClean="0">
                <a:latin typeface="Avenir Light"/>
              </a:rPr>
              <a:t>  Does “better” weather decrease the amount of  </a:t>
            </a:r>
          </a:p>
          <a:p>
            <a:r>
              <a:rPr lang="en-US" sz="3000" dirty="0" smtClean="0">
                <a:latin typeface="Avenir Light"/>
              </a:rPr>
              <a:t>   (home) internet users?</a:t>
            </a:r>
          </a:p>
          <a:p>
            <a:endParaRPr lang="en-US" dirty="0">
              <a:latin typeface="Avenir Ligh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05864" y="1443789"/>
            <a:ext cx="940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3252C"/>
                </a:solidFill>
                <a:latin typeface="Avenir Light"/>
              </a:rPr>
              <a:t>NO</a:t>
            </a:r>
            <a:endParaRPr lang="en-US" sz="3600" dirty="0">
              <a:solidFill>
                <a:srgbClr val="F3252C"/>
              </a:solidFill>
              <a:latin typeface="Avenir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2947" y="254000"/>
            <a:ext cx="6938211" cy="1346199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Further Analysis: </a:t>
            </a:r>
            <a:br>
              <a:rPr lang="en-US" dirty="0" smtClean="0"/>
            </a:br>
            <a:r>
              <a:rPr lang="en-US" dirty="0" smtClean="0"/>
              <a:t>Income and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0030"/>
            <a:ext cx="8229600" cy="458711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addition to weather, I look at income level and education as factors that</a:t>
            </a:r>
            <a:r>
              <a:rPr lang="en-US" dirty="0" smtClean="0"/>
              <a:t> affect </a:t>
            </a:r>
            <a:r>
              <a:rPr lang="en-US" dirty="0" smtClean="0"/>
              <a:t>internet use. </a:t>
            </a:r>
          </a:p>
          <a:p>
            <a:r>
              <a:rPr lang="en-US" dirty="0" smtClean="0"/>
              <a:t>A higher income seems likely to correlate to internet use since internet is an extra expense. </a:t>
            </a:r>
          </a:p>
          <a:p>
            <a:r>
              <a:rPr lang="en-US" dirty="0" smtClean="0"/>
              <a:t>Academic education almost requires internet use. I assume that people with a bachelors degree are more likely to continue purchasing and using the internet.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34291" y="492402"/>
            <a:ext cx="3770989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Set-up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Weather data for U.S. state annual precipitation (inches) and temperature (</a:t>
            </a:r>
            <a:r>
              <a:rPr lang="en-US" baseline="30000" dirty="0" err="1" smtClean="0"/>
              <a:t>o</a:t>
            </a:r>
            <a:r>
              <a:rPr lang="en-US" dirty="0" err="1" smtClean="0"/>
              <a:t>F</a:t>
            </a:r>
            <a:r>
              <a:rPr lang="en-US" dirty="0" smtClean="0"/>
              <a:t>) taken from NOAA.</a:t>
            </a:r>
          </a:p>
          <a:p>
            <a:r>
              <a:rPr lang="en-US" dirty="0" smtClean="0"/>
              <a:t>Percentage of households with Internet access, percentage of persons with a bachelors degree or above (age 25+), and household median income data were taken from the U.S. census for each state.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2575" y="274638"/>
            <a:ext cx="3218002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282" y="274638"/>
            <a:ext cx="3996363" cy="7490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0164"/>
            <a:ext cx="3443376" cy="46359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LS slope: -0.29</a:t>
            </a:r>
          </a:p>
          <a:p>
            <a:r>
              <a:rPr lang="en-US" dirty="0" smtClean="0"/>
              <a:t>Generally as temperature increases, internet percentage decreases.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Chi squared: 7.69</a:t>
            </a:r>
          </a:p>
          <a:p>
            <a:r>
              <a:rPr lang="en-US" dirty="0" smtClean="0"/>
              <a:t>Critical value: 9.49</a:t>
            </a:r>
          </a:p>
          <a:p>
            <a:r>
              <a:rPr lang="en-US" dirty="0" smtClean="0"/>
              <a:t>Passes chi squared test. Residuals are not significantly different from a normal distribution.</a:t>
            </a:r>
          </a:p>
          <a:p>
            <a:endParaRPr lang="en-US" dirty="0"/>
          </a:p>
        </p:txBody>
      </p:sp>
      <p:pic>
        <p:nvPicPr>
          <p:cNvPr id="4" name="Picture 3" descr="Screen Shot 2015-04-16 at 6.39.38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3563" y="274638"/>
            <a:ext cx="4392386" cy="3478364"/>
          </a:xfrm>
          <a:prstGeom prst="rect">
            <a:avLst/>
          </a:prstGeom>
        </p:spPr>
      </p:pic>
      <p:pic>
        <p:nvPicPr>
          <p:cNvPr id="6" name="Picture 5" descr="Screen Shot 2015-04-16 at 6.41.28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4645" y="4020677"/>
            <a:ext cx="4551304" cy="23675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91312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LS slope: -0.29</a:t>
            </a:r>
          </a:p>
          <a:p>
            <a:r>
              <a:rPr lang="en-US" dirty="0" smtClean="0"/>
              <a:t>Bootstrap LS: -0.30</a:t>
            </a:r>
          </a:p>
          <a:p>
            <a:r>
              <a:rPr lang="en-US" dirty="0" smtClean="0"/>
              <a:t>95% CI: [-0.48  -0.15]</a:t>
            </a:r>
          </a:p>
          <a:p>
            <a:endParaRPr lang="en-US" dirty="0" smtClean="0"/>
          </a:p>
          <a:p>
            <a:r>
              <a:rPr lang="en-US" dirty="0" smtClean="0"/>
              <a:t>Corr. </a:t>
            </a:r>
            <a:r>
              <a:rPr lang="en-US" dirty="0" err="1" smtClean="0"/>
              <a:t>Coef</a:t>
            </a:r>
            <a:r>
              <a:rPr lang="en-US" dirty="0" smtClean="0"/>
              <a:t>.: -0.49</a:t>
            </a:r>
          </a:p>
          <a:p>
            <a:r>
              <a:rPr lang="en-US" dirty="0" smtClean="0"/>
              <a:t>95% CI: [-0.68  -0.25]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Bootstrap C.C.: -0.50</a:t>
            </a:r>
          </a:p>
          <a:p>
            <a:r>
              <a:rPr lang="en-US" dirty="0" smtClean="0"/>
              <a:t>95% CI: [-0.67  -0.29]</a:t>
            </a:r>
          </a:p>
          <a:p>
            <a:r>
              <a:rPr lang="en-US" dirty="0" smtClean="0"/>
              <a:t>Moderate </a:t>
            </a:r>
            <a:r>
              <a:rPr lang="en-US" dirty="0" err="1" smtClean="0"/>
              <a:t>anticorrelation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Screen Shot 2015-04-16 at 6.39.24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2893" y="274638"/>
            <a:ext cx="3838662" cy="2987257"/>
          </a:xfrm>
          <a:prstGeom prst="rect">
            <a:avLst/>
          </a:prstGeom>
        </p:spPr>
      </p:pic>
      <p:pic>
        <p:nvPicPr>
          <p:cNvPr id="5" name="Picture 4" descr="Screen Shot 2015-04-16 at 6.39.16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2893" y="3334293"/>
            <a:ext cx="3883529" cy="309036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2575" y="290117"/>
            <a:ext cx="3218002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8282" y="290117"/>
            <a:ext cx="3996363" cy="7490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Temperature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3673642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LS slope: -0.09</a:t>
            </a:r>
          </a:p>
          <a:p>
            <a:r>
              <a:rPr lang="en-US" dirty="0" smtClean="0"/>
              <a:t>Generally as precipitation increases, internet percentage decreases.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Chi squared: 11.60</a:t>
            </a:r>
          </a:p>
          <a:p>
            <a:r>
              <a:rPr lang="en-US" dirty="0" smtClean="0"/>
              <a:t>Critical value: 9.49</a:t>
            </a:r>
          </a:p>
          <a:p>
            <a:r>
              <a:rPr lang="en-US" dirty="0" smtClean="0"/>
              <a:t>Does not pass chi squared test. Residuals are significantly different from a normal distribution.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creen Shot 2015-04-16 at 6.44.24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182" y="595481"/>
            <a:ext cx="4129485" cy="3241257"/>
          </a:xfrm>
          <a:prstGeom prst="rect">
            <a:avLst/>
          </a:prstGeom>
        </p:spPr>
      </p:pic>
      <p:pic>
        <p:nvPicPr>
          <p:cNvPr id="5" name="Picture 4" descr="Screen Shot 2015-04-16 at 6.44.12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0347" y="4082132"/>
            <a:ext cx="4356251" cy="204403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2575" y="290117"/>
            <a:ext cx="3218002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98282" y="290117"/>
            <a:ext cx="3996363" cy="7490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Precipitation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37445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 try order 2 polynomial since residuals are not normally distributed.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Chi squared:</a:t>
            </a:r>
            <a:r>
              <a:rPr lang="en-US" dirty="0" smtClean="0"/>
              <a:t> 2.14</a:t>
            </a:r>
          </a:p>
          <a:p>
            <a:r>
              <a:rPr lang="en-US" dirty="0" smtClean="0"/>
              <a:t>Critical value: </a:t>
            </a:r>
            <a:r>
              <a:rPr lang="en-US" dirty="0" smtClean="0"/>
              <a:t>9.49</a:t>
            </a:r>
          </a:p>
          <a:p>
            <a:r>
              <a:rPr lang="en-US" dirty="0" smtClean="0"/>
              <a:t>Passes chi squared test. Residuals are not significantly different from a normal distribution.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2575" y="290117"/>
            <a:ext cx="3218002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8282" y="290117"/>
            <a:ext cx="3996363" cy="7490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Precipitation</a:t>
            </a:r>
            <a:endParaRPr lang="en-US" dirty="0"/>
          </a:p>
        </p:txBody>
      </p:sp>
      <p:pic>
        <p:nvPicPr>
          <p:cNvPr id="6" name="Picture 5" descr="Screen Shot 2015-04-21 at 9.45.16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324" y="3991632"/>
            <a:ext cx="4860728" cy="2234915"/>
          </a:xfrm>
          <a:prstGeom prst="rect">
            <a:avLst/>
          </a:prstGeom>
        </p:spPr>
      </p:pic>
      <p:pic>
        <p:nvPicPr>
          <p:cNvPr id="7" name="Picture 6" descr="Screen Shot 2015-04-21 at 9.51.52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4645" y="857249"/>
            <a:ext cx="4678406" cy="240124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78354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Corr. </a:t>
            </a:r>
            <a:r>
              <a:rPr lang="en-US" dirty="0" err="1" smtClean="0"/>
              <a:t>Coef</a:t>
            </a:r>
            <a:r>
              <a:rPr lang="en-US" dirty="0" smtClean="0"/>
              <a:t>.: -0.26</a:t>
            </a:r>
          </a:p>
          <a:p>
            <a:r>
              <a:rPr lang="en-US" dirty="0" smtClean="0"/>
              <a:t>95% CI: [-0.50  -0.02]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Bootstrap C.C.: -0.25</a:t>
            </a:r>
          </a:p>
          <a:p>
            <a:r>
              <a:rPr lang="en-US" dirty="0" smtClean="0"/>
              <a:t>95% CI: [-0.53  0.05]</a:t>
            </a:r>
          </a:p>
          <a:p>
            <a:r>
              <a:rPr lang="en-US" dirty="0" smtClean="0"/>
              <a:t>Weak </a:t>
            </a:r>
            <a:r>
              <a:rPr lang="en-US" dirty="0" err="1" smtClean="0"/>
              <a:t>anticorrelation</a:t>
            </a:r>
            <a:endParaRPr lang="en-US" dirty="0" smtClean="0"/>
          </a:p>
        </p:txBody>
      </p:sp>
      <p:pic>
        <p:nvPicPr>
          <p:cNvPr id="5" name="Picture 4" descr="Screen Shot 2015-04-16 at 6.43.50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9121" y="3668048"/>
            <a:ext cx="3658635" cy="28572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2575" y="290117"/>
            <a:ext cx="3218002" cy="764520"/>
          </a:xfrm>
          <a:prstGeom prst="rect">
            <a:avLst/>
          </a:pr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venir Light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98282" y="290117"/>
            <a:ext cx="3996363" cy="7490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Precipitation</a:t>
            </a:r>
            <a:endParaRPr lang="en-US" dirty="0"/>
          </a:p>
        </p:txBody>
      </p:sp>
      <p:pic>
        <p:nvPicPr>
          <p:cNvPr id="9" name="Picture 8" descr="Screen Shot 2015-04-21 at 9.48.27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9121" y="504018"/>
            <a:ext cx="3636741" cy="2948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824</Words>
  <Application>Microsoft Macintosh PowerPoint</Application>
  <PresentationFormat>On-screen Show (4:3)</PresentationFormat>
  <Paragraphs>117</Paragraphs>
  <Slides>16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How Weather, Income, and Education affects Internet Use in the United States</vt:lpstr>
      <vt:lpstr>Motivation and Questions</vt:lpstr>
      <vt:lpstr>Further Analysis:  Income and Education</vt:lpstr>
      <vt:lpstr>Data Set-up</vt:lpstr>
      <vt:lpstr>Temperature</vt:lpstr>
      <vt:lpstr>Temperature</vt:lpstr>
      <vt:lpstr>Precipitation</vt:lpstr>
      <vt:lpstr>Precipitation</vt:lpstr>
      <vt:lpstr>Precipitation</vt:lpstr>
      <vt:lpstr>Income</vt:lpstr>
      <vt:lpstr>Income</vt:lpstr>
      <vt:lpstr>Education</vt:lpstr>
      <vt:lpstr>Education</vt:lpstr>
      <vt:lpstr>Problems and Additional Thoughts</vt:lpstr>
      <vt:lpstr>Conclusion</vt:lpstr>
      <vt:lpstr>Questions?</vt:lpstr>
    </vt:vector>
  </TitlesOfParts>
  <Company>North Carolina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Weather, Income, and Education effects on Internet Users in the United States</dc:title>
  <dc:creator>Jackie Valett</dc:creator>
  <cp:lastModifiedBy>Jackie Valett</cp:lastModifiedBy>
  <cp:revision>8</cp:revision>
  <dcterms:created xsi:type="dcterms:W3CDTF">2015-04-21T13:00:39Z</dcterms:created>
  <dcterms:modified xsi:type="dcterms:W3CDTF">2015-04-21T14:10:29Z</dcterms:modified>
</cp:coreProperties>
</file>