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58" r:id="rId4"/>
    <p:sldId id="259" r:id="rId5"/>
    <p:sldId id="266" r:id="rId6"/>
    <p:sldId id="267" r:id="rId7"/>
    <p:sldId id="260" r:id="rId8"/>
    <p:sldId id="261" r:id="rId9"/>
    <p:sldId id="268" r:id="rId10"/>
    <p:sldId id="269" r:id="rId11"/>
    <p:sldId id="262" r:id="rId12"/>
    <p:sldId id="263" r:id="rId13"/>
    <p:sldId id="270" r:id="rId14"/>
    <p:sldId id="264" r:id="rId15"/>
    <p:sldId id="273" r:id="rId16"/>
    <p:sldId id="272" r:id="rId17"/>
    <p:sldId id="265" r:id="rId18"/>
    <p:sldId id="27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92970B-528C-0A47-8F4A-CE63AC4414AC}" type="datetimeFigureOut">
              <a:rPr lang="en-US" smtClean="0"/>
              <a:t>4/23/2015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7D89A5-6842-0F40-8E92-ED63DE0CED7B}" type="slidenum">
              <a:rPr lang="en-US" smtClean="0"/>
              <a:t>‹#›</a:t>
            </a:fld>
            <a:endParaRPr lang="en-US"/>
          </a:p>
        </p:txBody>
      </p:sp>
    </p:spTree>
    <p:extLst>
      <p:ext uri="{BB962C8B-B14F-4D97-AF65-F5344CB8AC3E}">
        <p14:creationId xmlns:p14="http://schemas.microsoft.com/office/powerpoint/2010/main" val="373709516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griffin.uga.edu/aemn/cgi-bin/AEMN.pl?site=GAWH&amp;report=hi"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Reasoning: The reason I chose this was to better understand what can</a:t>
            </a:r>
            <a:r>
              <a:rPr lang="en-US" baseline="0" dirty="0" smtClean="0"/>
              <a:t> drive sales in general. And find different ways to bring in sales if there is a correlation between nature and </a:t>
            </a:r>
            <a:r>
              <a:rPr lang="en-US" baseline="0" dirty="0" err="1" smtClean="0"/>
              <a:t>attendence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2</a:t>
            </a:fld>
            <a:endParaRPr lang="en-US"/>
          </a:p>
        </p:txBody>
      </p:sp>
    </p:spTree>
    <p:extLst>
      <p:ext uri="{BB962C8B-B14F-4D97-AF65-F5344CB8AC3E}">
        <p14:creationId xmlns:p14="http://schemas.microsoft.com/office/powerpoint/2010/main" val="2371348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13</a:t>
            </a:fld>
            <a:endParaRPr lang="en-US"/>
          </a:p>
        </p:txBody>
      </p:sp>
    </p:spTree>
    <p:extLst>
      <p:ext uri="{BB962C8B-B14F-4D97-AF65-F5344CB8AC3E}">
        <p14:creationId xmlns:p14="http://schemas.microsoft.com/office/powerpoint/2010/main" val="3372627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Major Period = 7</a:t>
            </a:r>
          </a:p>
          <a:p>
            <a:endParaRPr lang="fr-FR"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fr-FR" dirty="0" err="1" smtClean="0"/>
              <a:t>When</a:t>
            </a:r>
            <a:r>
              <a:rPr lang="fr-FR" dirty="0" smtClean="0"/>
              <a:t> I </a:t>
            </a:r>
            <a:r>
              <a:rPr lang="fr-FR" dirty="0" err="1" smtClean="0"/>
              <a:t>found</a:t>
            </a:r>
            <a:r>
              <a:rPr lang="fr-FR" dirty="0" smtClean="0"/>
              <a:t> </a:t>
            </a:r>
            <a:r>
              <a:rPr lang="fr-FR" baseline="0" dirty="0" smtClean="0"/>
              <a:t>the m</a:t>
            </a:r>
            <a:r>
              <a:rPr lang="fr-FR" dirty="0" smtClean="0"/>
              <a:t>agnitude of </a:t>
            </a:r>
            <a:r>
              <a:rPr lang="fr-FR" dirty="0" err="1" smtClean="0"/>
              <a:t>periodogram</a:t>
            </a:r>
            <a:r>
              <a:rPr lang="fr-FR" dirty="0" smtClean="0"/>
              <a:t>, I</a:t>
            </a:r>
            <a:r>
              <a:rPr lang="fr-FR" baseline="0" dirty="0" smtClean="0"/>
              <a:t> </a:t>
            </a:r>
            <a:r>
              <a:rPr lang="fr-FR" baseline="0" dirty="0" err="1" smtClean="0"/>
              <a:t>saw</a:t>
            </a:r>
            <a:r>
              <a:rPr lang="fr-FR" baseline="0" dirty="0" smtClean="0"/>
              <a:t> </a:t>
            </a:r>
            <a:r>
              <a:rPr lang="fr-FR" baseline="0" dirty="0" err="1" smtClean="0"/>
              <a:t>that</a:t>
            </a:r>
            <a:r>
              <a:rPr lang="fr-FR" baseline="0" dirty="0" smtClean="0"/>
              <a:t> the slight and major </a:t>
            </a:r>
            <a:r>
              <a:rPr lang="fr-FR" baseline="0" dirty="0" err="1" smtClean="0"/>
              <a:t>peaks</a:t>
            </a:r>
            <a:r>
              <a:rPr lang="fr-FR" baseline="0" dirty="0" smtClean="0"/>
              <a:t> </a:t>
            </a:r>
            <a:r>
              <a:rPr lang="fr-FR" baseline="0" dirty="0" err="1" smtClean="0"/>
              <a:t>fall</a:t>
            </a:r>
            <a:r>
              <a:rPr lang="fr-FR" baseline="0" dirty="0" smtClean="0"/>
              <a:t> </a:t>
            </a:r>
            <a:r>
              <a:rPr lang="fr-FR" baseline="0" dirty="0" err="1" smtClean="0"/>
              <a:t>at</a:t>
            </a:r>
            <a:r>
              <a:rPr lang="fr-FR" baseline="0" dirty="0" smtClean="0"/>
              <a:t>: </a:t>
            </a:r>
            <a:r>
              <a:rPr lang="fr-FR" baseline="0" dirty="0" err="1" smtClean="0"/>
              <a:t>days</a:t>
            </a:r>
            <a:r>
              <a:rPr lang="fr-FR" baseline="0" dirty="0" smtClean="0"/>
              <a:t>  2-3 (</a:t>
            </a:r>
            <a:r>
              <a:rPr lang="fr-FR" baseline="0" dirty="0" err="1" smtClean="0"/>
              <a:t>Monday</a:t>
            </a:r>
            <a:r>
              <a:rPr lang="fr-FR" baseline="0" dirty="0" smtClean="0"/>
              <a:t>) , </a:t>
            </a:r>
            <a:r>
              <a:rPr lang="fr-FR" baseline="0" dirty="0" err="1" smtClean="0"/>
              <a:t>days</a:t>
            </a:r>
            <a:r>
              <a:rPr lang="fr-FR" baseline="0" dirty="0" smtClean="0"/>
              <a:t> 6-7, (Friday and </a:t>
            </a:r>
            <a:r>
              <a:rPr lang="fr-FR" baseline="0" dirty="0" err="1" smtClean="0"/>
              <a:t>Sat</a:t>
            </a:r>
            <a:r>
              <a:rPr lang="fr-FR" baseline="0" dirty="0" smtClean="0"/>
              <a:t>) and </a:t>
            </a:r>
            <a:r>
              <a:rPr lang="fr-FR" baseline="0" dirty="0" err="1" smtClean="0"/>
              <a:t>day</a:t>
            </a:r>
            <a:r>
              <a:rPr lang="fr-FR" baseline="0" dirty="0" smtClean="0"/>
              <a:t> 20. (5/5/12-7/20/12; 5/3/13-6/14/13)</a:t>
            </a:r>
            <a:endParaRPr lang="fr-FR" dirty="0" smtClean="0"/>
          </a:p>
          <a:p>
            <a:endParaRPr lang="fr-FR" dirty="0" smtClean="0"/>
          </a:p>
          <a:p>
            <a:r>
              <a:rPr lang="fr-FR" dirty="0" smtClean="0"/>
              <a:t>EDU&gt;&gt; 1./f(</a:t>
            </a:r>
            <a:r>
              <a:rPr lang="fr-FR" dirty="0" err="1" smtClean="0"/>
              <a:t>Pxx</a:t>
            </a:r>
            <a:r>
              <a:rPr lang="fr-FR" dirty="0" smtClean="0"/>
              <a:t> &gt;5e9) Magnitude of </a:t>
            </a:r>
            <a:r>
              <a:rPr lang="fr-FR" dirty="0" err="1" smtClean="0"/>
              <a:t>periodogram</a:t>
            </a:r>
            <a:endParaRPr lang="fr-FR" dirty="0" smtClean="0"/>
          </a:p>
          <a:p>
            <a:endParaRPr lang="fr-FR" dirty="0" smtClean="0"/>
          </a:p>
          <a:p>
            <a:r>
              <a:rPr lang="fr-FR" dirty="0" smtClean="0"/>
              <a:t>ans =</a:t>
            </a:r>
          </a:p>
          <a:p>
            <a:endParaRPr lang="fr-FR" dirty="0" smtClean="0"/>
          </a:p>
          <a:p>
            <a:r>
              <a:rPr lang="fr-FR" dirty="0" smtClean="0"/>
              <a:t>   20.5000</a:t>
            </a:r>
          </a:p>
          <a:p>
            <a:r>
              <a:rPr lang="fr-FR" dirty="0" smtClean="0"/>
              <a:t>    7.2353</a:t>
            </a:r>
          </a:p>
          <a:p>
            <a:r>
              <a:rPr lang="fr-FR" dirty="0" smtClean="0"/>
              <a:t>    7.0962</a:t>
            </a:r>
          </a:p>
          <a:p>
            <a:r>
              <a:rPr lang="fr-FR" dirty="0" smtClean="0"/>
              <a:t>    6.9623</a:t>
            </a:r>
          </a:p>
          <a:p>
            <a:r>
              <a:rPr lang="fr-FR" dirty="0" smtClean="0"/>
              <a:t>    6.8333</a:t>
            </a:r>
          </a:p>
          <a:p>
            <a:r>
              <a:rPr lang="fr-FR" dirty="0" smtClean="0"/>
              <a:t>    3.4811</a:t>
            </a:r>
          </a:p>
          <a:p>
            <a:endParaRPr lang="fr-FR" dirty="0" smtClean="0"/>
          </a:p>
          <a:p>
            <a:r>
              <a:rPr lang="fr-FR" dirty="0" smtClean="0"/>
              <a:t>½</a:t>
            </a:r>
            <a:r>
              <a:rPr lang="fr-FR" baseline="0" dirty="0" smtClean="0"/>
              <a:t> </a:t>
            </a:r>
            <a:r>
              <a:rPr lang="fr-FR" baseline="0" dirty="0" err="1" smtClean="0"/>
              <a:t>Weekly</a:t>
            </a:r>
            <a:r>
              <a:rPr lang="fr-FR" baseline="0" dirty="0" smtClean="0"/>
              <a:t> = </a:t>
            </a:r>
            <a:r>
              <a:rPr lang="fr-FR" baseline="0" dirty="0" err="1" smtClean="0"/>
              <a:t>Monday</a:t>
            </a:r>
            <a:endParaRPr lang="fr-FR" baseline="0" dirty="0" smtClean="0"/>
          </a:p>
          <a:p>
            <a:r>
              <a:rPr lang="fr-FR" baseline="0" dirty="0" err="1" smtClean="0"/>
              <a:t>Weekly</a:t>
            </a:r>
            <a:r>
              <a:rPr lang="fr-FR" baseline="0" dirty="0" smtClean="0"/>
              <a:t>= Weekends </a:t>
            </a:r>
          </a:p>
          <a:p>
            <a:r>
              <a:rPr lang="fr-FR" baseline="0" dirty="0" smtClean="0"/>
              <a:t>3Weeks = </a:t>
            </a:r>
            <a:r>
              <a:rPr lang="fr-FR" baseline="0" dirty="0" err="1" smtClean="0"/>
              <a:t>Big</a:t>
            </a:r>
            <a:r>
              <a:rPr lang="fr-FR" baseline="0" dirty="0" smtClean="0"/>
              <a:t> </a:t>
            </a:r>
            <a:r>
              <a:rPr lang="fr-FR" baseline="0" dirty="0" err="1" smtClean="0"/>
              <a:t>movie</a:t>
            </a:r>
            <a:r>
              <a:rPr lang="fr-FR" baseline="0" dirty="0" smtClean="0"/>
              <a:t> Rotation?</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14</a:t>
            </a:fld>
            <a:endParaRPr lang="en-US"/>
          </a:p>
        </p:txBody>
      </p:sp>
    </p:spTree>
    <p:extLst>
      <p:ext uri="{BB962C8B-B14F-4D97-AF65-F5344CB8AC3E}">
        <p14:creationId xmlns:p14="http://schemas.microsoft.com/office/powerpoint/2010/main" val="3611288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notice the histograms. </a:t>
            </a:r>
            <a:r>
              <a:rPr lang="en-US" baseline="0" dirty="0" smtClean="0"/>
              <a:t> Friday and Saturday shows more days with higher gross sales because everyone goes to the movies for date night on the weekend. What is interesting is that Monday also shows more days of higher sales as well. This is happening because in 2013 large franchise movies were released on Mondays in the summer.</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15</a:t>
            </a:fld>
            <a:endParaRPr lang="en-US"/>
          </a:p>
        </p:txBody>
      </p:sp>
    </p:spTree>
    <p:extLst>
      <p:ext uri="{BB962C8B-B14F-4D97-AF65-F5344CB8AC3E}">
        <p14:creationId xmlns:p14="http://schemas.microsoft.com/office/powerpoint/2010/main" val="3952444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Friday_Max</a:t>
            </a:r>
            <a:r>
              <a:rPr lang="en-US" dirty="0" smtClean="0"/>
              <a:t> =</a:t>
            </a:r>
          </a:p>
          <a:p>
            <a:endParaRPr lang="en-US" dirty="0" smtClean="0"/>
          </a:p>
          <a:p>
            <a:r>
              <a:rPr lang="en-US" dirty="0" smtClean="0"/>
              <a:t>   1.7066e+05</a:t>
            </a:r>
          </a:p>
          <a:p>
            <a:endParaRPr lang="en-US" dirty="0" smtClean="0"/>
          </a:p>
          <a:p>
            <a:endParaRPr lang="en-US" dirty="0" smtClean="0"/>
          </a:p>
          <a:p>
            <a:r>
              <a:rPr lang="en-US" dirty="0" err="1" smtClean="0"/>
              <a:t>Monday_Max</a:t>
            </a:r>
            <a:r>
              <a:rPr lang="en-US" dirty="0" smtClean="0"/>
              <a:t> =</a:t>
            </a:r>
          </a:p>
          <a:p>
            <a:endParaRPr lang="en-US" dirty="0" smtClean="0"/>
          </a:p>
          <a:p>
            <a:r>
              <a:rPr lang="en-US" dirty="0" smtClean="0"/>
              <a:t>   1.3764e+05</a:t>
            </a:r>
          </a:p>
          <a:p>
            <a:endParaRPr lang="en-US" dirty="0" smtClean="0"/>
          </a:p>
          <a:p>
            <a:endParaRPr lang="en-US" dirty="0" smtClean="0"/>
          </a:p>
          <a:p>
            <a:r>
              <a:rPr lang="en-US" dirty="0" err="1" smtClean="0"/>
              <a:t>Saturday_Max</a:t>
            </a:r>
            <a:r>
              <a:rPr lang="en-US" dirty="0" smtClean="0"/>
              <a:t> =</a:t>
            </a:r>
          </a:p>
          <a:p>
            <a:endParaRPr lang="en-US" dirty="0" smtClean="0"/>
          </a:p>
          <a:p>
            <a:r>
              <a:rPr lang="en-US" dirty="0" smtClean="0"/>
              <a:t>   1.1295e+05</a:t>
            </a:r>
          </a:p>
          <a:p>
            <a:endParaRPr lang="en-US" dirty="0" smtClean="0"/>
          </a:p>
          <a:p>
            <a:endParaRPr lang="en-US" dirty="0" smtClean="0"/>
          </a:p>
          <a:p>
            <a:r>
              <a:rPr lang="en-US" dirty="0" err="1" smtClean="0"/>
              <a:t>Sunday_Max</a:t>
            </a:r>
            <a:r>
              <a:rPr lang="en-US" dirty="0" smtClean="0"/>
              <a:t> =</a:t>
            </a:r>
          </a:p>
          <a:p>
            <a:endParaRPr lang="en-US" dirty="0" smtClean="0"/>
          </a:p>
          <a:p>
            <a:r>
              <a:rPr lang="en-US" dirty="0" smtClean="0"/>
              <a:t>   9.9688e+04</a:t>
            </a:r>
          </a:p>
          <a:p>
            <a:endParaRPr lang="en-US" dirty="0" smtClean="0"/>
          </a:p>
          <a:p>
            <a:endParaRPr lang="en-US" dirty="0" smtClean="0"/>
          </a:p>
          <a:p>
            <a:r>
              <a:rPr lang="en-US" dirty="0" err="1" smtClean="0"/>
              <a:t>Thursday_Max</a:t>
            </a:r>
            <a:r>
              <a:rPr lang="en-US" dirty="0" smtClean="0"/>
              <a:t> =</a:t>
            </a:r>
          </a:p>
          <a:p>
            <a:endParaRPr lang="en-US" dirty="0" smtClean="0"/>
          </a:p>
          <a:p>
            <a:r>
              <a:rPr lang="en-US" dirty="0" smtClean="0"/>
              <a:t>   8.7686e+04</a:t>
            </a:r>
          </a:p>
          <a:p>
            <a:endParaRPr lang="en-US" dirty="0" smtClean="0"/>
          </a:p>
          <a:p>
            <a:endParaRPr lang="en-US" dirty="0" smtClean="0"/>
          </a:p>
          <a:p>
            <a:r>
              <a:rPr lang="en-US" dirty="0" err="1" smtClean="0"/>
              <a:t>Tuesday_Max</a:t>
            </a:r>
            <a:r>
              <a:rPr lang="en-US" dirty="0" smtClean="0"/>
              <a:t> =</a:t>
            </a:r>
          </a:p>
          <a:p>
            <a:endParaRPr lang="en-US" dirty="0" smtClean="0"/>
          </a:p>
          <a:p>
            <a:r>
              <a:rPr lang="en-US" dirty="0" smtClean="0"/>
              <a:t>      104044</a:t>
            </a:r>
          </a:p>
          <a:p>
            <a:endParaRPr lang="en-US" dirty="0" smtClean="0"/>
          </a:p>
          <a:p>
            <a:endParaRPr lang="en-US" dirty="0" smtClean="0"/>
          </a:p>
          <a:p>
            <a:r>
              <a:rPr lang="en-US" dirty="0" err="1" smtClean="0"/>
              <a:t>Wednesday_Max</a:t>
            </a:r>
            <a:r>
              <a:rPr lang="en-US" dirty="0" smtClean="0"/>
              <a:t> =</a:t>
            </a:r>
          </a:p>
          <a:p>
            <a:endParaRPr lang="en-US" dirty="0" smtClean="0"/>
          </a:p>
          <a:p>
            <a:r>
              <a:rPr lang="en-US" dirty="0" smtClean="0"/>
              <a:t>   7.5972e+04</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16</a:t>
            </a:fld>
            <a:endParaRPr lang="en-US"/>
          </a:p>
        </p:txBody>
      </p:sp>
    </p:spTree>
    <p:extLst>
      <p:ext uri="{BB962C8B-B14F-4D97-AF65-F5344CB8AC3E}">
        <p14:creationId xmlns:p14="http://schemas.microsoft.com/office/powerpoint/2010/main" val="741625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17</a:t>
            </a:fld>
            <a:endParaRPr lang="en-US"/>
          </a:p>
        </p:txBody>
      </p:sp>
    </p:spTree>
    <p:extLst>
      <p:ext uri="{BB962C8B-B14F-4D97-AF65-F5344CB8AC3E}">
        <p14:creationId xmlns:p14="http://schemas.microsoft.com/office/powerpoint/2010/main" val="2210928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http://www.griffin.uga.edu/aemn/cgi-bin/AEMN.pl?site=GAWH&amp;report=hi</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18</a:t>
            </a:fld>
            <a:endParaRPr lang="en-US"/>
          </a:p>
        </p:txBody>
      </p:sp>
    </p:spTree>
    <p:extLst>
      <p:ext uri="{BB962C8B-B14F-4D97-AF65-F5344CB8AC3E}">
        <p14:creationId xmlns:p14="http://schemas.microsoft.com/office/powerpoint/2010/main" val="1843055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Anyday</a:t>
            </a:r>
            <a:r>
              <a:rPr lang="en-US" dirty="0" smtClean="0"/>
              <a:t> &gt; $100,000</a:t>
            </a:r>
            <a:r>
              <a:rPr lang="en-US" baseline="0" dirty="0" smtClean="0"/>
              <a:t> is a large franchise movie release date and the day following</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5</a:t>
            </a:fld>
            <a:endParaRPr lang="en-US"/>
          </a:p>
        </p:txBody>
      </p:sp>
    </p:spTree>
    <p:extLst>
      <p:ext uri="{BB962C8B-B14F-4D97-AF65-F5344CB8AC3E}">
        <p14:creationId xmlns:p14="http://schemas.microsoft.com/office/powerpoint/2010/main" val="298660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Plot relationship of data sets</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6</a:t>
            </a:fld>
            <a:endParaRPr lang="en-US"/>
          </a:p>
        </p:txBody>
      </p:sp>
    </p:spTree>
    <p:extLst>
      <p:ext uri="{BB962C8B-B14F-4D97-AF65-F5344CB8AC3E}">
        <p14:creationId xmlns:p14="http://schemas.microsoft.com/office/powerpoint/2010/main" val="208682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r is small, </a:t>
            </a:r>
          </a:p>
          <a:p>
            <a:endParaRPr lang="en-US" dirty="0" smtClean="0"/>
          </a:p>
          <a:p>
            <a:r>
              <a:rPr lang="en-US" dirty="0" smtClean="0"/>
              <a:t>Slight Positive correlation with precipitation</a:t>
            </a:r>
          </a:p>
          <a:p>
            <a:endParaRPr lang="en-US" dirty="0" smtClean="0"/>
          </a:p>
          <a:p>
            <a:r>
              <a:rPr lang="en-US" dirty="0" smtClean="0"/>
              <a:t>Overall</a:t>
            </a:r>
            <a:r>
              <a:rPr lang="en-US" baseline="0" dirty="0" smtClean="0"/>
              <a:t> = no correlation</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7</a:t>
            </a:fld>
            <a:endParaRPr lang="en-US"/>
          </a:p>
        </p:txBody>
      </p:sp>
    </p:spTree>
    <p:extLst>
      <p:ext uri="{BB962C8B-B14F-4D97-AF65-F5344CB8AC3E}">
        <p14:creationId xmlns:p14="http://schemas.microsoft.com/office/powerpoint/2010/main" val="4071771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Small Negative Slope</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8</a:t>
            </a:fld>
            <a:endParaRPr lang="en-US"/>
          </a:p>
        </p:txBody>
      </p:sp>
    </p:spTree>
    <p:extLst>
      <p:ext uri="{BB962C8B-B14F-4D97-AF65-F5344CB8AC3E}">
        <p14:creationId xmlns:p14="http://schemas.microsoft.com/office/powerpoint/2010/main" val="3464228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smaller negative slope</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9</a:t>
            </a:fld>
            <a:endParaRPr lang="en-US"/>
          </a:p>
        </p:txBody>
      </p:sp>
    </p:spTree>
    <p:extLst>
      <p:ext uri="{BB962C8B-B14F-4D97-AF65-F5344CB8AC3E}">
        <p14:creationId xmlns:p14="http://schemas.microsoft.com/office/powerpoint/2010/main" val="348441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Small</a:t>
            </a:r>
            <a:r>
              <a:rPr lang="en-US" baseline="0" dirty="0" smtClean="0"/>
              <a:t> positive slope</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10</a:t>
            </a:fld>
            <a:endParaRPr lang="en-US"/>
          </a:p>
        </p:txBody>
      </p:sp>
    </p:spTree>
    <p:extLst>
      <p:ext uri="{BB962C8B-B14F-4D97-AF65-F5344CB8AC3E}">
        <p14:creationId xmlns:p14="http://schemas.microsoft.com/office/powerpoint/2010/main" val="1413589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Validity</a:t>
            </a:r>
            <a:r>
              <a:rPr lang="en-US" baseline="0" dirty="0" smtClean="0"/>
              <a:t> in the result since the mean is close to the calculated ‘r’</a:t>
            </a:r>
          </a:p>
          <a:p>
            <a:r>
              <a:rPr lang="en-US" sz="1200" b="0" kern="1200" dirty="0" smtClean="0">
                <a:solidFill>
                  <a:schemeClr val="tx1"/>
                </a:solidFill>
                <a:effectLst/>
                <a:latin typeface="+mn-lt"/>
                <a:ea typeface="+mn-ea"/>
                <a:cs typeface="+mn-cs"/>
              </a:rPr>
              <a:t>Gaussian distribution, we can </a:t>
            </a:r>
            <a:r>
              <a:rPr lang="en-US" sz="1200" b="1" kern="1200" dirty="0" smtClean="0">
                <a:solidFill>
                  <a:schemeClr val="tx1"/>
                </a:solidFill>
                <a:effectLst/>
                <a:latin typeface="+mn-lt"/>
                <a:ea typeface="+mn-ea"/>
                <a:cs typeface="+mn-cs"/>
              </a:rPr>
              <a:t>use their mean as a good estimate for true correlation </a:t>
            </a:r>
            <a:r>
              <a:rPr lang="en-US" sz="1200" b="1" kern="1200" dirty="0" err="1" smtClean="0">
                <a:solidFill>
                  <a:schemeClr val="tx1"/>
                </a:solidFill>
                <a:effectLst/>
                <a:latin typeface="+mn-lt"/>
                <a:ea typeface="+mn-ea"/>
                <a:cs typeface="+mn-cs"/>
              </a:rPr>
              <a:t>coeff</a:t>
            </a:r>
            <a:r>
              <a:rPr lang="en-US" sz="1200" b="1" kern="1200" dirty="0" smtClean="0">
                <a:solidFill>
                  <a:schemeClr val="tx1"/>
                </a:solidFill>
                <a:effectLst/>
                <a:latin typeface="+mn-lt"/>
                <a:ea typeface="+mn-ea"/>
                <a:cs typeface="+mn-cs"/>
              </a:rPr>
              <a:t>.</a:t>
            </a:r>
            <a:r>
              <a:rPr lang="en-US" b="1" dirty="0" smtClean="0">
                <a:effectLst/>
              </a:rPr>
              <a:t> </a:t>
            </a:r>
            <a:endParaRPr lang="en-US" b="1" dirty="0" smtClean="0"/>
          </a:p>
          <a:p>
            <a:r>
              <a:rPr lang="en-US" dirty="0" smtClean="0"/>
              <a:t>Small standard deviation</a:t>
            </a:r>
            <a:endParaRPr lang="en-US" dirty="0"/>
          </a:p>
        </p:txBody>
      </p:sp>
      <p:sp>
        <p:nvSpPr>
          <p:cNvPr id="4" name="Slide Number Placeholder 3"/>
          <p:cNvSpPr>
            <a:spLocks noGrp="1"/>
          </p:cNvSpPr>
          <p:nvPr>
            <p:ph type="sldNum" sz="quarter" idx="10"/>
          </p:nvPr>
        </p:nvSpPr>
        <p:spPr/>
        <p:txBody>
          <a:bodyPr/>
          <a:lstStyle/>
          <a:p>
            <a:fld id="{E27D89A5-6842-0F40-8E92-ED63DE0CED7B}" type="slidenum">
              <a:rPr lang="en-US" smtClean="0"/>
              <a:t>11</a:t>
            </a:fld>
            <a:endParaRPr lang="en-US"/>
          </a:p>
        </p:txBody>
      </p:sp>
    </p:spTree>
    <p:extLst>
      <p:ext uri="{BB962C8B-B14F-4D97-AF65-F5344CB8AC3E}">
        <p14:creationId xmlns:p14="http://schemas.microsoft.com/office/powerpoint/2010/main" val="687903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Using bootstrap method to obtain a better estimate of the regression coefficient</a:t>
            </a:r>
          </a:p>
          <a:p>
            <a:r>
              <a:rPr lang="en-US" sz="1200" b="1" kern="1200" dirty="0" smtClean="0">
                <a:solidFill>
                  <a:schemeClr val="tx1"/>
                </a:solidFill>
                <a:effectLst/>
                <a:latin typeface="+mn-lt"/>
                <a:ea typeface="+mn-ea"/>
                <a:cs typeface="+mn-cs"/>
              </a:rPr>
              <a:t>Mean of slope = </a:t>
            </a:r>
            <a:r>
              <a:rPr lang="en-US" sz="1200" b="1" kern="1200" dirty="0" err="1" smtClean="0">
                <a:solidFill>
                  <a:schemeClr val="tx1"/>
                </a:solidFill>
                <a:effectLst/>
                <a:latin typeface="+mn-lt"/>
                <a:ea typeface="+mn-ea"/>
                <a:cs typeface="+mn-cs"/>
              </a:rPr>
              <a:t>ls</a:t>
            </a:r>
            <a:r>
              <a:rPr lang="en-US" sz="1200" b="1" kern="1200" dirty="0" smtClean="0">
                <a:solidFill>
                  <a:schemeClr val="tx1"/>
                </a:solidFill>
                <a:effectLst/>
                <a:latin typeface="+mn-lt"/>
                <a:ea typeface="+mn-ea"/>
                <a:cs typeface="+mn-cs"/>
              </a:rPr>
              <a:t> slope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Small </a:t>
            </a:r>
            <a:r>
              <a:rPr lang="en-US" sz="1200" kern="1200" dirty="0" err="1" smtClean="0">
                <a:solidFill>
                  <a:schemeClr val="tx1"/>
                </a:solidFill>
                <a:effectLst/>
                <a:latin typeface="+mn-lt"/>
                <a:ea typeface="+mn-ea"/>
                <a:cs typeface="+mn-cs"/>
              </a:rPr>
              <a:t>std</a:t>
            </a:r>
            <a:r>
              <a:rPr lang="en-US" sz="1200" kern="1200" dirty="0" smtClean="0">
                <a:solidFill>
                  <a:schemeClr val="tx1"/>
                </a:solidFill>
                <a:effectLst/>
                <a:latin typeface="+mn-lt"/>
                <a:ea typeface="+mn-ea"/>
                <a:cs typeface="+mn-cs"/>
              </a:rPr>
              <a:t> = accurate estimate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7D89A5-6842-0F40-8E92-ED63DE0CED7B}" type="slidenum">
              <a:rPr lang="en-US" smtClean="0"/>
              <a:t>12</a:t>
            </a:fld>
            <a:endParaRPr lang="en-US"/>
          </a:p>
        </p:txBody>
      </p:sp>
    </p:spTree>
    <p:extLst>
      <p:ext uri="{BB962C8B-B14F-4D97-AF65-F5344CB8AC3E}">
        <p14:creationId xmlns:p14="http://schemas.microsoft.com/office/powerpoint/2010/main" val="793779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500C2E-5163-6144-8EB1-634DD1BC23D4}"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1074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00C2E-5163-6144-8EB1-634DD1BC23D4}"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2229182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00C2E-5163-6144-8EB1-634DD1BC23D4}"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90519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00C2E-5163-6144-8EB1-634DD1BC23D4}"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148436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500C2E-5163-6144-8EB1-634DD1BC23D4}" type="datetimeFigureOut">
              <a:rPr lang="en-US" smtClean="0"/>
              <a:t>4/23/2015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217897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500C2E-5163-6144-8EB1-634DD1BC23D4}" type="datetimeFigureOut">
              <a:rPr lang="en-US" smtClean="0"/>
              <a:t>4/23/2015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333895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500C2E-5163-6144-8EB1-634DD1BC23D4}" type="datetimeFigureOut">
              <a:rPr lang="en-US" smtClean="0"/>
              <a:t>4/23/2015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693662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500C2E-5163-6144-8EB1-634DD1BC23D4}" type="datetimeFigureOut">
              <a:rPr lang="en-US" smtClean="0"/>
              <a:t>4/23/2015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3041176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00C2E-5163-6144-8EB1-634DD1BC23D4}" type="datetimeFigureOut">
              <a:rPr lang="en-US" smtClean="0"/>
              <a:t>4/23/2015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3799105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00C2E-5163-6144-8EB1-634DD1BC23D4}" type="datetimeFigureOut">
              <a:rPr lang="en-US" smtClean="0"/>
              <a:t>4/23/2015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1571350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00C2E-5163-6144-8EB1-634DD1BC23D4}" type="datetimeFigureOut">
              <a:rPr lang="en-US" smtClean="0"/>
              <a:t>4/23/2015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AB0E60-AE75-9240-BA3C-A029BE77FA3E}" type="slidenum">
              <a:rPr lang="en-US" smtClean="0"/>
              <a:t>‹#›</a:t>
            </a:fld>
            <a:endParaRPr lang="en-US"/>
          </a:p>
        </p:txBody>
      </p:sp>
    </p:spTree>
    <p:extLst>
      <p:ext uri="{BB962C8B-B14F-4D97-AF65-F5344CB8AC3E}">
        <p14:creationId xmlns:p14="http://schemas.microsoft.com/office/powerpoint/2010/main" val="1119146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500C2E-5163-6144-8EB1-634DD1BC23D4}" type="datetimeFigureOut">
              <a:rPr lang="en-US" smtClean="0"/>
              <a:t>4/23/2015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B0E60-AE75-9240-BA3C-A029BE77FA3E}" type="slidenum">
              <a:rPr lang="en-US" smtClean="0"/>
              <a:t>‹#›</a:t>
            </a:fld>
            <a:endParaRPr lang="en-US"/>
          </a:p>
        </p:txBody>
      </p:sp>
    </p:spTree>
    <p:extLst>
      <p:ext uri="{BB962C8B-B14F-4D97-AF65-F5344CB8AC3E}">
        <p14:creationId xmlns:p14="http://schemas.microsoft.com/office/powerpoint/2010/main" val="3527385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4173" y="476266"/>
            <a:ext cx="8385307" cy="2143637"/>
          </a:xfrm>
        </p:spPr>
        <p:txBody>
          <a:bodyPr/>
          <a:lstStyle/>
          <a:p>
            <a:r>
              <a:rPr lang="en-US" b="1" dirty="0" smtClean="0"/>
              <a:t>The Relationship of Weather and Movie Ticket Sales</a:t>
            </a:r>
            <a:endParaRPr lang="en-US" b="1" dirty="0"/>
          </a:p>
        </p:txBody>
      </p:sp>
      <p:sp>
        <p:nvSpPr>
          <p:cNvPr id="3" name="Subtitle 2"/>
          <p:cNvSpPr>
            <a:spLocks noGrp="1"/>
          </p:cNvSpPr>
          <p:nvPr>
            <p:ph type="subTitle" idx="1"/>
          </p:nvPr>
        </p:nvSpPr>
        <p:spPr>
          <a:xfrm>
            <a:off x="1116472" y="2997697"/>
            <a:ext cx="6742912" cy="2957435"/>
          </a:xfrm>
        </p:spPr>
        <p:txBody>
          <a:bodyPr>
            <a:normAutofit/>
          </a:bodyPr>
          <a:lstStyle/>
          <a:p>
            <a:r>
              <a:rPr lang="en-US" sz="2400" b="1" dirty="0" smtClean="0"/>
              <a:t>An analysis to show if temperature and precipitation influence ticket sales of Atlantic Station Regal Cinema </a:t>
            </a:r>
          </a:p>
          <a:p>
            <a:endParaRPr lang="en-US" sz="2400" dirty="0"/>
          </a:p>
          <a:p>
            <a:r>
              <a:rPr lang="en-US" sz="2400" b="1" dirty="0" smtClean="0"/>
              <a:t>By: Elizabeth Johnson</a:t>
            </a:r>
            <a:endParaRPr lang="en-US" sz="2400" b="1" dirty="0"/>
          </a:p>
        </p:txBody>
      </p:sp>
    </p:spTree>
    <p:extLst>
      <p:ext uri="{BB962C8B-B14F-4D97-AF65-F5344CB8AC3E}">
        <p14:creationId xmlns:p14="http://schemas.microsoft.com/office/powerpoint/2010/main" val="1093220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3654"/>
            <a:ext cx="8229600" cy="1143000"/>
          </a:xfrm>
        </p:spPr>
        <p:txBody>
          <a:bodyPr>
            <a:normAutofit fontScale="90000"/>
          </a:bodyPr>
          <a:lstStyle/>
          <a:p>
            <a:r>
              <a:rPr lang="en-US" b="1" dirty="0" smtClean="0"/>
              <a:t>Least Squares Regression</a:t>
            </a:r>
            <a:br>
              <a:rPr lang="en-US" b="1" dirty="0" smtClean="0"/>
            </a:br>
            <a:r>
              <a:rPr lang="en-US" sz="3600" b="1" dirty="0" smtClean="0"/>
              <a:t>Gross vs. Precipitation</a:t>
            </a:r>
            <a:endParaRPr lang="en-US" b="1" dirty="0"/>
          </a:p>
        </p:txBody>
      </p:sp>
      <p:pic>
        <p:nvPicPr>
          <p:cNvPr id="4" name="Content Placeholder 3" descr="Screen Shot 2015-04-20 at 11.13.22 PM.png"/>
          <p:cNvPicPr>
            <a:picLocks noGrp="1" noChangeAspect="1"/>
          </p:cNvPicPr>
          <p:nvPr>
            <p:ph idx="1"/>
          </p:nvPr>
        </p:nvPicPr>
        <p:blipFill>
          <a:blip r:embed="rId3">
            <a:extLst>
              <a:ext uri="{28A0092B-C50C-407E-A947-70E740481C1C}">
                <a14:useLocalDpi xmlns:a14="http://schemas.microsoft.com/office/drawing/2010/main" val="0"/>
              </a:ext>
            </a:extLst>
          </a:blip>
          <a:srcRect l="-18814" r="-18814"/>
          <a:stretch>
            <a:fillRect/>
          </a:stretch>
        </p:blipFill>
        <p:spPr>
          <a:xfrm>
            <a:off x="910721" y="1326654"/>
            <a:ext cx="7385410" cy="4061691"/>
          </a:xfrm>
        </p:spPr>
      </p:pic>
      <p:sp>
        <p:nvSpPr>
          <p:cNvPr id="5" name="TextBox 4"/>
          <p:cNvSpPr txBox="1"/>
          <p:nvPr/>
        </p:nvSpPr>
        <p:spPr>
          <a:xfrm>
            <a:off x="1736823" y="5279785"/>
            <a:ext cx="5780073" cy="1661993"/>
          </a:xfrm>
          <a:prstGeom prst="rect">
            <a:avLst/>
          </a:prstGeom>
          <a:noFill/>
        </p:spPr>
        <p:txBody>
          <a:bodyPr wrap="square" rtlCol="0">
            <a:spAutoFit/>
          </a:bodyPr>
          <a:lstStyle/>
          <a:p>
            <a:pPr algn="ctr"/>
            <a:r>
              <a:rPr lang="en-US" b="1" dirty="0" smtClean="0"/>
              <a:t>Least Squares Regression Slope of Gross vs. Precipitation </a:t>
            </a:r>
          </a:p>
          <a:p>
            <a:pPr algn="ctr"/>
            <a:r>
              <a:rPr lang="en-US" sz="1600" dirty="0" smtClean="0"/>
              <a:t>   8.8183e-07</a:t>
            </a:r>
          </a:p>
          <a:p>
            <a:pPr algn="ctr"/>
            <a:endParaRPr lang="en-US" dirty="0" smtClean="0"/>
          </a:p>
          <a:p>
            <a:pPr algn="ctr"/>
            <a:r>
              <a:rPr lang="en-US" b="1" dirty="0" smtClean="0"/>
              <a:t>LS Slope 95% Confidence Interval of Gross vs. Precipitation</a:t>
            </a:r>
          </a:p>
          <a:p>
            <a:pPr algn="ctr"/>
            <a:r>
              <a:rPr lang="en-US" sz="1600" dirty="0" smtClean="0"/>
              <a:t>low = -0.0063</a:t>
            </a:r>
          </a:p>
          <a:p>
            <a:pPr algn="ctr"/>
            <a:r>
              <a:rPr lang="en-US" sz="1600" dirty="0" smtClean="0"/>
              <a:t>high = 0.0063</a:t>
            </a:r>
            <a:endParaRPr lang="en-US" sz="1600" dirty="0"/>
          </a:p>
        </p:txBody>
      </p:sp>
    </p:spTree>
    <p:extLst>
      <p:ext uri="{BB962C8B-B14F-4D97-AF65-F5344CB8AC3E}">
        <p14:creationId xmlns:p14="http://schemas.microsoft.com/office/powerpoint/2010/main" val="2785106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817"/>
            <a:ext cx="8229600" cy="1143000"/>
          </a:xfrm>
        </p:spPr>
        <p:txBody>
          <a:bodyPr/>
          <a:lstStyle/>
          <a:p>
            <a:r>
              <a:rPr lang="en-US" b="1" dirty="0" smtClean="0"/>
              <a:t>Bootstrap- </a:t>
            </a:r>
            <a:r>
              <a:rPr lang="en-US" b="1" dirty="0" err="1" smtClean="0"/>
              <a:t>Corrcoeff</a:t>
            </a:r>
            <a:endParaRPr lang="en-US" b="1" dirty="0"/>
          </a:p>
        </p:txBody>
      </p:sp>
      <p:pic>
        <p:nvPicPr>
          <p:cNvPr id="6" name="Content Placeholder 5" descr="Screen Shot 2015-04-20 at 11.30.15 PM.png"/>
          <p:cNvPicPr>
            <a:picLocks noGrp="1" noChangeAspect="1"/>
          </p:cNvPicPr>
          <p:nvPr>
            <p:ph idx="1"/>
          </p:nvPr>
        </p:nvPicPr>
        <p:blipFill>
          <a:blip r:embed="rId3">
            <a:extLst>
              <a:ext uri="{28A0092B-C50C-407E-A947-70E740481C1C}">
                <a14:useLocalDpi xmlns:a14="http://schemas.microsoft.com/office/drawing/2010/main" val="0"/>
              </a:ext>
            </a:extLst>
          </a:blip>
          <a:srcRect l="1615" r="1615"/>
          <a:stretch>
            <a:fillRect/>
          </a:stretch>
        </p:blipFill>
        <p:spPr>
          <a:xfrm>
            <a:off x="205429" y="1135063"/>
            <a:ext cx="5546033" cy="5626100"/>
          </a:xfrm>
        </p:spPr>
      </p:pic>
      <p:sp>
        <p:nvSpPr>
          <p:cNvPr id="7" name="TextBox 6"/>
          <p:cNvSpPr txBox="1"/>
          <p:nvPr/>
        </p:nvSpPr>
        <p:spPr>
          <a:xfrm>
            <a:off x="5509277" y="1207981"/>
            <a:ext cx="3501660" cy="5663090"/>
          </a:xfrm>
          <a:prstGeom prst="rect">
            <a:avLst/>
          </a:prstGeom>
          <a:noFill/>
        </p:spPr>
        <p:txBody>
          <a:bodyPr wrap="square" rtlCol="0">
            <a:spAutoFit/>
          </a:bodyPr>
          <a:lstStyle/>
          <a:p>
            <a:pPr algn="ctr"/>
            <a:r>
              <a:rPr lang="en-US" b="1" dirty="0" smtClean="0"/>
              <a:t>Gross vs. High Temperature</a:t>
            </a:r>
          </a:p>
          <a:p>
            <a:pPr algn="ctr"/>
            <a:r>
              <a:rPr lang="en-US" sz="1600" dirty="0" err="1" smtClean="0"/>
              <a:t>Corrcoeff</a:t>
            </a:r>
            <a:r>
              <a:rPr lang="en-US" sz="1600" dirty="0" smtClean="0"/>
              <a:t> =</a:t>
            </a:r>
          </a:p>
          <a:p>
            <a:pPr algn="ctr"/>
            <a:r>
              <a:rPr lang="en-US" sz="1600" dirty="0" smtClean="0"/>
              <a:t>   1.0000   -0.1037</a:t>
            </a:r>
          </a:p>
          <a:p>
            <a:pPr algn="ctr"/>
            <a:r>
              <a:rPr lang="en-US" sz="1600" dirty="0" smtClean="0"/>
              <a:t>  -0.1037    1.0000</a:t>
            </a:r>
          </a:p>
          <a:p>
            <a:pPr algn="ctr"/>
            <a:r>
              <a:rPr lang="en-US" sz="1600" dirty="0" smtClean="0"/>
              <a:t>Bootstrap mean = -0.0994</a:t>
            </a:r>
          </a:p>
          <a:p>
            <a:pPr algn="ctr"/>
            <a:r>
              <a:rPr lang="en-US" sz="1600" dirty="0" smtClean="0"/>
              <a:t>Bootstrap </a:t>
            </a:r>
            <a:r>
              <a:rPr lang="en-US" sz="1600" dirty="0" err="1" smtClean="0"/>
              <a:t>std</a:t>
            </a:r>
            <a:r>
              <a:rPr lang="en-US" sz="1600" dirty="0" smtClean="0"/>
              <a:t> =0.0647</a:t>
            </a:r>
          </a:p>
          <a:p>
            <a:endParaRPr lang="en-US" dirty="0"/>
          </a:p>
          <a:p>
            <a:pPr algn="ctr"/>
            <a:r>
              <a:rPr lang="en-US" b="1" dirty="0" smtClean="0"/>
              <a:t>Gross vs. Low Temperature</a:t>
            </a:r>
          </a:p>
          <a:p>
            <a:pPr algn="ctr"/>
            <a:r>
              <a:rPr lang="en-US" sz="1600" dirty="0" err="1" smtClean="0"/>
              <a:t>Corrcoeff</a:t>
            </a:r>
            <a:r>
              <a:rPr lang="en-US" sz="1600" dirty="0" smtClean="0"/>
              <a:t> =</a:t>
            </a:r>
          </a:p>
          <a:p>
            <a:pPr algn="ctr"/>
            <a:r>
              <a:rPr lang="en-US" sz="1600" dirty="0" smtClean="0"/>
              <a:t>1.0000   -0.0372</a:t>
            </a:r>
          </a:p>
          <a:p>
            <a:pPr algn="ctr"/>
            <a:r>
              <a:rPr lang="en-US" sz="1600" dirty="0" smtClean="0"/>
              <a:t> -0.0372    1.0000</a:t>
            </a:r>
          </a:p>
          <a:p>
            <a:pPr algn="ctr"/>
            <a:r>
              <a:rPr lang="en-US" sz="1600" dirty="0" smtClean="0"/>
              <a:t>Bootstrap mean = -0.0386</a:t>
            </a:r>
          </a:p>
          <a:p>
            <a:pPr algn="ctr"/>
            <a:r>
              <a:rPr lang="en-US" sz="1600" dirty="0" smtClean="0"/>
              <a:t>Bootstrap </a:t>
            </a:r>
            <a:r>
              <a:rPr lang="en-US" sz="1600" dirty="0" err="1" smtClean="0"/>
              <a:t>std</a:t>
            </a:r>
            <a:r>
              <a:rPr lang="en-US" sz="1600" dirty="0" smtClean="0"/>
              <a:t> = 0.0547</a:t>
            </a:r>
          </a:p>
          <a:p>
            <a:endParaRPr lang="en-US" dirty="0"/>
          </a:p>
          <a:p>
            <a:pPr algn="ctr"/>
            <a:r>
              <a:rPr lang="en-US" b="1" dirty="0" smtClean="0"/>
              <a:t>Gross vs. Precipitation</a:t>
            </a:r>
          </a:p>
          <a:p>
            <a:pPr algn="ctr"/>
            <a:r>
              <a:rPr lang="en-US" sz="1600" dirty="0" err="1" smtClean="0"/>
              <a:t>Corrcoeff</a:t>
            </a:r>
            <a:r>
              <a:rPr lang="en-US" sz="1600" dirty="0" smtClean="0"/>
              <a:t> =</a:t>
            </a:r>
          </a:p>
          <a:p>
            <a:pPr algn="ctr"/>
            <a:r>
              <a:rPr lang="en-US" sz="1600" dirty="0" smtClean="0"/>
              <a:t>   1.0000    0.0622</a:t>
            </a:r>
          </a:p>
          <a:p>
            <a:pPr algn="ctr"/>
            <a:r>
              <a:rPr lang="en-US" sz="1600" dirty="0" smtClean="0"/>
              <a:t>    0.0622    1.0000</a:t>
            </a:r>
          </a:p>
          <a:p>
            <a:pPr algn="ctr"/>
            <a:r>
              <a:rPr lang="en-US" sz="1600" dirty="0" smtClean="0"/>
              <a:t>Bootstrap mean =  0.0632</a:t>
            </a:r>
          </a:p>
          <a:p>
            <a:pPr algn="ctr"/>
            <a:r>
              <a:rPr lang="en-US" sz="1600" dirty="0" smtClean="0"/>
              <a:t>Bootstrap </a:t>
            </a:r>
            <a:r>
              <a:rPr lang="en-US" sz="1600" dirty="0" err="1" smtClean="0"/>
              <a:t>std</a:t>
            </a:r>
            <a:r>
              <a:rPr lang="en-US" sz="1600" dirty="0" smtClean="0"/>
              <a:t> = 0.0563</a:t>
            </a:r>
          </a:p>
          <a:p>
            <a:endParaRPr lang="en-US" dirty="0"/>
          </a:p>
        </p:txBody>
      </p:sp>
    </p:spTree>
    <p:extLst>
      <p:ext uri="{BB962C8B-B14F-4D97-AF65-F5344CB8AC3E}">
        <p14:creationId xmlns:p14="http://schemas.microsoft.com/office/powerpoint/2010/main" val="372588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60"/>
            <a:ext cx="8229600" cy="1143000"/>
          </a:xfrm>
        </p:spPr>
        <p:txBody>
          <a:bodyPr/>
          <a:lstStyle/>
          <a:p>
            <a:r>
              <a:rPr lang="en-US" b="1" dirty="0" smtClean="0"/>
              <a:t>Bootstrap-LS Regression</a:t>
            </a:r>
            <a:endParaRPr lang="en-US" b="1" dirty="0"/>
          </a:p>
        </p:txBody>
      </p:sp>
      <p:pic>
        <p:nvPicPr>
          <p:cNvPr id="7" name="Picture 6" descr="Screen Shot 2015-04-20 at 11.40.2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5914" y="3819080"/>
            <a:ext cx="3778836" cy="2955333"/>
          </a:xfrm>
          <a:prstGeom prst="rect">
            <a:avLst/>
          </a:prstGeom>
        </p:spPr>
      </p:pic>
      <p:pic>
        <p:nvPicPr>
          <p:cNvPr id="10" name="Content Placeholder 9" descr="Screen Shot 2015-04-20 at 11.40.16 PM.png"/>
          <p:cNvPicPr>
            <a:picLocks noGrp="1" noChangeAspect="1"/>
          </p:cNvPicPr>
          <p:nvPr>
            <p:ph idx="1"/>
          </p:nvPr>
        </p:nvPicPr>
        <p:blipFill>
          <a:blip r:embed="rId4">
            <a:extLst>
              <a:ext uri="{28A0092B-C50C-407E-A947-70E740481C1C}">
                <a14:useLocalDpi xmlns:a14="http://schemas.microsoft.com/office/drawing/2010/main" val="0"/>
              </a:ext>
            </a:extLst>
          </a:blip>
          <a:srcRect l="-21217" r="-21217"/>
          <a:stretch>
            <a:fillRect/>
          </a:stretch>
        </p:blipFill>
        <p:spPr>
          <a:xfrm>
            <a:off x="1744206" y="880093"/>
            <a:ext cx="5361988" cy="2881459"/>
          </a:xfrm>
        </p:spPr>
      </p:pic>
      <p:sp>
        <p:nvSpPr>
          <p:cNvPr id="11" name="TextBox 10"/>
          <p:cNvSpPr txBox="1"/>
          <p:nvPr/>
        </p:nvSpPr>
        <p:spPr>
          <a:xfrm>
            <a:off x="6476412" y="1012307"/>
            <a:ext cx="2012313" cy="2585323"/>
          </a:xfrm>
          <a:prstGeom prst="rect">
            <a:avLst/>
          </a:prstGeom>
          <a:noFill/>
        </p:spPr>
        <p:txBody>
          <a:bodyPr wrap="square" rtlCol="0">
            <a:spAutoFit/>
          </a:bodyPr>
          <a:lstStyle/>
          <a:p>
            <a:pPr algn="ctr"/>
            <a:endParaRPr lang="ro-RO" dirty="0" smtClean="0"/>
          </a:p>
          <a:p>
            <a:pPr algn="ctr"/>
            <a:r>
              <a:rPr lang="ro-RO" b="1" dirty="0" smtClean="0"/>
              <a:t>Mean Intercept:</a:t>
            </a:r>
          </a:p>
          <a:p>
            <a:pPr algn="ctr"/>
            <a:r>
              <a:rPr lang="ro-RO" b="1" dirty="0"/>
              <a:t>High Temperature</a:t>
            </a:r>
            <a:r>
              <a:rPr lang="ro-RO" dirty="0"/>
              <a:t> =</a:t>
            </a:r>
            <a:r>
              <a:rPr lang="ro-RO" dirty="0" smtClean="0"/>
              <a:t> 87.1614</a:t>
            </a:r>
          </a:p>
          <a:p>
            <a:pPr algn="ctr"/>
            <a:endParaRPr lang="ro-RO" dirty="0"/>
          </a:p>
          <a:p>
            <a:pPr algn="ctr"/>
            <a:r>
              <a:rPr lang="ro-RO" b="1" dirty="0" smtClean="0"/>
              <a:t>Std Intercept:</a:t>
            </a:r>
            <a:endParaRPr lang="ro-RO" b="1" dirty="0"/>
          </a:p>
          <a:p>
            <a:pPr algn="ctr"/>
            <a:r>
              <a:rPr lang="ro-RO" b="1" dirty="0"/>
              <a:t>High Temperature </a:t>
            </a:r>
            <a:r>
              <a:rPr lang="ro-RO" dirty="0" smtClean="0"/>
              <a:t>= 0.5991</a:t>
            </a:r>
          </a:p>
          <a:p>
            <a:endParaRPr lang="en-US" dirty="0"/>
          </a:p>
        </p:txBody>
      </p:sp>
      <p:sp>
        <p:nvSpPr>
          <p:cNvPr id="12" name="TextBox 11"/>
          <p:cNvSpPr txBox="1"/>
          <p:nvPr/>
        </p:nvSpPr>
        <p:spPr>
          <a:xfrm>
            <a:off x="321549" y="1117140"/>
            <a:ext cx="1989064" cy="2308324"/>
          </a:xfrm>
          <a:prstGeom prst="rect">
            <a:avLst/>
          </a:prstGeom>
          <a:noFill/>
        </p:spPr>
        <p:txBody>
          <a:bodyPr wrap="square" rtlCol="0">
            <a:spAutoFit/>
          </a:bodyPr>
          <a:lstStyle/>
          <a:p>
            <a:pPr algn="ctr"/>
            <a:r>
              <a:rPr lang="ro-RO" b="1" dirty="0" smtClean="0"/>
              <a:t>Mean slope : </a:t>
            </a:r>
          </a:p>
          <a:p>
            <a:pPr algn="ctr"/>
            <a:r>
              <a:rPr lang="ro-RO" b="1" dirty="0" smtClean="0"/>
              <a:t>High Temperature </a:t>
            </a:r>
            <a:r>
              <a:rPr lang="ro-RO" dirty="0" smtClean="0"/>
              <a:t>= -2.5911e-05</a:t>
            </a:r>
          </a:p>
          <a:p>
            <a:pPr algn="ctr"/>
            <a:endParaRPr lang="ro-RO" dirty="0" smtClean="0"/>
          </a:p>
          <a:p>
            <a:pPr algn="ctr"/>
            <a:r>
              <a:rPr lang="ro-RO" b="1" dirty="0" smtClean="0"/>
              <a:t>Std slope:</a:t>
            </a:r>
          </a:p>
          <a:p>
            <a:pPr algn="ctr"/>
            <a:r>
              <a:rPr lang="ro-RO" b="1" dirty="0"/>
              <a:t>High Temperature </a:t>
            </a:r>
            <a:r>
              <a:rPr lang="ro-RO" dirty="0" smtClean="0"/>
              <a:t>= 1.6599e-05</a:t>
            </a:r>
          </a:p>
          <a:p>
            <a:endParaRPr lang="en-US" dirty="0"/>
          </a:p>
        </p:txBody>
      </p:sp>
      <p:sp>
        <p:nvSpPr>
          <p:cNvPr id="13" name="TextBox 12"/>
          <p:cNvSpPr txBox="1"/>
          <p:nvPr/>
        </p:nvSpPr>
        <p:spPr>
          <a:xfrm>
            <a:off x="321548" y="4019301"/>
            <a:ext cx="1866222" cy="2308324"/>
          </a:xfrm>
          <a:prstGeom prst="rect">
            <a:avLst/>
          </a:prstGeom>
          <a:noFill/>
        </p:spPr>
        <p:txBody>
          <a:bodyPr wrap="square" rtlCol="0">
            <a:spAutoFit/>
          </a:bodyPr>
          <a:lstStyle/>
          <a:p>
            <a:pPr algn="ctr"/>
            <a:r>
              <a:rPr lang="ro-RO" b="1" dirty="0"/>
              <a:t>Mean slope </a:t>
            </a:r>
            <a:r>
              <a:rPr lang="ro-RO" b="1" dirty="0" smtClean="0"/>
              <a:t>: Low Temperature </a:t>
            </a:r>
            <a:r>
              <a:rPr lang="ro-RO" dirty="0" smtClean="0"/>
              <a:t>=</a:t>
            </a:r>
            <a:r>
              <a:rPr lang="en-US" dirty="0" smtClean="0"/>
              <a:t> -8.4087e-06</a:t>
            </a:r>
          </a:p>
          <a:p>
            <a:endParaRPr lang="en-US" dirty="0" smtClean="0"/>
          </a:p>
          <a:p>
            <a:pPr algn="ctr"/>
            <a:r>
              <a:rPr lang="ro-RO" b="1" dirty="0"/>
              <a:t>Std slope:</a:t>
            </a:r>
          </a:p>
          <a:p>
            <a:pPr algn="ctr"/>
            <a:r>
              <a:rPr lang="ro-RO" b="1" dirty="0" smtClean="0"/>
              <a:t>Low Temperature </a:t>
            </a:r>
            <a:r>
              <a:rPr lang="ro-RO" dirty="0" smtClean="0"/>
              <a:t>=</a:t>
            </a:r>
            <a:r>
              <a:rPr lang="en-US" dirty="0" smtClean="0"/>
              <a:t> 1.2636e-05</a:t>
            </a:r>
          </a:p>
          <a:p>
            <a:endParaRPr lang="en-US" dirty="0"/>
          </a:p>
        </p:txBody>
      </p:sp>
      <p:sp>
        <p:nvSpPr>
          <p:cNvPr id="14" name="TextBox 13"/>
          <p:cNvSpPr txBox="1"/>
          <p:nvPr/>
        </p:nvSpPr>
        <p:spPr>
          <a:xfrm>
            <a:off x="6476412" y="4083220"/>
            <a:ext cx="2012313" cy="2308324"/>
          </a:xfrm>
          <a:prstGeom prst="rect">
            <a:avLst/>
          </a:prstGeom>
          <a:noFill/>
        </p:spPr>
        <p:txBody>
          <a:bodyPr wrap="square" rtlCol="0">
            <a:spAutoFit/>
          </a:bodyPr>
          <a:lstStyle/>
          <a:p>
            <a:pPr algn="ctr"/>
            <a:r>
              <a:rPr lang="ro-RO" b="1" dirty="0"/>
              <a:t>Mean </a:t>
            </a:r>
            <a:r>
              <a:rPr lang="ro-RO" b="1" dirty="0" smtClean="0"/>
              <a:t>Intercept:</a:t>
            </a:r>
            <a:endParaRPr lang="ro-RO" b="1" dirty="0"/>
          </a:p>
          <a:p>
            <a:pPr algn="ctr"/>
            <a:r>
              <a:rPr lang="ro-RO" b="1" dirty="0" smtClean="0"/>
              <a:t>Low Temperature </a:t>
            </a:r>
            <a:r>
              <a:rPr lang="ro-RO" dirty="0" smtClean="0"/>
              <a:t>= 65.1196</a:t>
            </a:r>
          </a:p>
          <a:p>
            <a:endParaRPr lang="ro-RO" dirty="0" smtClean="0"/>
          </a:p>
          <a:p>
            <a:pPr algn="ctr"/>
            <a:r>
              <a:rPr lang="ro-RO" b="1" dirty="0"/>
              <a:t>Std Intercept:</a:t>
            </a:r>
          </a:p>
          <a:p>
            <a:pPr algn="ctr"/>
            <a:r>
              <a:rPr lang="ro-RO" b="1" dirty="0" smtClean="0"/>
              <a:t>Low Temperature</a:t>
            </a:r>
          </a:p>
          <a:p>
            <a:pPr algn="ctr"/>
            <a:r>
              <a:rPr lang="ro-RO" dirty="0" smtClean="0"/>
              <a:t>= 0.5276</a:t>
            </a:r>
          </a:p>
          <a:p>
            <a:endParaRPr lang="en-US" dirty="0"/>
          </a:p>
        </p:txBody>
      </p:sp>
    </p:spTree>
    <p:extLst>
      <p:ext uri="{BB962C8B-B14F-4D97-AF65-F5344CB8AC3E}">
        <p14:creationId xmlns:p14="http://schemas.microsoft.com/office/powerpoint/2010/main" val="4041872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Bootstrap-LS Regression</a:t>
            </a:r>
            <a:endParaRPr lang="en-US" b="1" dirty="0"/>
          </a:p>
        </p:txBody>
      </p:sp>
      <p:pic>
        <p:nvPicPr>
          <p:cNvPr id="4" name="Content Placeholder 3" descr="Screen Shot 2015-04-20 at 11.40.31 PM.png"/>
          <p:cNvPicPr>
            <a:picLocks noGrp="1" noChangeAspect="1"/>
          </p:cNvPicPr>
          <p:nvPr>
            <p:ph idx="1"/>
          </p:nvPr>
        </p:nvPicPr>
        <p:blipFill>
          <a:blip r:embed="rId3">
            <a:extLst>
              <a:ext uri="{28A0092B-C50C-407E-A947-70E740481C1C}">
                <a14:useLocalDpi xmlns:a14="http://schemas.microsoft.com/office/drawing/2010/main" val="0"/>
              </a:ext>
            </a:extLst>
          </a:blip>
          <a:srcRect l="-21486" r="-21486"/>
          <a:stretch>
            <a:fillRect/>
          </a:stretch>
        </p:blipFill>
        <p:spPr>
          <a:xfrm>
            <a:off x="-276618" y="1859087"/>
            <a:ext cx="6849873" cy="3767166"/>
          </a:xfrm>
          <a:prstGeom prst="rect">
            <a:avLst/>
          </a:prstGeom>
        </p:spPr>
      </p:pic>
      <p:sp>
        <p:nvSpPr>
          <p:cNvPr id="5" name="TextBox 4"/>
          <p:cNvSpPr txBox="1"/>
          <p:nvPr/>
        </p:nvSpPr>
        <p:spPr>
          <a:xfrm>
            <a:off x="5824083" y="1917773"/>
            <a:ext cx="3055559" cy="4247317"/>
          </a:xfrm>
          <a:prstGeom prst="rect">
            <a:avLst/>
          </a:prstGeom>
          <a:noFill/>
        </p:spPr>
        <p:txBody>
          <a:bodyPr wrap="square" rtlCol="0">
            <a:spAutoFit/>
          </a:bodyPr>
          <a:lstStyle/>
          <a:p>
            <a:pPr algn="ctr"/>
            <a:r>
              <a:rPr lang="ro-RO" b="1" dirty="0"/>
              <a:t>Mean slope : </a:t>
            </a:r>
            <a:endParaRPr lang="ro-RO" b="1" dirty="0" smtClean="0"/>
          </a:p>
          <a:p>
            <a:pPr algn="ctr"/>
            <a:r>
              <a:rPr lang="ro-RO" b="1" dirty="0" smtClean="0"/>
              <a:t>Precipitation </a:t>
            </a:r>
            <a:r>
              <a:rPr lang="ro-RO" dirty="0"/>
              <a:t>=</a:t>
            </a:r>
            <a:r>
              <a:rPr lang="en-US" dirty="0"/>
              <a:t> </a:t>
            </a:r>
            <a:endParaRPr lang="ro-RO" dirty="0" smtClean="0"/>
          </a:p>
          <a:p>
            <a:pPr algn="ctr"/>
            <a:r>
              <a:rPr lang="ro-RO" dirty="0" smtClean="0"/>
              <a:t>   8.7440e-07</a:t>
            </a:r>
          </a:p>
          <a:p>
            <a:endParaRPr lang="ro-RO" dirty="0" smtClean="0"/>
          </a:p>
          <a:p>
            <a:pPr algn="ctr"/>
            <a:r>
              <a:rPr lang="ro-RO" b="1" dirty="0"/>
              <a:t>Std slope:</a:t>
            </a:r>
          </a:p>
          <a:p>
            <a:pPr algn="ctr"/>
            <a:r>
              <a:rPr lang="ro-RO" b="1" dirty="0"/>
              <a:t>Precipitation</a:t>
            </a:r>
            <a:r>
              <a:rPr lang="ro-RO" dirty="0" smtClean="0"/>
              <a:t>=</a:t>
            </a:r>
          </a:p>
          <a:p>
            <a:pPr algn="ctr"/>
            <a:r>
              <a:rPr lang="ro-RO" dirty="0" smtClean="0"/>
              <a:t> 8.2375e-07</a:t>
            </a:r>
          </a:p>
          <a:p>
            <a:endParaRPr lang="ro-RO" dirty="0" smtClean="0"/>
          </a:p>
          <a:p>
            <a:pPr algn="ctr"/>
            <a:r>
              <a:rPr lang="ro-RO" b="1" dirty="0"/>
              <a:t>Mean Intercept:</a:t>
            </a:r>
          </a:p>
          <a:p>
            <a:pPr algn="ctr"/>
            <a:r>
              <a:rPr lang="ro-RO" b="1" dirty="0" smtClean="0"/>
              <a:t>Precipitation </a:t>
            </a:r>
            <a:r>
              <a:rPr lang="ro-RO" dirty="0" smtClean="0"/>
              <a:t>=</a:t>
            </a:r>
          </a:p>
          <a:p>
            <a:pPr algn="ctr"/>
            <a:r>
              <a:rPr lang="ro-RO" dirty="0" smtClean="0"/>
              <a:t>0.1246</a:t>
            </a:r>
          </a:p>
          <a:p>
            <a:endParaRPr lang="ro-RO" dirty="0" smtClean="0"/>
          </a:p>
          <a:p>
            <a:pPr algn="ctr"/>
            <a:r>
              <a:rPr lang="ro-RO" b="1" dirty="0"/>
              <a:t>Std Intercept:</a:t>
            </a:r>
          </a:p>
          <a:p>
            <a:pPr algn="ctr"/>
            <a:r>
              <a:rPr lang="ro-RO" b="1" dirty="0" smtClean="0"/>
              <a:t>Precipitation </a:t>
            </a:r>
            <a:r>
              <a:rPr lang="ro-RO" dirty="0" smtClean="0"/>
              <a:t>=</a:t>
            </a:r>
            <a:endParaRPr lang="ro-RO" dirty="0"/>
          </a:p>
          <a:p>
            <a:pPr algn="ctr"/>
            <a:r>
              <a:rPr lang="ro-RO" dirty="0" smtClean="0"/>
              <a:t> 0.0335</a:t>
            </a:r>
            <a:endParaRPr lang="en-US" dirty="0"/>
          </a:p>
        </p:txBody>
      </p:sp>
    </p:spTree>
    <p:extLst>
      <p:ext uri="{BB962C8B-B14F-4D97-AF65-F5344CB8AC3E}">
        <p14:creationId xmlns:p14="http://schemas.microsoft.com/office/powerpoint/2010/main" val="2273472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 Series Analysis</a:t>
            </a:r>
            <a:endParaRPr lang="en-US" b="1" dirty="0"/>
          </a:p>
        </p:txBody>
      </p:sp>
      <p:sp>
        <p:nvSpPr>
          <p:cNvPr id="3" name="Content Placeholder 2"/>
          <p:cNvSpPr>
            <a:spLocks noGrp="1"/>
          </p:cNvSpPr>
          <p:nvPr>
            <p:ph idx="1"/>
          </p:nvPr>
        </p:nvSpPr>
        <p:spPr/>
        <p:txBody>
          <a:bodyPr/>
          <a:lstStyle/>
          <a:p>
            <a:r>
              <a:rPr lang="en-US" dirty="0" err="1" smtClean="0"/>
              <a:t>Periodogram</a:t>
            </a:r>
            <a:r>
              <a:rPr lang="en-US" dirty="0" smtClean="0"/>
              <a:t> shows a small ½ weekly and a large weekly cycle. </a:t>
            </a:r>
          </a:p>
          <a:p>
            <a:pPr algn="ctr"/>
            <a:endParaRPr lang="en-US" dirty="0"/>
          </a:p>
        </p:txBody>
      </p:sp>
      <p:pic>
        <p:nvPicPr>
          <p:cNvPr id="4" name="Picture 3" descr="Screen Shot 2015-04-21 at 12.01.58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8622" y="2633168"/>
            <a:ext cx="5479211" cy="4176607"/>
          </a:xfrm>
          <a:prstGeom prst="rect">
            <a:avLst/>
          </a:prstGeom>
        </p:spPr>
      </p:pic>
      <p:sp>
        <p:nvSpPr>
          <p:cNvPr id="6" name="TextBox 5"/>
          <p:cNvSpPr txBox="1"/>
          <p:nvPr/>
        </p:nvSpPr>
        <p:spPr>
          <a:xfrm>
            <a:off x="337625" y="3423977"/>
            <a:ext cx="2315140" cy="523220"/>
          </a:xfrm>
          <a:prstGeom prst="rect">
            <a:avLst/>
          </a:prstGeom>
          <a:noFill/>
        </p:spPr>
        <p:txBody>
          <a:bodyPr wrap="square" rtlCol="0">
            <a:spAutoFit/>
          </a:bodyPr>
          <a:lstStyle/>
          <a:p>
            <a:pPr algn="ctr"/>
            <a:r>
              <a:rPr lang="en-US" sz="2800" b="1" dirty="0" smtClean="0"/>
              <a:t>Why?</a:t>
            </a:r>
            <a:endParaRPr lang="en-US" sz="2800" b="1" dirty="0"/>
          </a:p>
        </p:txBody>
      </p:sp>
    </p:spTree>
    <p:extLst>
      <p:ext uri="{BB962C8B-B14F-4D97-AF65-F5344CB8AC3E}">
        <p14:creationId xmlns:p14="http://schemas.microsoft.com/office/powerpoint/2010/main" val="198828776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 for Each Day</a:t>
            </a:r>
            <a:endParaRPr lang="en-US" dirty="0"/>
          </a:p>
        </p:txBody>
      </p:sp>
      <p:pic>
        <p:nvPicPr>
          <p:cNvPr id="6" name="Content Placeholder 5" descr="Screen Shot 2015-04-22 at 6.32.41 PM.png"/>
          <p:cNvPicPr>
            <a:picLocks noGrp="1" noChangeAspect="1"/>
          </p:cNvPicPr>
          <p:nvPr>
            <p:ph idx="1"/>
          </p:nvPr>
        </p:nvPicPr>
        <p:blipFill>
          <a:blip r:embed="rId3">
            <a:extLst>
              <a:ext uri="{28A0092B-C50C-407E-A947-70E740481C1C}">
                <a14:useLocalDpi xmlns:a14="http://schemas.microsoft.com/office/drawing/2010/main" val="0"/>
              </a:ext>
            </a:extLst>
          </a:blip>
          <a:srcRect l="-20731" r="-20731"/>
          <a:stretch>
            <a:fillRect/>
          </a:stretch>
        </p:blipFill>
        <p:spPr>
          <a:xfrm>
            <a:off x="-504486" y="1417638"/>
            <a:ext cx="9855840" cy="5420332"/>
          </a:xfrm>
        </p:spPr>
      </p:pic>
    </p:spTree>
    <p:extLst>
      <p:ext uri="{BB962C8B-B14F-4D97-AF65-F5344CB8AC3E}">
        <p14:creationId xmlns:p14="http://schemas.microsoft.com/office/powerpoint/2010/main" val="2606503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Histogram for Each Day</a:t>
            </a:r>
          </a:p>
        </p:txBody>
      </p:sp>
      <p:pic>
        <p:nvPicPr>
          <p:cNvPr id="4" name="Picture 3" descr="Screen Shot 2015-04-22 at 6.33.07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615" y="1417638"/>
            <a:ext cx="6886702" cy="5440362"/>
          </a:xfrm>
          <a:prstGeom prst="rect">
            <a:avLst/>
          </a:prstGeom>
        </p:spPr>
      </p:pic>
    </p:spTree>
    <p:extLst>
      <p:ext uri="{BB962C8B-B14F-4D97-AF65-F5344CB8AC3E}">
        <p14:creationId xmlns:p14="http://schemas.microsoft.com/office/powerpoint/2010/main" val="973668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a:t>
            </a:r>
            <a:endParaRPr lang="en-US" b="1" dirty="0"/>
          </a:p>
        </p:txBody>
      </p:sp>
      <p:sp>
        <p:nvSpPr>
          <p:cNvPr id="7" name="Content Placeholder 6"/>
          <p:cNvSpPr>
            <a:spLocks noGrp="1"/>
          </p:cNvSpPr>
          <p:nvPr>
            <p:ph idx="1"/>
          </p:nvPr>
        </p:nvSpPr>
        <p:spPr/>
        <p:txBody>
          <a:bodyPr>
            <a:normAutofit fontScale="77500" lnSpcReduction="20000"/>
          </a:bodyPr>
          <a:lstStyle/>
          <a:p>
            <a:r>
              <a:rPr lang="en-US" dirty="0" smtClean="0"/>
              <a:t>Small correlations relating temperature and precipitation to gross sales.</a:t>
            </a:r>
          </a:p>
          <a:p>
            <a:endParaRPr lang="en-US" dirty="0"/>
          </a:p>
          <a:p>
            <a:r>
              <a:rPr lang="en-US" dirty="0" smtClean="0"/>
              <a:t>Weak negative slope of temperatures</a:t>
            </a:r>
          </a:p>
          <a:p>
            <a:endParaRPr lang="en-US" dirty="0" smtClean="0"/>
          </a:p>
          <a:p>
            <a:r>
              <a:rPr lang="en-US" dirty="0" smtClean="0"/>
              <a:t>Weak positive slope of precipitation </a:t>
            </a:r>
          </a:p>
          <a:p>
            <a:endParaRPr lang="en-US" dirty="0"/>
          </a:p>
          <a:p>
            <a:r>
              <a:rPr lang="en-US" dirty="0" smtClean="0"/>
              <a:t>½ week and weekly </a:t>
            </a:r>
            <a:r>
              <a:rPr lang="en-US" dirty="0"/>
              <a:t>c</a:t>
            </a:r>
            <a:r>
              <a:rPr lang="en-US" dirty="0" smtClean="0"/>
              <a:t>ycle of gross sales due to normal popular weekends and release dates of franchise movies.</a:t>
            </a:r>
          </a:p>
          <a:p>
            <a:endParaRPr lang="en-US" dirty="0" smtClean="0"/>
          </a:p>
          <a:p>
            <a:r>
              <a:rPr lang="en-US" dirty="0" smtClean="0"/>
              <a:t>Gross Sales are not influenced by temperature or precipitation</a:t>
            </a:r>
            <a:endParaRPr lang="en-US" dirty="0"/>
          </a:p>
        </p:txBody>
      </p:sp>
    </p:spTree>
    <p:extLst>
      <p:ext uri="{BB962C8B-B14F-4D97-AF65-F5344CB8AC3E}">
        <p14:creationId xmlns:p14="http://schemas.microsoft.com/office/powerpoint/2010/main" val="33935261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Sources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“Horticulture Research Farm The University of 	Georgia.” </a:t>
            </a:r>
            <a:r>
              <a:rPr lang="en-US" i="1" dirty="0" smtClean="0"/>
              <a:t>Georgia Weather</a:t>
            </a:r>
            <a:r>
              <a:rPr lang="en-US" dirty="0" smtClean="0"/>
              <a:t>. 1 Jan. 2011. 	Web. 10 Apr. 2015. &lt;</a:t>
            </a:r>
            <a:r>
              <a:rPr lang="en-US" dirty="0"/>
              <a:t>  </a:t>
            </a:r>
            <a:r>
              <a:rPr lang="en-US" dirty="0" smtClean="0"/>
              <a:t>http://	www.griffin.uga.edu</a:t>
            </a:r>
            <a:r>
              <a:rPr lang="en-US" dirty="0"/>
              <a:t>/aemn/cgi-bin/AEMN.pl</a:t>
            </a:r>
            <a:r>
              <a:rPr lang="en-US" dirty="0" smtClean="0"/>
              <a:t>?	site</a:t>
            </a:r>
            <a:r>
              <a:rPr lang="en-US" dirty="0"/>
              <a:t>=</a:t>
            </a:r>
            <a:r>
              <a:rPr lang="en-US" dirty="0" err="1"/>
              <a:t>GAWH&amp;report</a:t>
            </a:r>
            <a:r>
              <a:rPr lang="en-US" dirty="0"/>
              <a:t>=hi.</a:t>
            </a:r>
          </a:p>
          <a:p>
            <a:pPr marL="0" indent="0">
              <a:buNone/>
            </a:pPr>
            <a:endParaRPr lang="en-US" dirty="0" smtClean="0"/>
          </a:p>
          <a:p>
            <a:pPr marL="0" indent="0">
              <a:buNone/>
            </a:pPr>
            <a:r>
              <a:rPr lang="en-US" dirty="0" smtClean="0"/>
              <a:t>Matt Carr, </a:t>
            </a:r>
          </a:p>
          <a:p>
            <a:pPr marL="0" indent="0">
              <a:buNone/>
            </a:pPr>
            <a:r>
              <a:rPr lang="en-US" dirty="0"/>
              <a:t>	</a:t>
            </a:r>
            <a:r>
              <a:rPr lang="en-US" dirty="0" smtClean="0"/>
              <a:t>Vice President Business Analytics</a:t>
            </a:r>
          </a:p>
          <a:p>
            <a:pPr marL="0" indent="0">
              <a:buNone/>
            </a:pPr>
            <a:r>
              <a:rPr lang="en-US" dirty="0"/>
              <a:t>	</a:t>
            </a:r>
            <a:r>
              <a:rPr lang="en-US" dirty="0" smtClean="0"/>
              <a:t>Regal Entertainment Group</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2085007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Fundamental Question</a:t>
            </a:r>
            <a:endParaRPr lang="en-US" b="1" dirty="0"/>
          </a:p>
        </p:txBody>
      </p:sp>
      <p:sp>
        <p:nvSpPr>
          <p:cNvPr id="3" name="Content Placeholder 2"/>
          <p:cNvSpPr>
            <a:spLocks noGrp="1"/>
          </p:cNvSpPr>
          <p:nvPr>
            <p:ph idx="1"/>
          </p:nvPr>
        </p:nvSpPr>
        <p:spPr/>
        <p:txBody>
          <a:bodyPr/>
          <a:lstStyle/>
          <a:p>
            <a:r>
              <a:rPr lang="en-US" dirty="0" smtClean="0"/>
              <a:t>Does weather influence sales?</a:t>
            </a:r>
          </a:p>
          <a:p>
            <a:endParaRPr lang="en-US" dirty="0"/>
          </a:p>
          <a:p>
            <a:r>
              <a:rPr lang="en-US" dirty="0" smtClean="0"/>
              <a:t>Null Hypothesis: High/low temperatures and precipitation influence gross ticket sales of Regal Atlantic Station. </a:t>
            </a:r>
            <a:endParaRPr lang="en-US" dirty="0"/>
          </a:p>
        </p:txBody>
      </p:sp>
    </p:spTree>
    <p:extLst>
      <p:ext uri="{BB962C8B-B14F-4D97-AF65-F5344CB8AC3E}">
        <p14:creationId xmlns:p14="http://schemas.microsoft.com/office/powerpoint/2010/main" val="1508063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a:t>
            </a:r>
            <a:endParaRPr lang="en-US" b="1" dirty="0"/>
          </a:p>
        </p:txBody>
      </p:sp>
      <p:sp>
        <p:nvSpPr>
          <p:cNvPr id="3" name="Content Placeholder 2"/>
          <p:cNvSpPr>
            <a:spLocks noGrp="1"/>
          </p:cNvSpPr>
          <p:nvPr>
            <p:ph idx="1"/>
          </p:nvPr>
        </p:nvSpPr>
        <p:spPr/>
        <p:txBody>
          <a:bodyPr/>
          <a:lstStyle/>
          <a:p>
            <a:r>
              <a:rPr lang="en-US" dirty="0" smtClean="0"/>
              <a:t>Regal Corporate – Matt Carr- Business Analyst</a:t>
            </a:r>
            <a:endParaRPr lang="en-US" dirty="0"/>
          </a:p>
          <a:p>
            <a:r>
              <a:rPr lang="en-US" dirty="0" smtClean="0"/>
              <a:t>Daily Gross Sales through May 1 – August 31 of 2012-2014 </a:t>
            </a:r>
          </a:p>
          <a:p>
            <a:r>
              <a:rPr lang="en-US" dirty="0" smtClean="0"/>
              <a:t>Precipitation (in), High Temp (F), Low Temp (F) through May 1 – August 31 of 2012-2014 </a:t>
            </a:r>
          </a:p>
        </p:txBody>
      </p:sp>
    </p:spTree>
    <p:extLst>
      <p:ext uri="{BB962C8B-B14F-4D97-AF65-F5344CB8AC3E}">
        <p14:creationId xmlns:p14="http://schemas.microsoft.com/office/powerpoint/2010/main" val="3145730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Gross Sales Statistics</a:t>
            </a:r>
            <a:endParaRPr lang="en-US" b="1" dirty="0"/>
          </a:p>
        </p:txBody>
      </p:sp>
      <p:sp>
        <p:nvSpPr>
          <p:cNvPr id="3" name="Content Placeholder 2"/>
          <p:cNvSpPr>
            <a:spLocks noGrp="1"/>
          </p:cNvSpPr>
          <p:nvPr>
            <p:ph idx="1"/>
          </p:nvPr>
        </p:nvSpPr>
        <p:spPr>
          <a:xfrm>
            <a:off x="130378" y="1417638"/>
            <a:ext cx="3007109" cy="5002157"/>
          </a:xfrm>
        </p:spPr>
        <p:txBody>
          <a:bodyPr>
            <a:normAutofit/>
          </a:bodyPr>
          <a:lstStyle/>
          <a:p>
            <a:r>
              <a:rPr lang="en-US" sz="3000" dirty="0" smtClean="0"/>
              <a:t>Histogram</a:t>
            </a:r>
          </a:p>
          <a:p>
            <a:r>
              <a:rPr lang="en-US" sz="3000" dirty="0" smtClean="0"/>
              <a:t>Mean - $36,767</a:t>
            </a:r>
          </a:p>
          <a:p>
            <a:r>
              <a:rPr lang="en-US" sz="3000" dirty="0" smtClean="0"/>
              <a:t>Max - $170,660</a:t>
            </a:r>
          </a:p>
          <a:p>
            <a:r>
              <a:rPr lang="en-US" sz="3000" dirty="0" smtClean="0"/>
              <a:t>Min - $4306</a:t>
            </a:r>
          </a:p>
          <a:p>
            <a:r>
              <a:rPr lang="en-US" sz="3000" dirty="0" smtClean="0"/>
              <a:t>Standard Deviation - 27,106</a:t>
            </a:r>
          </a:p>
          <a:p>
            <a:r>
              <a:rPr lang="en-US" sz="3000" dirty="0" smtClean="0"/>
              <a:t>Median - $24,517</a:t>
            </a:r>
          </a:p>
        </p:txBody>
      </p:sp>
      <p:pic>
        <p:nvPicPr>
          <p:cNvPr id="4" name="Picture 3" descr="Screen Shot 2015-04-20 at 10.27.3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7487" y="1681211"/>
            <a:ext cx="5903797" cy="4632209"/>
          </a:xfrm>
          <a:prstGeom prst="rect">
            <a:avLst/>
          </a:prstGeom>
        </p:spPr>
      </p:pic>
    </p:spTree>
    <p:extLst>
      <p:ext uri="{BB962C8B-B14F-4D97-AF65-F5344CB8AC3E}">
        <p14:creationId xmlns:p14="http://schemas.microsoft.com/office/powerpoint/2010/main" val="1641293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Gross Sales Stats Continued</a:t>
            </a:r>
            <a:endParaRPr lang="en-US" b="1" dirty="0"/>
          </a:p>
        </p:txBody>
      </p:sp>
      <p:sp>
        <p:nvSpPr>
          <p:cNvPr id="3" name="Content Placeholder 2"/>
          <p:cNvSpPr>
            <a:spLocks noGrp="1"/>
          </p:cNvSpPr>
          <p:nvPr>
            <p:ph idx="1"/>
          </p:nvPr>
        </p:nvSpPr>
        <p:spPr>
          <a:xfrm>
            <a:off x="5882788" y="1417638"/>
            <a:ext cx="3130833" cy="4997948"/>
          </a:xfrm>
        </p:spPr>
        <p:txBody>
          <a:bodyPr>
            <a:normAutofit lnSpcReduction="10000"/>
          </a:bodyPr>
          <a:lstStyle/>
          <a:p>
            <a:r>
              <a:rPr lang="en-US" dirty="0" smtClean="0"/>
              <a:t>Quartiles</a:t>
            </a:r>
          </a:p>
          <a:p>
            <a:pPr lvl="1"/>
            <a:r>
              <a:rPr lang="en-US" dirty="0" smtClean="0"/>
              <a:t>25% = $15,426</a:t>
            </a:r>
          </a:p>
          <a:p>
            <a:pPr lvl="1"/>
            <a:r>
              <a:rPr lang="en-US" dirty="0" smtClean="0"/>
              <a:t>50% = $24,517</a:t>
            </a:r>
          </a:p>
          <a:p>
            <a:pPr lvl="1"/>
            <a:r>
              <a:rPr lang="en-US" dirty="0" smtClean="0"/>
              <a:t>75% = $55,506</a:t>
            </a:r>
          </a:p>
          <a:p>
            <a:r>
              <a:rPr lang="en-US" dirty="0" smtClean="0"/>
              <a:t>Variance- 7.3473e08 </a:t>
            </a:r>
          </a:p>
          <a:p>
            <a:r>
              <a:rPr lang="en-US" dirty="0" err="1" smtClean="0"/>
              <a:t>Skewness</a:t>
            </a:r>
            <a:r>
              <a:rPr lang="en-US" dirty="0" smtClean="0"/>
              <a:t> - 1.2238</a:t>
            </a:r>
          </a:p>
          <a:p>
            <a:r>
              <a:rPr lang="en-US" dirty="0" smtClean="0"/>
              <a:t>Kurtosis - 4.7882</a:t>
            </a:r>
            <a:endParaRPr lang="en-US" dirty="0"/>
          </a:p>
        </p:txBody>
      </p:sp>
      <p:pic>
        <p:nvPicPr>
          <p:cNvPr id="4" name="Picture 3" descr="Screen Shot 2015-04-20 at 10.19.53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133" y="1745277"/>
            <a:ext cx="5425018" cy="4147350"/>
          </a:xfrm>
          <a:prstGeom prst="rect">
            <a:avLst/>
          </a:prstGeom>
        </p:spPr>
      </p:pic>
    </p:spTree>
    <p:extLst>
      <p:ext uri="{BB962C8B-B14F-4D97-AF65-F5344CB8AC3E}">
        <p14:creationId xmlns:p14="http://schemas.microsoft.com/office/powerpoint/2010/main" val="1308540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Gross Sales vs. High Temp, Low Temp, and Precipitation</a:t>
            </a:r>
            <a:endParaRPr lang="en-US" b="1" dirty="0"/>
          </a:p>
        </p:txBody>
      </p:sp>
      <p:pic>
        <p:nvPicPr>
          <p:cNvPr id="6" name="Content Placeholder 5" descr="Screen Shot 2015-04-20 at 10.36.51 PM.png"/>
          <p:cNvPicPr>
            <a:picLocks noGrp="1" noChangeAspect="1"/>
          </p:cNvPicPr>
          <p:nvPr>
            <p:ph idx="1"/>
          </p:nvPr>
        </p:nvPicPr>
        <p:blipFill>
          <a:blip r:embed="rId3">
            <a:extLst>
              <a:ext uri="{28A0092B-C50C-407E-A947-70E740481C1C}">
                <a14:useLocalDpi xmlns:a14="http://schemas.microsoft.com/office/drawing/2010/main" val="0"/>
              </a:ext>
            </a:extLst>
          </a:blip>
          <a:srcRect l="-13922" r="-13922"/>
          <a:stretch>
            <a:fillRect/>
          </a:stretch>
        </p:blipFill>
        <p:spPr>
          <a:xfrm>
            <a:off x="0" y="1600199"/>
            <a:ext cx="9144000" cy="5030173"/>
          </a:xfrm>
        </p:spPr>
      </p:pic>
    </p:spTree>
    <p:extLst>
      <p:ext uri="{BB962C8B-B14F-4D97-AF65-F5344CB8AC3E}">
        <p14:creationId xmlns:p14="http://schemas.microsoft.com/office/powerpoint/2010/main" val="3317772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Correlation Coefficient</a:t>
            </a:r>
            <a:endParaRPr lang="en-US" b="1" dirty="0"/>
          </a:p>
        </p:txBody>
      </p:sp>
      <p:sp>
        <p:nvSpPr>
          <p:cNvPr id="3" name="Content Placeholder 2"/>
          <p:cNvSpPr>
            <a:spLocks noGrp="1"/>
          </p:cNvSpPr>
          <p:nvPr>
            <p:ph idx="1"/>
          </p:nvPr>
        </p:nvSpPr>
        <p:spPr>
          <a:xfrm>
            <a:off x="457200" y="1600200"/>
            <a:ext cx="8417504" cy="5103078"/>
          </a:xfrm>
        </p:spPr>
        <p:txBody>
          <a:bodyPr>
            <a:normAutofit fontScale="85000" lnSpcReduction="20000"/>
          </a:bodyPr>
          <a:lstStyle/>
          <a:p>
            <a:pPr algn="ctr"/>
            <a:r>
              <a:rPr lang="en-US" dirty="0" smtClean="0"/>
              <a:t>Gross Vs. High Temperature:</a:t>
            </a:r>
          </a:p>
          <a:p>
            <a:pPr lvl="1" algn="ctr"/>
            <a:r>
              <a:rPr lang="en-US" sz="2000" b="1" dirty="0" err="1" smtClean="0">
                <a:solidFill>
                  <a:srgbClr val="FF0000"/>
                </a:solidFill>
              </a:rPr>
              <a:t>Corrcoef</a:t>
            </a:r>
            <a:r>
              <a:rPr lang="en-US" sz="2000" b="1" dirty="0" smtClean="0">
                <a:solidFill>
                  <a:srgbClr val="FF0000"/>
                </a:solidFill>
              </a:rPr>
              <a:t> Number (r) = -0.1037</a:t>
            </a:r>
          </a:p>
          <a:p>
            <a:pPr lvl="1" algn="ctr"/>
            <a:r>
              <a:rPr lang="en-US" sz="2000" dirty="0" err="1" smtClean="0"/>
              <a:t>Corrcoef</a:t>
            </a:r>
            <a:r>
              <a:rPr lang="en-US" sz="2000" dirty="0" smtClean="0"/>
              <a:t> Significance (p) = 0.0466</a:t>
            </a:r>
          </a:p>
          <a:p>
            <a:pPr lvl="1" algn="ctr"/>
            <a:r>
              <a:rPr lang="en-US" sz="2000" dirty="0" err="1" smtClean="0"/>
              <a:t>Corrcoef</a:t>
            </a:r>
            <a:r>
              <a:rPr lang="en-US" sz="2000" dirty="0" smtClean="0"/>
              <a:t> 95% confidence interval = </a:t>
            </a:r>
            <a:br>
              <a:rPr lang="en-US" sz="2000" dirty="0" smtClean="0"/>
            </a:br>
            <a:r>
              <a:rPr lang="en-US" sz="2000" dirty="0" smtClean="0"/>
              <a:t>-0.0015807 to -0.20359</a:t>
            </a:r>
          </a:p>
          <a:p>
            <a:pPr lvl="1" algn="ctr"/>
            <a:endParaRPr lang="en-US" sz="2000" dirty="0" smtClean="0"/>
          </a:p>
          <a:p>
            <a:pPr algn="ctr"/>
            <a:r>
              <a:rPr lang="en-US" dirty="0" smtClean="0"/>
              <a:t>Gross Sales vs. Low Temperature:</a:t>
            </a:r>
            <a:endParaRPr lang="en-US" dirty="0"/>
          </a:p>
          <a:p>
            <a:pPr lvl="1" algn="ctr"/>
            <a:r>
              <a:rPr lang="en-US" sz="2000" b="1" dirty="0" err="1" smtClean="0">
                <a:solidFill>
                  <a:srgbClr val="FF0000"/>
                </a:solidFill>
              </a:rPr>
              <a:t>Corrcoef</a:t>
            </a:r>
            <a:r>
              <a:rPr lang="en-US" sz="2000" b="1" dirty="0" smtClean="0">
                <a:solidFill>
                  <a:srgbClr val="FF0000"/>
                </a:solidFill>
              </a:rPr>
              <a:t> Number (r) =  -0.0372</a:t>
            </a:r>
          </a:p>
          <a:p>
            <a:pPr lvl="1" algn="ctr"/>
            <a:r>
              <a:rPr lang="en-US" sz="2000" dirty="0" err="1" smtClean="0"/>
              <a:t>Corrcoef</a:t>
            </a:r>
            <a:r>
              <a:rPr lang="en-US" sz="2000" dirty="0" smtClean="0"/>
              <a:t> Significance (p) = 0.4768</a:t>
            </a:r>
          </a:p>
          <a:p>
            <a:pPr lvl="1" algn="ctr"/>
            <a:r>
              <a:rPr lang="en-US" sz="2000" dirty="0" err="1" smtClean="0"/>
              <a:t>Corrcoef</a:t>
            </a:r>
            <a:r>
              <a:rPr lang="en-US" sz="2000" dirty="0" smtClean="0"/>
              <a:t> 95% confidence interval = </a:t>
            </a:r>
            <a:br>
              <a:rPr lang="en-US" sz="2000" dirty="0" smtClean="0"/>
            </a:br>
            <a:r>
              <a:rPr lang="en-US" sz="2000" dirty="0" smtClean="0"/>
              <a:t>0.065186 to -0.13872</a:t>
            </a:r>
          </a:p>
          <a:p>
            <a:pPr lvl="1" algn="ctr"/>
            <a:endParaRPr lang="en-US" sz="2000" dirty="0" smtClean="0"/>
          </a:p>
          <a:p>
            <a:pPr algn="ctr"/>
            <a:r>
              <a:rPr lang="en-US" dirty="0" smtClean="0"/>
              <a:t>Gross Sales vs. Precipitation:</a:t>
            </a:r>
          </a:p>
          <a:p>
            <a:pPr lvl="1" algn="ctr"/>
            <a:r>
              <a:rPr lang="en-US" sz="2000" b="1" dirty="0" err="1" smtClean="0">
                <a:solidFill>
                  <a:srgbClr val="FF0000"/>
                </a:solidFill>
              </a:rPr>
              <a:t>Corrcoef</a:t>
            </a:r>
            <a:r>
              <a:rPr lang="en-US" sz="2000" b="1" dirty="0" smtClean="0">
                <a:solidFill>
                  <a:srgbClr val="FF0000"/>
                </a:solidFill>
              </a:rPr>
              <a:t> Number (r) =   0.0622</a:t>
            </a:r>
          </a:p>
          <a:p>
            <a:pPr lvl="1" algn="ctr"/>
            <a:r>
              <a:rPr lang="en-US" sz="2000" dirty="0" err="1" smtClean="0"/>
              <a:t>Corrcoef</a:t>
            </a:r>
            <a:r>
              <a:rPr lang="en-US" sz="2000" dirty="0" smtClean="0"/>
              <a:t> Significance (p) =  0.2331</a:t>
            </a:r>
          </a:p>
          <a:p>
            <a:pPr lvl="1" algn="ctr"/>
            <a:r>
              <a:rPr lang="en-US" sz="2000" dirty="0" err="1" smtClean="0"/>
              <a:t>Corrcoef</a:t>
            </a:r>
            <a:r>
              <a:rPr lang="en-US" sz="2000" dirty="0" smtClean="0"/>
              <a:t> 95% confidence interval = </a:t>
            </a:r>
            <a:br>
              <a:rPr lang="en-US" sz="2000" dirty="0" smtClean="0"/>
            </a:br>
            <a:r>
              <a:rPr lang="en-US" sz="2000" dirty="0" smtClean="0"/>
              <a:t>0.16328 to -0.040117</a:t>
            </a:r>
            <a:endParaRPr lang="en-US" dirty="0"/>
          </a:p>
        </p:txBody>
      </p:sp>
    </p:spTree>
    <p:extLst>
      <p:ext uri="{BB962C8B-B14F-4D97-AF65-F5344CB8AC3E}">
        <p14:creationId xmlns:p14="http://schemas.microsoft.com/office/powerpoint/2010/main" val="2487854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Least Squares Regression</a:t>
            </a:r>
            <a:br>
              <a:rPr lang="en-US" b="1" dirty="0" smtClean="0"/>
            </a:br>
            <a:r>
              <a:rPr lang="en-US" sz="3600" b="1" dirty="0" smtClean="0"/>
              <a:t>Gross vs. High Temperature</a:t>
            </a:r>
            <a:endParaRPr lang="en-US" b="1" dirty="0"/>
          </a:p>
        </p:txBody>
      </p:sp>
      <p:pic>
        <p:nvPicPr>
          <p:cNvPr id="4" name="Content Placeholder 3" descr="Screen Shot 2015-04-20 at 11.12.13 PM.png"/>
          <p:cNvPicPr>
            <a:picLocks noGrp="1" noChangeAspect="1"/>
          </p:cNvPicPr>
          <p:nvPr>
            <p:ph idx="1"/>
          </p:nvPr>
        </p:nvPicPr>
        <p:blipFill>
          <a:blip r:embed="rId3">
            <a:extLst>
              <a:ext uri="{28A0092B-C50C-407E-A947-70E740481C1C}">
                <a14:useLocalDpi xmlns:a14="http://schemas.microsoft.com/office/drawing/2010/main" val="0"/>
              </a:ext>
            </a:extLst>
          </a:blip>
          <a:srcRect l="-17937" r="-17937"/>
          <a:stretch>
            <a:fillRect/>
          </a:stretch>
        </p:blipFill>
        <p:spPr>
          <a:xfrm>
            <a:off x="924438" y="1417638"/>
            <a:ext cx="7292789" cy="3762467"/>
          </a:xfrm>
        </p:spPr>
      </p:pic>
      <p:sp>
        <p:nvSpPr>
          <p:cNvPr id="5" name="TextBox 4"/>
          <p:cNvSpPr txBox="1"/>
          <p:nvPr/>
        </p:nvSpPr>
        <p:spPr>
          <a:xfrm>
            <a:off x="924438" y="5103673"/>
            <a:ext cx="7762361" cy="1631216"/>
          </a:xfrm>
          <a:prstGeom prst="rect">
            <a:avLst/>
          </a:prstGeom>
          <a:noFill/>
        </p:spPr>
        <p:txBody>
          <a:bodyPr wrap="square" rtlCol="0">
            <a:spAutoFit/>
          </a:bodyPr>
          <a:lstStyle/>
          <a:p>
            <a:pPr algn="ctr"/>
            <a:r>
              <a:rPr lang="en-US" b="1" dirty="0" smtClean="0"/>
              <a:t>Least Squares Regression Slope of Gross vs. High Temperature </a:t>
            </a:r>
          </a:p>
          <a:p>
            <a:pPr algn="ctr"/>
            <a:r>
              <a:rPr lang="en-US" sz="1600" dirty="0" smtClean="0"/>
              <a:t>  -2.6432e-05</a:t>
            </a:r>
          </a:p>
          <a:p>
            <a:pPr algn="ctr"/>
            <a:endParaRPr lang="en-US" sz="1600" dirty="0" smtClean="0"/>
          </a:p>
          <a:p>
            <a:pPr algn="ctr"/>
            <a:r>
              <a:rPr lang="en-US" b="1" dirty="0" smtClean="0"/>
              <a:t>LS Slope 95% Confidence Interval of Gross vs. High Temperature  </a:t>
            </a:r>
          </a:p>
          <a:p>
            <a:pPr algn="ctr"/>
            <a:r>
              <a:rPr lang="en-US" sz="1600" dirty="0" smtClean="0"/>
              <a:t>low = -5.2585e-04</a:t>
            </a:r>
          </a:p>
          <a:p>
            <a:pPr algn="ctr"/>
            <a:r>
              <a:rPr lang="en-US" sz="1600" dirty="0" smtClean="0"/>
              <a:t>high =  4.7299e-04</a:t>
            </a:r>
            <a:endParaRPr lang="en-US" sz="1600" dirty="0"/>
          </a:p>
        </p:txBody>
      </p:sp>
    </p:spTree>
    <p:extLst>
      <p:ext uri="{BB962C8B-B14F-4D97-AF65-F5344CB8AC3E}">
        <p14:creationId xmlns:p14="http://schemas.microsoft.com/office/powerpoint/2010/main" val="2213744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752"/>
            <a:ext cx="8229600" cy="1143000"/>
          </a:xfrm>
        </p:spPr>
        <p:txBody>
          <a:bodyPr>
            <a:normAutofit fontScale="90000"/>
          </a:bodyPr>
          <a:lstStyle/>
          <a:p>
            <a:r>
              <a:rPr lang="en-US" b="1" dirty="0" smtClean="0"/>
              <a:t>Least Squares Regression</a:t>
            </a:r>
            <a:br>
              <a:rPr lang="en-US" b="1" dirty="0" smtClean="0"/>
            </a:br>
            <a:r>
              <a:rPr lang="en-US" sz="3600" b="1" dirty="0" smtClean="0"/>
              <a:t>Gross vs. Low Temperature</a:t>
            </a:r>
            <a:endParaRPr lang="en-US" b="1" dirty="0"/>
          </a:p>
        </p:txBody>
      </p:sp>
      <p:pic>
        <p:nvPicPr>
          <p:cNvPr id="4" name="Content Placeholder 3" descr="Screen Shot 2015-04-20 at 11.13.01 PM.png"/>
          <p:cNvPicPr>
            <a:picLocks noGrp="1" noChangeAspect="1"/>
          </p:cNvPicPr>
          <p:nvPr>
            <p:ph idx="1"/>
          </p:nvPr>
        </p:nvPicPr>
        <p:blipFill>
          <a:blip r:embed="rId3">
            <a:extLst>
              <a:ext uri="{28A0092B-C50C-407E-A947-70E740481C1C}">
                <a14:useLocalDpi xmlns:a14="http://schemas.microsoft.com/office/drawing/2010/main" val="0"/>
              </a:ext>
            </a:extLst>
          </a:blip>
          <a:srcRect l="-18819" r="-18819"/>
          <a:stretch>
            <a:fillRect/>
          </a:stretch>
        </p:blipFill>
        <p:spPr>
          <a:xfrm>
            <a:off x="887087" y="1344752"/>
            <a:ext cx="7454116" cy="3976227"/>
          </a:xfrm>
        </p:spPr>
      </p:pic>
      <p:sp>
        <p:nvSpPr>
          <p:cNvPr id="5" name="TextBox 4"/>
          <p:cNvSpPr txBox="1"/>
          <p:nvPr/>
        </p:nvSpPr>
        <p:spPr>
          <a:xfrm>
            <a:off x="1353975" y="5257605"/>
            <a:ext cx="6527093" cy="2185214"/>
          </a:xfrm>
          <a:prstGeom prst="rect">
            <a:avLst/>
          </a:prstGeom>
          <a:noFill/>
        </p:spPr>
        <p:txBody>
          <a:bodyPr wrap="square" rtlCol="0">
            <a:spAutoFit/>
          </a:bodyPr>
          <a:lstStyle/>
          <a:p>
            <a:pPr algn="ctr"/>
            <a:r>
              <a:rPr lang="en-US" b="1" dirty="0" smtClean="0"/>
              <a:t>Least Squares Regression Slope of Gross vs. Low Temperature</a:t>
            </a:r>
          </a:p>
          <a:p>
            <a:pPr algn="ctr"/>
            <a:r>
              <a:rPr lang="en-US" sz="1600" dirty="0" smtClean="0"/>
              <a:t>  -8.4233e-06</a:t>
            </a:r>
          </a:p>
          <a:p>
            <a:pPr algn="ctr"/>
            <a:endParaRPr lang="en-US" sz="1600" dirty="0" smtClean="0"/>
          </a:p>
          <a:p>
            <a:pPr algn="ctr"/>
            <a:r>
              <a:rPr lang="en-US" b="1" dirty="0" smtClean="0"/>
              <a:t>LS Slope 95% Confidence Interval of Gross vs. Low Temperature</a:t>
            </a:r>
          </a:p>
          <a:p>
            <a:pPr algn="ctr"/>
            <a:r>
              <a:rPr lang="en-US" sz="1600" dirty="0" smtClean="0"/>
              <a:t>low = -0.0016</a:t>
            </a:r>
          </a:p>
          <a:p>
            <a:pPr algn="ctr"/>
            <a:r>
              <a:rPr lang="en-US" sz="1600" dirty="0" smtClean="0"/>
              <a:t>high = 0.0016</a:t>
            </a:r>
          </a:p>
          <a:p>
            <a:endParaRPr lang="en-US" dirty="0" smtClean="0"/>
          </a:p>
          <a:p>
            <a:endParaRPr lang="en-US" dirty="0"/>
          </a:p>
        </p:txBody>
      </p:sp>
    </p:spTree>
    <p:extLst>
      <p:ext uri="{BB962C8B-B14F-4D97-AF65-F5344CB8AC3E}">
        <p14:creationId xmlns:p14="http://schemas.microsoft.com/office/powerpoint/2010/main" val="4275426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1956</TotalTime>
  <Words>862</Words>
  <Application>Microsoft Office PowerPoint</Application>
  <PresentationFormat>On-screen Show (4:3)</PresentationFormat>
  <Paragraphs>229</Paragraphs>
  <Slides>18</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The Relationship of Weather and Movie Ticket Sales</vt:lpstr>
      <vt:lpstr>The Fundamental Question</vt:lpstr>
      <vt:lpstr>Data</vt:lpstr>
      <vt:lpstr>Gross Sales Statistics</vt:lpstr>
      <vt:lpstr>Gross Sales Stats Continued</vt:lpstr>
      <vt:lpstr>Gross Sales vs. High Temp, Low Temp, and Precipitation</vt:lpstr>
      <vt:lpstr>Correlation Coefficient</vt:lpstr>
      <vt:lpstr>Least Squares Regression Gross vs. High Temperature</vt:lpstr>
      <vt:lpstr>Least Squares Regression Gross vs. Low Temperature</vt:lpstr>
      <vt:lpstr>Least Squares Regression Gross vs. Precipitation</vt:lpstr>
      <vt:lpstr>Bootstrap- Corrcoeff</vt:lpstr>
      <vt:lpstr>Bootstrap-LS Regression</vt:lpstr>
      <vt:lpstr>Bootstrap-LS Regression</vt:lpstr>
      <vt:lpstr>Time Series Analysis</vt:lpstr>
      <vt:lpstr>Histogram for Each Day</vt:lpstr>
      <vt:lpstr>Histogram for Each Day</vt:lpstr>
      <vt:lpstr>Conclusions</vt:lpstr>
      <vt:lpstr>Data Sources</vt:lpstr>
    </vt:vector>
  </TitlesOfParts>
  <Company>Emelody Worldwide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Relationship of Sales and Weather</dc:title>
  <dc:creator>Elizabeth Johnson</dc:creator>
  <cp:lastModifiedBy>Bailey, Olivia D</cp:lastModifiedBy>
  <cp:revision>33</cp:revision>
  <dcterms:created xsi:type="dcterms:W3CDTF">2015-04-21T01:20:00Z</dcterms:created>
  <dcterms:modified xsi:type="dcterms:W3CDTF">2015-04-23T17:32:10Z</dcterms:modified>
</cp:coreProperties>
</file>