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79" r:id="rId3"/>
    <p:sldId id="280" r:id="rId4"/>
    <p:sldId id="281" r:id="rId5"/>
    <p:sldId id="282" r:id="rId6"/>
    <p:sldId id="283" r:id="rId7"/>
    <p:sldId id="260" r:id="rId8"/>
    <p:sldId id="267" r:id="rId9"/>
    <p:sldId id="294" r:id="rId10"/>
    <p:sldId id="295" r:id="rId11"/>
    <p:sldId id="274" r:id="rId12"/>
    <p:sldId id="307" r:id="rId13"/>
    <p:sldId id="308" r:id="rId14"/>
    <p:sldId id="315" r:id="rId15"/>
    <p:sldId id="316" r:id="rId16"/>
    <p:sldId id="310" r:id="rId17"/>
    <p:sldId id="317" r:id="rId18"/>
    <p:sldId id="319" r:id="rId19"/>
    <p:sldId id="314" r:id="rId20"/>
    <p:sldId id="318" r:id="rId21"/>
    <p:sldId id="311" r:id="rId22"/>
    <p:sldId id="276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4A3BA-23FF-427C-A77A-99AA33C92A50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76B50-0BC3-4B04-85FA-46BE2E4EE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98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1B06-7ADA-42E9-A842-0ABFCEE0852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D6E8B5-6E22-4D8A-9A90-A8C4271B7BA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1B06-7ADA-42E9-A842-0ABFCEE0852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E8B5-6E22-4D8A-9A90-A8C4271B7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1B06-7ADA-42E9-A842-0ABFCEE0852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E8B5-6E22-4D8A-9A90-A8C4271B7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1B06-7ADA-42E9-A842-0ABFCEE0852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E8B5-6E22-4D8A-9A90-A8C4271B7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1B06-7ADA-42E9-A842-0ABFCEE0852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E8B5-6E22-4D8A-9A90-A8C4271B7B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1B06-7ADA-42E9-A842-0ABFCEE0852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E8B5-6E22-4D8A-9A90-A8C4271B7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1B06-7ADA-42E9-A842-0ABFCEE0852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E8B5-6E22-4D8A-9A90-A8C4271B7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1B06-7ADA-42E9-A842-0ABFCEE0852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E8B5-6E22-4D8A-9A90-A8C4271B7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1B06-7ADA-42E9-A842-0ABFCEE0852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E8B5-6E22-4D8A-9A90-A8C4271B7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1B06-7ADA-42E9-A842-0ABFCEE0852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E8B5-6E22-4D8A-9A90-A8C4271B7B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1B06-7ADA-42E9-A842-0ABFCEE0852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E8B5-6E22-4D8A-9A90-A8C4271B7B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3C21B06-7ADA-42E9-A842-0ABFCEE0852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4D6E8B5-6E22-4D8A-9A90-A8C4271B7B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ic.guim.co.uk/sys-images/Travel/Pix/gallery/2013/2/8/1360339030268/Overview-of-Mexico-City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450" y="5562600"/>
            <a:ext cx="6553200" cy="457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Kelly Flanagan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April 20, 2014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6350" y="2590800"/>
            <a:ext cx="6629400" cy="121920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Mexico City: Predicting the Next, Big Earthquake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Truncated DATA &amp;</a:t>
            </a:r>
            <a:br>
              <a:rPr lang="en-US" dirty="0" smtClean="0"/>
            </a:br>
            <a:r>
              <a:rPr lang="en-US" dirty="0" smtClean="0"/>
              <a:t>LS, RMA, and PC Regression Fit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1722438"/>
            <a:ext cx="2971800" cy="639762"/>
          </a:xfrm>
        </p:spPr>
        <p:txBody>
          <a:bodyPr/>
          <a:lstStyle/>
          <a:p>
            <a:r>
              <a:rPr lang="en-US" dirty="0" smtClean="0"/>
              <a:t>Regression Fits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7400" y="2438400"/>
            <a:ext cx="2819400" cy="4114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Least Squares (LS) </a:t>
            </a:r>
          </a:p>
          <a:p>
            <a:r>
              <a:rPr lang="en-US" dirty="0" smtClean="0"/>
              <a:t>Principle Component (PC)</a:t>
            </a:r>
          </a:p>
          <a:p>
            <a:pPr lvl="1"/>
            <a:r>
              <a:rPr lang="en-US" dirty="0" smtClean="0"/>
              <a:t>Same Fit</a:t>
            </a:r>
          </a:p>
          <a:p>
            <a:r>
              <a:rPr lang="en-US" dirty="0" smtClean="0"/>
              <a:t>Reduced Major Axis (RMA)</a:t>
            </a:r>
          </a:p>
          <a:p>
            <a:pPr lvl="1"/>
            <a:r>
              <a:rPr lang="en-US" dirty="0" smtClean="0"/>
              <a:t>Not a good trend</a:t>
            </a:r>
            <a:endParaRPr lang="en-US" dirty="0"/>
          </a:p>
        </p:txBody>
      </p:sp>
      <p:pic>
        <p:nvPicPr>
          <p:cNvPr id="3074" name="Picture 2" descr="C:\Users\Kelly\Documents\Spring2015\EAS 4480\Project\NEWNE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elly\Documents\Spring2015\EAS 4480\Project\NEWNEW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2" y="16764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56769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 Data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Between M 7.5 -8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Between 1800 and 2000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8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Least Squares Plot with Equation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Equation for Earthquake Return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3688672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Equation from Least-Squares regression 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Y: magnitude</a:t>
            </a:r>
          </a:p>
          <a:p>
            <a:pPr lvl="1"/>
            <a:r>
              <a:rPr lang="en-US" dirty="0" smtClean="0"/>
              <a:t>X: year</a:t>
            </a:r>
          </a:p>
          <a:p>
            <a:r>
              <a:rPr lang="en-US" dirty="0" smtClean="0"/>
              <a:t>High Magnitude Prediction: 	       M 7.63 earthquake in 2015 </a:t>
            </a:r>
          </a:p>
          <a:p>
            <a:r>
              <a:rPr lang="en-US" b="1" dirty="0" smtClean="0"/>
              <a:t>Limitation</a:t>
            </a:r>
            <a:r>
              <a:rPr lang="en-US" dirty="0" smtClean="0"/>
              <a:t>: based on linear fit and distances, and gives average, low magnitudes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627250" y="2286000"/>
            <a:ext cx="4418012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2"/>
                </a:solidFill>
              </a:rPr>
              <a:t>Return Interval: 0.0044 years from major event </a:t>
            </a:r>
          </a:p>
          <a:p>
            <a:endParaRPr lang="en-US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 descr="C:\Users\Kelly\Documents\Spring2015\EAS 4480\Project\NEWNEW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56" y="22860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74" y="3180008"/>
            <a:ext cx="333487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9026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Make useable Data: </a:t>
            </a:r>
            <a:br>
              <a:rPr lang="en-US" dirty="0"/>
            </a:br>
            <a:r>
              <a:rPr lang="en-US" dirty="0" smtClean="0"/>
              <a:t>Lower Rectangle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Truncated Data by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New Dataset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7" descr="C:\Users\Kelly\Documents\Spring2015\EAS 4480\Project\ALL_mag_EQ_timeseries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456644"/>
            <a:ext cx="4931534" cy="37155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 rot="5400000">
            <a:off x="2419350" y="4248150"/>
            <a:ext cx="24003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Kelly\Documents\Spring2015\EAS 4480\Project\NEWNEW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27" y="2456644"/>
            <a:ext cx="4954073" cy="371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1327" y="617219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2980 Data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Between 1973 and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Make useable Data: </a:t>
            </a:r>
            <a:br>
              <a:rPr lang="en-US" dirty="0"/>
            </a:br>
            <a:r>
              <a:rPr lang="en-US" dirty="0"/>
              <a:t>Lower Rectangle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Log-Scale Distribution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Least Squares Fit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Kelly\Documents\Spring2015\EAS 4480\Project\NEWNEW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421602"/>
            <a:ext cx="48387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elly\Documents\Spring2015\EAS 4480\Project\NEWNEW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78" y="2421602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6307802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 Scale fit is appropriate. 		General Magnitude of EQ are ↓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95800"/>
            <a:ext cx="2133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8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Resample the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797" y="1719071"/>
            <a:ext cx="3244403" cy="44074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Equation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Low Magnitude Prediction for 2014: M4.03 </a:t>
            </a:r>
          </a:p>
          <a:p>
            <a:pPr lvl="1"/>
            <a:r>
              <a:rPr lang="en-US" dirty="0" smtClean="0"/>
              <a:t>Limited by Weights, distances above </a:t>
            </a:r>
          </a:p>
          <a:p>
            <a:r>
              <a:rPr lang="en-US" dirty="0" smtClean="0"/>
              <a:t>Jackknife </a:t>
            </a:r>
            <a:r>
              <a:rPr lang="en-US" sz="1900" dirty="0" smtClean="0"/>
              <a:t>(LOOCV) </a:t>
            </a:r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Corresponding results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97" y="2275267"/>
            <a:ext cx="31034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Kelly\Documents\Spring2015\EAS 4480\Project\Jackkni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46477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Observable trends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Method Comparison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Magnitude Trend</a:t>
            </a:r>
          </a:p>
          <a:p>
            <a:pPr lvl="1"/>
            <a:r>
              <a:rPr lang="en-US" dirty="0" smtClean="0"/>
              <a:t>Decreasing in Magnitude</a:t>
            </a:r>
          </a:p>
          <a:p>
            <a:r>
              <a:rPr lang="en-US" b="1" dirty="0" smtClean="0"/>
              <a:t>Frequency Trend</a:t>
            </a:r>
            <a:endParaRPr lang="en-US" b="1" dirty="0"/>
          </a:p>
          <a:p>
            <a:pPr lvl="1"/>
            <a:r>
              <a:rPr lang="en-US" b="1" dirty="0" smtClean="0"/>
              <a:t>Increasing</a:t>
            </a:r>
          </a:p>
          <a:p>
            <a:pPr lvl="1"/>
            <a:r>
              <a:rPr lang="en-US" b="1" dirty="0" smtClean="0"/>
              <a:t>Due to Enhanced detection methods  </a:t>
            </a:r>
          </a:p>
          <a:p>
            <a:pPr lvl="1"/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372225"/>
              </p:ext>
            </p:extLst>
          </p:nvPr>
        </p:nvGraphicFramePr>
        <p:xfrm>
          <a:off x="228600" y="2438400"/>
          <a:ext cx="4237037" cy="401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447800"/>
                <a:gridCol w="14176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Statistic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Upper Rectangle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Lower</a:t>
                      </a:r>
                      <a:r>
                        <a:rPr lang="en-US" sz="1700" baseline="0" dirty="0" smtClean="0"/>
                        <a:t> Rectangle 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Alternate</a:t>
                      </a:r>
                      <a:r>
                        <a:rPr lang="en-US" sz="1700" baseline="0" dirty="0" smtClean="0"/>
                        <a:t> Name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Great</a:t>
                      </a:r>
                      <a:r>
                        <a:rPr lang="en-US" sz="1700" baseline="0" dirty="0" smtClean="0"/>
                        <a:t> Earthquake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Recent Earthquake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Magnitude Trend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Decreasing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Decreasing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Slope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-6.714E-05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-0.0157</a:t>
                      </a:r>
                      <a:r>
                        <a:rPr lang="en-US" sz="1700" baseline="0" dirty="0" smtClean="0"/>
                        <a:t> 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Intercept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7.7661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35.6641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Prediction for 2015</a:t>
                      </a:r>
                      <a:r>
                        <a:rPr lang="en-US" sz="1700" baseline="0" dirty="0" smtClean="0"/>
                        <a:t>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Extreme Value</a:t>
                      </a:r>
                      <a:r>
                        <a:rPr lang="en-US" sz="1700" baseline="0" dirty="0" smtClean="0"/>
                        <a:t> of M 7.63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Avg</a:t>
                      </a:r>
                      <a:r>
                        <a:rPr lang="en-US" sz="1700" dirty="0" smtClean="0"/>
                        <a:t> of M 4.03</a:t>
                      </a:r>
                      <a:r>
                        <a:rPr lang="en-US" sz="1700" baseline="0" dirty="0" smtClean="0"/>
                        <a:t> 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Number of </a:t>
                      </a:r>
                      <a:r>
                        <a:rPr lang="en-US" sz="1400" b="1" dirty="0" smtClean="0"/>
                        <a:t>Earthquakes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/>
                        <a:t>Increasing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/>
                        <a:t>Increasing</a:t>
                      </a:r>
                      <a:endParaRPr lang="en-US" sz="17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Users\Kelly\Documents\Spring2015\EAS 4480\Project\NEWNEW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00601"/>
            <a:ext cx="2743198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5400000">
            <a:off x="5143500" y="5295900"/>
            <a:ext cx="16002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6210300" y="5295900"/>
            <a:ext cx="16002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Observable Trends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 of Divided Data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5074700"/>
              </p:ext>
            </p:extLst>
          </p:nvPr>
        </p:nvGraphicFramePr>
        <p:xfrm>
          <a:off x="425450" y="2438400"/>
          <a:ext cx="4040187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950"/>
                <a:gridCol w="1061508"/>
                <a:gridCol w="13467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Pre-1994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Post-1994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Number</a:t>
                      </a:r>
                      <a:r>
                        <a:rPr lang="en-US" b="1" baseline="0" dirty="0" smtClean="0"/>
                        <a:t> of Data Points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577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2403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 Magnitude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4.7246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4.2594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 Deviation of Magnitude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0.6508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0.4237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4267200"/>
          </a:xfrm>
        </p:spPr>
        <p:txBody>
          <a:bodyPr/>
          <a:lstStyle/>
          <a:p>
            <a:r>
              <a:rPr lang="en-US" dirty="0" smtClean="0"/>
              <a:t>More ability to detect and record earthquakes reliably</a:t>
            </a:r>
          </a:p>
        </p:txBody>
      </p:sp>
      <p:pic>
        <p:nvPicPr>
          <p:cNvPr id="10" name="Picture 2" descr="C:\Users\Kelly\Documents\Spring2015\EAS 4480\Project\NEWNEW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924301"/>
            <a:ext cx="2743198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 rot="5400000">
            <a:off x="5336684" y="4419600"/>
            <a:ext cx="16002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6391678" y="4419600"/>
            <a:ext cx="16002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:\Users\Kelly\Documents\Spring2015\EAS 4480\Project\ALL_mag_EQ_timeseries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66" y="2488842"/>
            <a:ext cx="4931534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Domain and </a:t>
            </a:r>
            <a:br>
              <a:rPr lang="en-US" dirty="0" smtClean="0"/>
            </a:br>
            <a:r>
              <a:rPr lang="en-US" dirty="0" smtClean="0"/>
              <a:t>fast </a:t>
            </a:r>
            <a:r>
              <a:rPr lang="en-US" dirty="0"/>
              <a:t>Fourier </a:t>
            </a:r>
            <a:r>
              <a:rPr lang="en-US" dirty="0" smtClean="0"/>
              <a:t>Transform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Method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3383872" cy="3687762"/>
          </a:xfrm>
        </p:spPr>
        <p:txBody>
          <a:bodyPr/>
          <a:lstStyle/>
          <a:p>
            <a:r>
              <a:rPr lang="en-US" dirty="0" smtClean="0"/>
              <a:t>Previous methods insufficient </a:t>
            </a:r>
          </a:p>
          <a:p>
            <a:r>
              <a:rPr lang="en-US" dirty="0" smtClean="0"/>
              <a:t>Apply FFT and IFFT analysis </a:t>
            </a:r>
          </a:p>
          <a:p>
            <a:pPr lvl="1"/>
            <a:r>
              <a:rPr lang="en-US" dirty="0"/>
              <a:t>Domain visible to the right </a:t>
            </a:r>
            <a:endParaRPr lang="en-US" dirty="0" smtClean="0"/>
          </a:p>
          <a:p>
            <a:pPr lvl="1"/>
            <a:r>
              <a:rPr lang="en-US" dirty="0" smtClean="0"/>
              <a:t>FFT </a:t>
            </a:r>
            <a:r>
              <a:rPr lang="en-US" dirty="0" err="1" smtClean="0"/>
              <a:t>Tranformation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Domain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63920" y="2877892"/>
            <a:ext cx="3822879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050" name="Picture 2" descr="C:\Users\Kelly\Documents\Spring2015\EAS 4480\Project\FFTDO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019800" y="3048000"/>
            <a:ext cx="457200" cy="325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7800" y="3340995"/>
            <a:ext cx="457200" cy="325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96200" y="3256208"/>
            <a:ext cx="457200" cy="325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24400" y="2362200"/>
            <a:ext cx="457200" cy="325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67200" y="3103808"/>
            <a:ext cx="457200" cy="325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7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IFFT Plots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94494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0" y="2133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= 0.12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2971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= 0.40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3962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= 0.32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0" y="4888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= 0.20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96200" y="58028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= 0.20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752600"/>
            <a:ext cx="365760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‘f’ values to the left represent the predicted trend.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the likelihood of a large value per 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in frequency (down the chart/points)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Averaged/Summed, conservative estimate is 0.25, so one M 7.0 or greater in the next 4 years.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1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 Fourier Transform </a:t>
            </a:r>
            <a:r>
              <a:rPr lang="en-US" dirty="0" err="1" smtClean="0"/>
              <a:t>anD</a:t>
            </a:r>
            <a:r>
              <a:rPr lang="en-US" dirty="0" smtClean="0"/>
              <a:t> Inverse Fast Fourier Transform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3405337" cy="44074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FFT and IFFT of &gt;M7  </a:t>
            </a:r>
          </a:p>
          <a:p>
            <a:r>
              <a:rPr lang="en-US" dirty="0" smtClean="0"/>
              <a:t>Original Data </a:t>
            </a:r>
          </a:p>
          <a:p>
            <a:pPr lvl="1"/>
            <a:r>
              <a:rPr lang="en-US" dirty="0" smtClean="0"/>
              <a:t># of Earthquakes vs. Time</a:t>
            </a:r>
          </a:p>
          <a:p>
            <a:r>
              <a:rPr lang="en-US" dirty="0" smtClean="0"/>
              <a:t>FFT Plot </a:t>
            </a:r>
          </a:p>
          <a:p>
            <a:pPr lvl="1"/>
            <a:r>
              <a:rPr lang="en-US" dirty="0" smtClean="0"/>
              <a:t>Amplitude vs. Frequency </a:t>
            </a:r>
          </a:p>
          <a:p>
            <a:pPr lvl="1"/>
            <a:r>
              <a:rPr lang="en-US" dirty="0" smtClean="0"/>
              <a:t>Take most prominent frequencies </a:t>
            </a:r>
          </a:p>
          <a:p>
            <a:r>
              <a:rPr lang="en-US" dirty="0" smtClean="0"/>
              <a:t>IFFT Plot</a:t>
            </a:r>
            <a:endParaRPr lang="en-US" dirty="0"/>
          </a:p>
          <a:p>
            <a:pPr lvl="1"/>
            <a:r>
              <a:rPr lang="en-US" dirty="0" smtClean="0"/>
              <a:t># of Earthquakes vs. Time</a:t>
            </a:r>
          </a:p>
          <a:p>
            <a:pPr lvl="1"/>
            <a:r>
              <a:rPr lang="en-US" dirty="0" smtClean="0"/>
              <a:t>Trend for Prediction: M7 or larger impending </a:t>
            </a:r>
            <a:endParaRPr lang="en-US" dirty="0"/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1026" name="Picture 2" descr="C:\Users\Kelly\Documents\Spring2015\EAS 4480\Project\REALF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64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6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study earthquakes in Mexico City?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Mexico City is </a:t>
            </a:r>
            <a:r>
              <a:rPr lang="en-US" b="1" dirty="0" smtClean="0"/>
              <a:t>uniquely susceptible</a:t>
            </a:r>
            <a:r>
              <a:rPr lang="en-US" dirty="0" smtClean="0"/>
              <a:t> to highly damaging earthquakes. </a:t>
            </a:r>
          </a:p>
          <a:p>
            <a:r>
              <a:rPr lang="en-US" dirty="0" smtClean="0"/>
              <a:t>Factors exacerbate earthquakes:</a:t>
            </a:r>
          </a:p>
          <a:p>
            <a:pPr marL="868680" lvl="1" indent="-457200" fontAlgn="base">
              <a:buFont typeface="+mj-lt"/>
              <a:buAutoNum type="arabicParenR"/>
            </a:pPr>
            <a:r>
              <a:rPr lang="en-US" dirty="0" smtClean="0"/>
              <a:t>Active Tectonic Environment</a:t>
            </a:r>
          </a:p>
          <a:p>
            <a:pPr marL="868680" lvl="1" indent="-457200" fontAlgn="base">
              <a:buFont typeface="+mj-lt"/>
              <a:buAutoNum type="arabicParenR"/>
            </a:pPr>
            <a:r>
              <a:rPr lang="en-US" dirty="0" smtClean="0"/>
              <a:t>Greater </a:t>
            </a:r>
            <a:r>
              <a:rPr lang="en-US" dirty="0"/>
              <a:t>Population Density </a:t>
            </a:r>
          </a:p>
          <a:p>
            <a:pPr marL="868680" lvl="1" indent="-457200" fontAlgn="base">
              <a:buFont typeface="+mj-lt"/>
              <a:buAutoNum type="arabicParenR"/>
            </a:pPr>
            <a:r>
              <a:rPr lang="en-US" dirty="0" smtClean="0"/>
              <a:t>Extensive, Poorly Built </a:t>
            </a:r>
            <a:r>
              <a:rPr lang="en-US" dirty="0"/>
              <a:t>Infrastructure  </a:t>
            </a:r>
            <a:endParaRPr lang="en-US" dirty="0" smtClean="0"/>
          </a:p>
          <a:p>
            <a:pPr marL="868680" lvl="1" indent="-457200" fontAlgn="base">
              <a:buFont typeface="+mj-lt"/>
              <a:buAutoNum type="arabicParenR"/>
            </a:pPr>
            <a:r>
              <a:rPr lang="en-US" dirty="0" smtClean="0"/>
              <a:t>Unstable </a:t>
            </a:r>
            <a:r>
              <a:rPr lang="en-US" dirty="0"/>
              <a:t>Bedrock Composition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Map of Mexico </a:t>
            </a:r>
            <a:endParaRPr lang="en-US" dirty="0"/>
          </a:p>
        </p:txBody>
      </p:sp>
      <p:pic>
        <p:nvPicPr>
          <p:cNvPr id="12" name="Picture 3" descr="C:\Users\Kelly\Documents\Spring2015\EAS 4480\Project\ew090529f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88069"/>
            <a:ext cx="3971669" cy="35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1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CONCLUSION: IS A big Earthquake impending?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Evidence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Based on </a:t>
            </a:r>
            <a:r>
              <a:rPr lang="en-US" b="1" dirty="0" smtClean="0"/>
              <a:t>Gutenberg-Richter Law</a:t>
            </a:r>
            <a:r>
              <a:rPr lang="en-US" dirty="0" smtClean="0"/>
              <a:t>, we are ‘missing’ a large M 8.5 and above </a:t>
            </a:r>
          </a:p>
          <a:p>
            <a:r>
              <a:rPr lang="en-US" dirty="0" smtClean="0"/>
              <a:t>Least Squares Fit for </a:t>
            </a:r>
            <a:r>
              <a:rPr lang="en-US" b="1" dirty="0" smtClean="0"/>
              <a:t>Large</a:t>
            </a:r>
            <a:r>
              <a:rPr lang="en-US" dirty="0" smtClean="0"/>
              <a:t> </a:t>
            </a:r>
            <a:r>
              <a:rPr lang="en-US" b="1" dirty="0" smtClean="0"/>
              <a:t>Magnitudes </a:t>
            </a:r>
            <a:r>
              <a:rPr lang="en-US" dirty="0" smtClean="0"/>
              <a:t>indicates an average of M 7.63 </a:t>
            </a:r>
          </a:p>
          <a:p>
            <a:r>
              <a:rPr lang="en-US" dirty="0"/>
              <a:t>Least Squares Fit for </a:t>
            </a:r>
            <a:r>
              <a:rPr lang="en-US" b="1" dirty="0" smtClean="0"/>
              <a:t>Recent Data </a:t>
            </a:r>
            <a:r>
              <a:rPr lang="en-US" dirty="0" smtClean="0"/>
              <a:t>indicates </a:t>
            </a:r>
            <a:r>
              <a:rPr lang="en-US" dirty="0"/>
              <a:t>an average of M </a:t>
            </a:r>
            <a:r>
              <a:rPr lang="en-US" dirty="0" smtClean="0"/>
              <a:t>4.03  </a:t>
            </a:r>
          </a:p>
          <a:p>
            <a:r>
              <a:rPr lang="en-US" dirty="0" smtClean="0"/>
              <a:t>FFT and </a:t>
            </a:r>
            <a:r>
              <a:rPr lang="en-US" b="1" dirty="0" smtClean="0"/>
              <a:t>IFFT</a:t>
            </a:r>
            <a:r>
              <a:rPr lang="en-US" dirty="0" smtClean="0"/>
              <a:t> indicate a trend for an uptick in Earthquakes, with  greater than a M7.0 in the next four years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Plots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 descr="C:\Users\Kelly\Documents\Spring2015\EAS 4480\Project\NEWNE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2362200"/>
            <a:ext cx="46228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Kelly\Documents\Spring2015\EAS 4480\Project\NEWNEW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2362200"/>
            <a:ext cx="46228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Kelly\Documents\Spring2015\EAS 4480\Project\NEWNEW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78998"/>
            <a:ext cx="4854403" cy="364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06902"/>
            <a:ext cx="5432372" cy="342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1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likelihood of a large earthquake is promising.  </a:t>
            </a:r>
          </a:p>
          <a:p>
            <a:r>
              <a:rPr lang="en-US" dirty="0" smtClean="0"/>
              <a:t>Data </a:t>
            </a:r>
            <a:r>
              <a:rPr lang="en-US" dirty="0"/>
              <a:t>follows the Gutenberg-Richter Magnitude Law</a:t>
            </a:r>
          </a:p>
          <a:p>
            <a:pPr lvl="1"/>
            <a:r>
              <a:rPr lang="en-US" dirty="0" smtClean="0"/>
              <a:t>Approximately Log Scale</a:t>
            </a:r>
            <a:endParaRPr lang="en-US" dirty="0"/>
          </a:p>
          <a:p>
            <a:r>
              <a:rPr lang="en-US" dirty="0" smtClean="0"/>
              <a:t>Fault movement </a:t>
            </a:r>
          </a:p>
          <a:p>
            <a:pPr lvl="1"/>
            <a:r>
              <a:rPr lang="en-US" dirty="0" smtClean="0"/>
              <a:t>Fault </a:t>
            </a:r>
            <a:r>
              <a:rPr lang="en-US" dirty="0" smtClean="0"/>
              <a:t>is becoming increasingly locked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 Lower magnitudes now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 High magnitude event </a:t>
            </a:r>
            <a:r>
              <a:rPr lang="en-US" dirty="0" smtClean="0"/>
              <a:t> later on</a:t>
            </a:r>
          </a:p>
          <a:p>
            <a:pPr marL="411480" lvl="1" indent="0"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Used numerous statistical methods</a:t>
            </a:r>
          </a:p>
          <a:p>
            <a:pPr lvl="1"/>
            <a:r>
              <a:rPr lang="en-US" dirty="0"/>
              <a:t>Histogram </a:t>
            </a:r>
          </a:p>
          <a:p>
            <a:pPr lvl="1"/>
            <a:r>
              <a:rPr lang="en-US" dirty="0"/>
              <a:t>Time series (Magnitude vs. Time) </a:t>
            </a:r>
          </a:p>
          <a:p>
            <a:pPr lvl="1"/>
            <a:r>
              <a:rPr lang="en-US" dirty="0"/>
              <a:t>Least Squares</a:t>
            </a:r>
          </a:p>
          <a:p>
            <a:pPr lvl="1"/>
            <a:r>
              <a:rPr lang="en-US" dirty="0"/>
              <a:t>Principle Component </a:t>
            </a:r>
          </a:p>
          <a:p>
            <a:pPr lvl="1"/>
            <a:r>
              <a:rPr lang="en-US" dirty="0"/>
              <a:t>Reduced Major Axis</a:t>
            </a:r>
          </a:p>
          <a:p>
            <a:pPr lvl="1"/>
            <a:r>
              <a:rPr lang="en-US" dirty="0"/>
              <a:t>95% Confidence Interval </a:t>
            </a:r>
          </a:p>
          <a:p>
            <a:pPr lvl="1"/>
            <a:r>
              <a:rPr lang="en-US" dirty="0"/>
              <a:t>Jackknife (LOOCV) </a:t>
            </a:r>
          </a:p>
          <a:p>
            <a:pPr lvl="1"/>
            <a:r>
              <a:rPr lang="en-US" dirty="0"/>
              <a:t>FFT and IFFT</a:t>
            </a:r>
          </a:p>
          <a:p>
            <a:r>
              <a:rPr lang="en-US" dirty="0"/>
              <a:t>Predicted an earthquake</a:t>
            </a:r>
          </a:p>
          <a:p>
            <a:pPr lvl="1"/>
            <a:r>
              <a:rPr lang="en-US" dirty="0"/>
              <a:t>Avg. of M 4.03</a:t>
            </a:r>
          </a:p>
          <a:p>
            <a:pPr lvl="1"/>
            <a:r>
              <a:rPr lang="en-US" dirty="0"/>
              <a:t>High Mag 7.63</a:t>
            </a:r>
          </a:p>
        </p:txBody>
      </p:sp>
    </p:spTree>
    <p:extLst>
      <p:ext uri="{BB962C8B-B14F-4D97-AF65-F5344CB8AC3E}">
        <p14:creationId xmlns:p14="http://schemas.microsoft.com/office/powerpoint/2010/main" val="19569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"ANSS Comprehensive Catalog." </a:t>
            </a:r>
            <a:r>
              <a:rPr lang="en-US" i="1" dirty="0"/>
              <a:t>USGS</a:t>
            </a:r>
            <a:r>
              <a:rPr lang="en-US" dirty="0"/>
              <a:t>. USGS, 15 Mar. 2015. Web. 14 Mar 2015. </a:t>
            </a:r>
          </a:p>
          <a:p>
            <a:r>
              <a:rPr lang="en-US" dirty="0"/>
              <a:t>Earthquake Hazards Program. 2013. U.S. Geological Survey. Earthquake Facts &amp; Earthquake Fantasy. U.S. Department of the Interior. Web. p 1-8.</a:t>
            </a:r>
          </a:p>
          <a:p>
            <a:r>
              <a:rPr lang="en-US" dirty="0"/>
              <a:t>Earthquakes. 2000. Forces of Nature. Web. p 1.</a:t>
            </a:r>
          </a:p>
          <a:p>
            <a:r>
              <a:rPr lang="en-US" dirty="0"/>
              <a:t>Mexico City Population. </a:t>
            </a:r>
            <a:r>
              <a:rPr lang="en-US" i="1" dirty="0"/>
              <a:t>World Population Statistics.</a:t>
            </a:r>
            <a:r>
              <a:rPr lang="en-US" dirty="0"/>
              <a:t> Web. p 1-4. </a:t>
            </a:r>
          </a:p>
          <a:p>
            <a:r>
              <a:rPr lang="en-US" dirty="0"/>
              <a:t>Moreno </a:t>
            </a:r>
            <a:r>
              <a:rPr lang="en-US" dirty="0" err="1"/>
              <a:t>Murilla</a:t>
            </a:r>
            <a:r>
              <a:rPr lang="en-US" dirty="0"/>
              <a:t>, Juan Manuel. </a:t>
            </a:r>
            <a:r>
              <a:rPr lang="en-US" i="1" dirty="0"/>
              <a:t>The 1985 Mexico Earthquake</a:t>
            </a:r>
            <a:r>
              <a:rPr lang="en-US" dirty="0"/>
              <a:t>. </a:t>
            </a:r>
            <a:r>
              <a:rPr lang="en-US" dirty="0" err="1"/>
              <a:t>Geofísica</a:t>
            </a:r>
            <a:r>
              <a:rPr lang="en-US" dirty="0"/>
              <a:t> </a:t>
            </a:r>
            <a:r>
              <a:rPr lang="en-US" dirty="0" err="1"/>
              <a:t>Colombiana</a:t>
            </a:r>
            <a:r>
              <a:rPr lang="en-US" dirty="0"/>
              <a:t>, 3:5-19, Oct. 1995.</a:t>
            </a:r>
          </a:p>
          <a:p>
            <a:r>
              <a:rPr lang="en-US" dirty="0"/>
              <a:t>“Richter Magnitude Scale.” </a:t>
            </a:r>
            <a:r>
              <a:rPr lang="en-US" i="1" dirty="0"/>
              <a:t>Wikipedia</a:t>
            </a:r>
            <a:r>
              <a:rPr lang="en-US" dirty="0"/>
              <a:t>. 16 Mar. 2015. Web. 5 Apr. 2015</a:t>
            </a:r>
          </a:p>
          <a:p>
            <a:r>
              <a:rPr lang="en-US" dirty="0"/>
              <a:t>United States Geological Survey, USGS. </a:t>
            </a:r>
            <a:r>
              <a:rPr lang="en-US" i="1" dirty="0"/>
              <a:t>Poster of the Oaxaca, Mexico Earthquake of 20 March 2012 - Magnitude 7.4</a:t>
            </a:r>
            <a:r>
              <a:rPr lang="en-US" dirty="0"/>
              <a:t>. 20 March 2013.</a:t>
            </a:r>
          </a:p>
          <a:p>
            <a:r>
              <a:rPr lang="en-US" dirty="0"/>
              <a:t>Wilcox, K. 2012. Earthquake Tests Mexico Building Codes. Civil Engineering. p 1-2.</a:t>
            </a:r>
          </a:p>
          <a:p>
            <a:r>
              <a:rPr lang="en-US" dirty="0"/>
              <a:t>Wisner, B.,  </a:t>
            </a:r>
            <a:r>
              <a:rPr lang="en-US" dirty="0" err="1"/>
              <a:t>Blaikie</a:t>
            </a:r>
            <a:r>
              <a:rPr lang="en-US" dirty="0"/>
              <a:t>, P., Cannon, T., and Davis, I. 1994. At Risk: Natural Hazards, People's Vulnerability and Disasters. Routledge. p 282-285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1) Active Tectonic Environment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 Tectonics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Tectonic Map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/>
            <a:r>
              <a:rPr lang="en-US" dirty="0" smtClean="0"/>
              <a:t>Plate Interactions</a:t>
            </a:r>
            <a:endParaRPr lang="en-US" dirty="0"/>
          </a:p>
          <a:p>
            <a:pPr lvl="1" fontAlgn="base"/>
            <a:r>
              <a:rPr lang="en-US" dirty="0"/>
              <a:t>North American Plate</a:t>
            </a:r>
          </a:p>
          <a:p>
            <a:pPr lvl="1" fontAlgn="base"/>
            <a:r>
              <a:rPr lang="en-US" b="1" dirty="0"/>
              <a:t>Cocos Plate</a:t>
            </a:r>
          </a:p>
          <a:p>
            <a:pPr lvl="1" fontAlgn="base"/>
            <a:r>
              <a:rPr lang="en-US" dirty="0"/>
              <a:t>Pacific Plate</a:t>
            </a:r>
          </a:p>
          <a:p>
            <a:pPr lvl="1" fontAlgn="base"/>
            <a:r>
              <a:rPr lang="en-US" dirty="0"/>
              <a:t>Caribbean Plate</a:t>
            </a:r>
          </a:p>
          <a:p>
            <a:pPr lvl="1" fontAlgn="base"/>
            <a:r>
              <a:rPr lang="en-US" dirty="0"/>
              <a:t>Middle American Trench</a:t>
            </a:r>
          </a:p>
          <a:p>
            <a:pPr fontAlgn="base"/>
            <a:r>
              <a:rPr lang="en-US" dirty="0"/>
              <a:t>Zones</a:t>
            </a:r>
          </a:p>
          <a:p>
            <a:pPr lvl="1" fontAlgn="base"/>
            <a:r>
              <a:rPr lang="en-US" dirty="0" smtClean="0"/>
              <a:t>Spreading Zone</a:t>
            </a:r>
          </a:p>
          <a:p>
            <a:pPr lvl="1" fontAlgn="base"/>
            <a:r>
              <a:rPr lang="en-US" b="1" dirty="0" smtClean="0"/>
              <a:t>Rapid subduction Zone </a:t>
            </a:r>
            <a:endParaRPr lang="en-US" b="1" dirty="0"/>
          </a:p>
          <a:p>
            <a:endParaRPr lang="en-US" dirty="0"/>
          </a:p>
        </p:txBody>
      </p:sp>
      <p:pic>
        <p:nvPicPr>
          <p:cNvPr id="11" name="Content Placeholder 7"/>
          <p:cNvPicPr>
            <a:picLocks noGrp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01368" y="2438400"/>
            <a:ext cx="3929089" cy="3687763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>
            <a:off x="6172200" y="38100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3110" y="6204466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Take Away: Tectonic movement generates earthquakes.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Great Population density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/>
            <a:r>
              <a:rPr lang="en-US" dirty="0" smtClean="0"/>
              <a:t>Quantify </a:t>
            </a:r>
          </a:p>
          <a:p>
            <a:pPr lvl="1" fontAlgn="base"/>
            <a:r>
              <a:rPr lang="en-US" dirty="0" smtClean="0"/>
              <a:t>~9 </a:t>
            </a:r>
            <a:r>
              <a:rPr lang="en-US" dirty="0"/>
              <a:t>million </a:t>
            </a:r>
            <a:r>
              <a:rPr lang="en-US" dirty="0" smtClean="0"/>
              <a:t>people</a:t>
            </a:r>
          </a:p>
          <a:p>
            <a:pPr lvl="1" fontAlgn="base"/>
            <a:r>
              <a:rPr lang="en-US" dirty="0" smtClean="0"/>
              <a:t> ~20 million ‘area’</a:t>
            </a:r>
            <a:endParaRPr lang="en-US" dirty="0"/>
          </a:p>
          <a:p>
            <a:pPr fontAlgn="base"/>
            <a:r>
              <a:rPr lang="en-US" dirty="0" smtClean="0"/>
              <a:t>Titles</a:t>
            </a:r>
          </a:p>
          <a:p>
            <a:pPr lvl="1" fontAlgn="base"/>
            <a:r>
              <a:rPr lang="en-US" dirty="0" smtClean="0"/>
              <a:t>Most </a:t>
            </a:r>
            <a:r>
              <a:rPr lang="en-US" dirty="0"/>
              <a:t>Populated City in the Western </a:t>
            </a:r>
            <a:r>
              <a:rPr lang="en-US" dirty="0" smtClean="0"/>
              <a:t>Hemisphere</a:t>
            </a:r>
          </a:p>
          <a:p>
            <a:pPr lvl="1" fontAlgn="base"/>
            <a:r>
              <a:rPr lang="en-US" dirty="0" smtClean="0"/>
              <a:t>9th </a:t>
            </a:r>
            <a:r>
              <a:rPr lang="en-US" dirty="0"/>
              <a:t>Most Populated </a:t>
            </a:r>
            <a:r>
              <a:rPr lang="en-US" dirty="0" smtClean="0"/>
              <a:t>City in </a:t>
            </a:r>
            <a:r>
              <a:rPr lang="en-US" dirty="0"/>
              <a:t>the </a:t>
            </a:r>
            <a:r>
              <a:rPr lang="en-US" dirty="0" smtClean="0"/>
              <a:t>World</a:t>
            </a:r>
          </a:p>
          <a:p>
            <a:pPr lvl="1" fontAlgn="base"/>
            <a:endParaRPr lang="en-US" dirty="0" smtClean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Population Timeseries</a:t>
            </a:r>
            <a:endParaRPr lang="en-US" dirty="0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14600"/>
            <a:ext cx="4916877" cy="3001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6388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Take Away: Larger population leads to an increase in risk.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Extensive Infrastructure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Buildings are Built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/>
            <a:r>
              <a:rPr lang="en-US" dirty="0"/>
              <a:t>Rapid Population Growth led to Rapid Building Construction</a:t>
            </a:r>
          </a:p>
          <a:p>
            <a:pPr fontAlgn="base"/>
            <a:r>
              <a:rPr lang="en-US" dirty="0" smtClean="0"/>
              <a:t>Infrastructure </a:t>
            </a:r>
            <a:r>
              <a:rPr lang="en-US" dirty="0"/>
              <a:t>Built on Pre-existing Infrastructures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Hillside Residencies </a:t>
            </a:r>
            <a:endParaRPr lang="en-US" dirty="0"/>
          </a:p>
        </p:txBody>
      </p:sp>
      <p:pic>
        <p:nvPicPr>
          <p:cNvPr id="3074" name="Picture 2" descr="https://lh6.googleusercontent.com/bxJ_Tc4S_4mPi4OBhvA0HHyl2Uhwuls_kpB1khtWMCIW1-EFgDrApuo0-R5e-TEb3rxp1EiOWIhRbljGVyZm6h96F4n9-b9aqw98wDAuvKT1PoUsn-Bc19LyMLvJoBXJl8KJ4Yas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041775" cy="236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1304" y="5105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Take Away: Sturdy infrastructures are more safe in shaking events.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4) Unstable Bedrock Composition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 of Mexico City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US" dirty="0"/>
              <a:t>Toltec Empire Falls </a:t>
            </a:r>
          </a:p>
          <a:p>
            <a:pPr fontAlgn="base"/>
            <a:r>
              <a:rPr lang="en-US" dirty="0"/>
              <a:t>Aztecs Relocate  </a:t>
            </a:r>
          </a:p>
          <a:p>
            <a:pPr lvl="1" fontAlgn="base"/>
            <a:r>
              <a:rPr lang="en-US" dirty="0"/>
              <a:t>Sign: Eagle Eating a Snake on a Cactus </a:t>
            </a:r>
          </a:p>
          <a:p>
            <a:pPr lvl="1" fontAlgn="base"/>
            <a:r>
              <a:rPr lang="en-US" dirty="0"/>
              <a:t>Site: Island on Lake Texcoco</a:t>
            </a:r>
          </a:p>
          <a:p>
            <a:pPr fontAlgn="base"/>
            <a:r>
              <a:rPr lang="en-US" dirty="0"/>
              <a:t>Spanish  Arrived </a:t>
            </a:r>
          </a:p>
          <a:p>
            <a:pPr lvl="1" fontAlgn="base"/>
            <a:r>
              <a:rPr lang="en-US" dirty="0"/>
              <a:t>drain Lake Texcoco</a:t>
            </a:r>
          </a:p>
          <a:p>
            <a:pPr fontAlgn="base"/>
            <a:r>
              <a:rPr lang="en-US" dirty="0"/>
              <a:t>Result: Mexico City is Built on Unstable </a:t>
            </a:r>
            <a:r>
              <a:rPr lang="en-US" dirty="0" smtClean="0"/>
              <a:t>Grounds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Flag of Mexico</a:t>
            </a:r>
            <a:endParaRPr lang="en-US" dirty="0"/>
          </a:p>
        </p:txBody>
      </p:sp>
      <p:pic>
        <p:nvPicPr>
          <p:cNvPr id="5122" name="Picture 2" descr="https://lh5.googleusercontent.com/EOth9cRUfJUu45GV31UafvdiYpDajZPfZpBH-ESLBmkI68cPB9gkuRKy86-4PH9QXqRU5aelV7Fl3AEIx-AfgrvcXUV6mTX1baFZe2XJmBAe0GeDXaOH9d1e8vDJztDph8OKctnhS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64695"/>
            <a:ext cx="4041775" cy="303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4814" y="6172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Take Away: Unstable ground exacerbates shaking events.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124" name="Picture 4" descr="http://farm4.static.flickr.com/3050/2948134733_85f002f8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81200"/>
            <a:ext cx="538914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7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Earthquake information comes from USGS ANSS catalog </a:t>
            </a:r>
          </a:p>
          <a:p>
            <a:r>
              <a:rPr lang="en-US" dirty="0" smtClean="0"/>
              <a:t>Limitations </a:t>
            </a:r>
          </a:p>
          <a:p>
            <a:pPr lvl="1"/>
            <a:r>
              <a:rPr lang="en-US" dirty="0" smtClean="0"/>
              <a:t>Time: 1787 – 2015 </a:t>
            </a:r>
          </a:p>
          <a:p>
            <a:pPr lvl="1"/>
            <a:r>
              <a:rPr lang="en-US" dirty="0" smtClean="0"/>
              <a:t>Magnitude: Only M 4-9 recorded </a:t>
            </a:r>
          </a:p>
          <a:p>
            <a:r>
              <a:rPr lang="en-US" dirty="0" smtClean="0"/>
              <a:t>Chosen above Mexico earthquake database </a:t>
            </a:r>
          </a:p>
          <a:p>
            <a:pPr lvl="1"/>
            <a:r>
              <a:rPr lang="en-US" dirty="0" smtClean="0"/>
              <a:t>Mw Scale </a:t>
            </a:r>
          </a:p>
        </p:txBody>
      </p:sp>
      <p:pic>
        <p:nvPicPr>
          <p:cNvPr id="3074" name="Picture 2" descr="http://www.quake.geo.berkeley.edu/NCEDC_template_images/USGS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29200"/>
            <a:ext cx="3962400" cy="146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37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Histogram and Log-scale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Earthquake </a:t>
            </a:r>
          </a:p>
          <a:p>
            <a:r>
              <a:rPr lang="en-US" dirty="0" smtClean="0"/>
              <a:t>Magnitude Histogram</a:t>
            </a:r>
            <a:endParaRPr lang="en-US" dirty="0"/>
          </a:p>
        </p:txBody>
      </p:sp>
      <p:pic>
        <p:nvPicPr>
          <p:cNvPr id="10" name="Content Placeholder 9" descr="C:\Users\Kelly\Documents\Spring2015\EAS 4480\Project\1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438400"/>
            <a:ext cx="4381500" cy="34289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Earthquake </a:t>
            </a:r>
          </a:p>
          <a:p>
            <a:r>
              <a:rPr lang="en-US" dirty="0" smtClean="0"/>
              <a:t>Magnitude vs. Year</a:t>
            </a:r>
            <a:endParaRPr lang="en-US" dirty="0"/>
          </a:p>
        </p:txBody>
      </p:sp>
      <p:pic>
        <p:nvPicPr>
          <p:cNvPr id="11" name="Content Placeholder 10" descr="C:\Users\Kelly\Documents\Spring2015\EAS 4480\Project\2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247042"/>
            <a:ext cx="4041775" cy="20704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5943601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Problem: Data is not useable in its current state due to technology bias. Need to make data usable </a:t>
            </a:r>
            <a:endParaRPr lang="en-US" dirty="0"/>
          </a:p>
        </p:txBody>
      </p:sp>
      <p:pic>
        <p:nvPicPr>
          <p:cNvPr id="9" name="Content Placeholder 7" descr="C:\Users\Kelly\Documents\Spring2015\EAS 4480\Project\ALL_mag_EQ_timeseries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438400"/>
            <a:ext cx="4931534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876800" y="3200400"/>
            <a:ext cx="3429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6629400" y="3886200"/>
            <a:ext cx="2590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6800" y="2743200"/>
            <a:ext cx="37338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elly\Documents\Spring2015\EAS 4480\Project\NEWNE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9228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useable Data: </a:t>
            </a:r>
            <a:br>
              <a:rPr lang="en-US" dirty="0" smtClean="0"/>
            </a:br>
            <a:r>
              <a:rPr lang="en-US" dirty="0" smtClean="0"/>
              <a:t>Upper Rectangle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281689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Gutenberg-Richter Law: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global </a:t>
            </a:r>
            <a:r>
              <a:rPr lang="en-US" dirty="0"/>
              <a:t>scale, earthquake frequency follows a log-normal distribution with respect to magnitude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</a:t>
            </a:r>
            <a:r>
              <a:rPr lang="en-US" dirty="0"/>
              <a:t>should be </a:t>
            </a:r>
            <a:r>
              <a:rPr lang="en-US" dirty="0" smtClean="0"/>
              <a:t>1 M 8.0-8.9; </a:t>
            </a:r>
            <a:r>
              <a:rPr lang="en-US" dirty="0"/>
              <a:t>10-20 </a:t>
            </a:r>
            <a:r>
              <a:rPr lang="en-US" dirty="0" smtClean="0"/>
              <a:t>M7.0 </a:t>
            </a:r>
            <a:r>
              <a:rPr lang="en-US" dirty="0"/>
              <a:t>-</a:t>
            </a:r>
            <a:r>
              <a:rPr lang="en-US" dirty="0" smtClean="0"/>
              <a:t>7.9, </a:t>
            </a:r>
            <a:r>
              <a:rPr lang="en-US" dirty="0"/>
              <a:t>100-150 </a:t>
            </a:r>
            <a:r>
              <a:rPr lang="en-US" dirty="0" smtClean="0"/>
              <a:t>M6.0-6.9 earthquakes, and so on. </a:t>
            </a:r>
            <a:endParaRPr lang="en-US" dirty="0"/>
          </a:p>
        </p:txBody>
      </p:sp>
      <p:pic>
        <p:nvPicPr>
          <p:cNvPr id="10" name="Content Placeholder 7" descr="C:\Users\Kelly\Documents\Spring2015\EAS 4480\Project\ALL_mag_EQ_timeseries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8862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5831983" y="2286805"/>
            <a:ext cx="2923504" cy="190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4267200"/>
            <a:ext cx="533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5791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Distribution: Log-scale </a:t>
            </a:r>
          </a:p>
          <a:p>
            <a:r>
              <a:rPr lang="en-US" dirty="0" smtClean="0"/>
              <a:t>Test: Failed Chi-squared test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0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2647</TotalTime>
  <Words>980</Words>
  <Application>Microsoft Office PowerPoint</Application>
  <PresentationFormat>On-screen Show (4:3)</PresentationFormat>
  <Paragraphs>226</Paragraphs>
  <Slides>23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Apothecary</vt:lpstr>
      <vt:lpstr>Mexico City: Predicting the Next, Big Earthquake </vt:lpstr>
      <vt:lpstr>Motivation</vt:lpstr>
      <vt:lpstr>1) Active Tectonic Environment</vt:lpstr>
      <vt:lpstr>2) Great Population density</vt:lpstr>
      <vt:lpstr>3) Extensive Infrastructure </vt:lpstr>
      <vt:lpstr>4) Unstable Bedrock Composition</vt:lpstr>
      <vt:lpstr>Dataset </vt:lpstr>
      <vt:lpstr>Histogram and Log-scale </vt:lpstr>
      <vt:lpstr>Make useable Data:  Upper Rectangle</vt:lpstr>
      <vt:lpstr>Truncated DATA &amp; LS, RMA, and PC Regression Fit </vt:lpstr>
      <vt:lpstr>Least Squares Plot with Equation</vt:lpstr>
      <vt:lpstr>Make useable Data:  Lower Rectangle</vt:lpstr>
      <vt:lpstr>Make useable Data:  Lower Rectangle</vt:lpstr>
      <vt:lpstr>Resample the data </vt:lpstr>
      <vt:lpstr>General Observable trends</vt:lpstr>
      <vt:lpstr>General Observable Trends</vt:lpstr>
      <vt:lpstr>Domain and  fast Fourier Transform</vt:lpstr>
      <vt:lpstr>IFFT Plots</vt:lpstr>
      <vt:lpstr>Fast Fourier Transform anD Inverse Fast Fourier Transform </vt:lpstr>
      <vt:lpstr>CONCLUSION: IS A big Earthquake impending? </vt:lpstr>
      <vt:lpstr>Conclusions </vt:lpstr>
      <vt:lpstr>References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Mexico City: Predicting the Next, Big Earthquake</dc:title>
  <dc:creator>Kelly Flanagan</dc:creator>
  <cp:lastModifiedBy>Kelly Flanagan</cp:lastModifiedBy>
  <cp:revision>63</cp:revision>
  <dcterms:created xsi:type="dcterms:W3CDTF">2015-03-14T13:57:20Z</dcterms:created>
  <dcterms:modified xsi:type="dcterms:W3CDTF">2015-04-21T13:25:52Z</dcterms:modified>
</cp:coreProperties>
</file>