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5" r:id="rId1"/>
  </p:sldMasterIdLst>
  <p:notesMasterIdLst>
    <p:notesMasterId r:id="rId21"/>
  </p:notesMasterIdLst>
  <p:sldIdLst>
    <p:sldId id="256" r:id="rId2"/>
    <p:sldId id="257" r:id="rId3"/>
    <p:sldId id="273" r:id="rId4"/>
    <p:sldId id="261" r:id="rId5"/>
    <p:sldId id="276" r:id="rId6"/>
    <p:sldId id="260" r:id="rId7"/>
    <p:sldId id="263" r:id="rId8"/>
    <p:sldId id="267" r:id="rId9"/>
    <p:sldId id="264" r:id="rId10"/>
    <p:sldId id="265" r:id="rId11"/>
    <p:sldId id="274" r:id="rId12"/>
    <p:sldId id="275" r:id="rId13"/>
    <p:sldId id="266" r:id="rId14"/>
    <p:sldId id="268" r:id="rId15"/>
    <p:sldId id="277" r:id="rId16"/>
    <p:sldId id="278" r:id="rId17"/>
    <p:sldId id="272" r:id="rId18"/>
    <p:sldId id="258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37" autoAdjust="0"/>
  </p:normalViewPr>
  <p:slideViewPr>
    <p:cSldViewPr snapToGrid="0" snapToObjects="1">
      <p:cViewPr varScale="1">
        <p:scale>
          <a:sx n="98" d="100"/>
          <a:sy n="98" d="100"/>
        </p:scale>
        <p:origin x="-13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48F3-24F6-C242-8653-DDC384AFF668}" type="datetimeFigureOut">
              <a:rPr lang="en-US" smtClean="0"/>
              <a:t>4/21/15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D8C4D-E3EF-EF4A-AF03-7B0778208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6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Moore, OK – May 20</a:t>
            </a:r>
            <a:r>
              <a:rPr lang="en-US" baseline="30000" dirty="0" smtClean="0"/>
              <a:t>th</a:t>
            </a:r>
            <a:r>
              <a:rPr lang="en-US" dirty="0" smtClean="0"/>
              <a:t> EF5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D8C4D-E3EF-EF4A-AF03-7B07782081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5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23C2-A1CE-9E47-B72E-3C262E26026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23C2-A1CE-9E47-B72E-3C262E26026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CF4A-8F1C-454D-A734-8E21C22905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23C2-A1CE-9E47-B72E-3C262E26026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CF4A-8F1C-454D-A734-8E21C22905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23C2-A1CE-9E47-B72E-3C262E26026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CF4A-8F1C-454D-A734-8E21C22905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23C2-A1CE-9E47-B72E-3C262E26026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CF4A-8F1C-454D-A734-8E21C22905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23C2-A1CE-9E47-B72E-3C262E26026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CF4A-8F1C-454D-A734-8E21C22905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23C2-A1CE-9E47-B72E-3C262E26026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CF4A-8F1C-454D-A734-8E21C22905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23C2-A1CE-9E47-B72E-3C262E26026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CF4A-8F1C-454D-A734-8E21C22905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23C2-A1CE-9E47-B72E-3C262E26026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CF4A-8F1C-454D-A734-8E21C22905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23C2-A1CE-9E47-B72E-3C262E26026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23C2-A1CE-9E47-B72E-3C262E26026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CF4A-8F1C-454D-A734-8E21C22905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14923C2-A1CE-9E47-B72E-3C262E26026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B2ECF4A-8F1C-454D-A734-8E21C229055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tionalgeographic.com/news/2013/05/130522-tornado-climate-change-oklahoma-science-global-warming/" TargetMode="External"/><Relationship Id="rId4" Type="http://schemas.openxmlformats.org/officeDocument/2006/relationships/hyperlink" Target="http://cdn.ientry.com/sites/webpronews/article_pics/tornado_tracks_huge.jpg" TargetMode="External"/><Relationship Id="rId5" Type="http://schemas.openxmlformats.org/officeDocument/2006/relationships/hyperlink" Target="http://i.dailymail.co.uk/i/pix/2014/09/03/1409751076553_wps_5_F5_tornado_touches_down_i.jpg" TargetMode="External"/><Relationship Id="rId6" Type="http://schemas.openxmlformats.org/officeDocument/2006/relationships/hyperlink" Target="http://k11.kn3.net/taringa/1/4/5/6/1/3/79/gaspiribun2/E05.jpg?8897" TargetMode="External"/><Relationship Id="rId7" Type="http://schemas.openxmlformats.org/officeDocument/2006/relationships/hyperlink" Target="http://www.southernspiritonline.org/wp-content/uploads/2011/06/hd-Tornado-Warning-Protect-Your-Family-and-Your-Home-in-the-Event-of-a-Tornado-The-Home-Depot-Blog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atoday.com/story/news/nation/2013/06/08/oklahoma-tornadoes-ef5-moore/2401885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4e383f5754c5da98d6441bdad4d0b9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86601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Lauren Merritt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EAS 4480 - Data Analysis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April 21, 2015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5206"/>
            <a:ext cx="7772400" cy="2038092"/>
          </a:xfrm>
        </p:spPr>
        <p:txBody>
          <a:bodyPr>
            <a:noAutofit/>
          </a:bodyPr>
          <a:lstStyle/>
          <a:p>
            <a:r>
              <a:rPr lang="en-US" sz="4800" dirty="0" smtClean="0"/>
              <a:t>Tornado Frequency and Intensity in Oklahoma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718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00873"/>
          </a:xfrm>
        </p:spPr>
        <p:txBody>
          <a:bodyPr/>
          <a:lstStyle/>
          <a:p>
            <a:pPr algn="ctr"/>
            <a:r>
              <a:rPr lang="en-US" sz="4800" dirty="0" smtClean="0"/>
              <a:t>Visualization</a:t>
            </a:r>
            <a:endParaRPr lang="en-US" sz="4800" dirty="0"/>
          </a:p>
        </p:txBody>
      </p:sp>
      <p:pic>
        <p:nvPicPr>
          <p:cNvPr id="2" name="Picture 1" descr="Total tornadoes by rating &gt; EF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75511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2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33" y="274638"/>
            <a:ext cx="8327739" cy="774957"/>
          </a:xfrm>
        </p:spPr>
        <p:txBody>
          <a:bodyPr/>
          <a:lstStyle/>
          <a:p>
            <a:r>
              <a:rPr lang="en-US" sz="4800" dirty="0" smtClean="0"/>
              <a:t>Chi Square Test: Frequency</a:t>
            </a:r>
            <a:endParaRPr lang="en-US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764856"/>
              </p:ext>
            </p:extLst>
          </p:nvPr>
        </p:nvGraphicFramePr>
        <p:xfrm>
          <a:off x="6457600" y="2348551"/>
          <a:ext cx="2539640" cy="25653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40098"/>
                <a:gridCol w="13995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Null Hypothesis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The</a:t>
                      </a:r>
                      <a:r>
                        <a:rPr lang="en-US" b="0" baseline="0" dirty="0" smtClean="0"/>
                        <a:t> data is normally distributed.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Chi Value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1.7440e+07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</a:t>
                      </a:r>
                      <a:r>
                        <a:rPr lang="en-US" baseline="0" dirty="0" smtClean="0"/>
                        <a:t> Critical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156.5075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Reject/Accept?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96031" y="1917064"/>
            <a:ext cx="874566" cy="371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Monthly</a:t>
            </a:r>
            <a:endParaRPr lang="en-US" dirty="0"/>
          </a:p>
        </p:txBody>
      </p:sp>
      <p:pic>
        <p:nvPicPr>
          <p:cNvPr id="7" name="Picture 6" descr="Chi Freq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3" y="1353927"/>
            <a:ext cx="5975855" cy="448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5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67982"/>
              </p:ext>
            </p:extLst>
          </p:nvPr>
        </p:nvGraphicFramePr>
        <p:xfrm>
          <a:off x="6477673" y="2342931"/>
          <a:ext cx="2539640" cy="25653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40098"/>
                <a:gridCol w="13995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Null Hypothesis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The</a:t>
                      </a:r>
                      <a:r>
                        <a:rPr lang="en-US" b="0" baseline="0" dirty="0" smtClean="0"/>
                        <a:t> data is normally distributed.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Chi Value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54.1240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</a:t>
                      </a:r>
                      <a:r>
                        <a:rPr lang="en-US" baseline="0" dirty="0" smtClean="0"/>
                        <a:t> Critical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43.7730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Reject/Accept?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05933" y="274638"/>
            <a:ext cx="8327739" cy="7749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smtClean="0"/>
              <a:t>Chi Square Test: Frequency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924640" y="1941029"/>
            <a:ext cx="164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March, April, May</a:t>
            </a:r>
            <a:endParaRPr lang="en-US" dirty="0"/>
          </a:p>
        </p:txBody>
      </p:sp>
      <p:pic>
        <p:nvPicPr>
          <p:cNvPr id="9" name="Picture 8" descr="Chi freq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3" y="1353927"/>
            <a:ext cx="6005205" cy="45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622"/>
            <a:ext cx="7924800" cy="826788"/>
          </a:xfrm>
        </p:spPr>
        <p:txBody>
          <a:bodyPr/>
          <a:lstStyle/>
          <a:p>
            <a:r>
              <a:rPr lang="en-US" sz="4800" dirty="0" smtClean="0"/>
              <a:t>LS Regression: Intensity</a:t>
            </a:r>
            <a:endParaRPr lang="en-US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043762"/>
              </p:ext>
            </p:extLst>
          </p:nvPr>
        </p:nvGraphicFramePr>
        <p:xfrm>
          <a:off x="6203238" y="2304418"/>
          <a:ext cx="2839418" cy="2261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045"/>
                <a:gridCol w="765638"/>
                <a:gridCol w="1069735"/>
              </a:tblGrid>
              <a:tr h="57966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Slope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</a:t>
                      </a:r>
                      <a:endParaRPr lang="en-US" dirty="0"/>
                    </a:p>
                  </a:txBody>
                  <a:tcPr/>
                </a:tc>
              </a:tr>
              <a:tr h="810512">
                <a:tc>
                  <a:txBody>
                    <a:bodyPr/>
                    <a:lstStyle/>
                    <a:p>
                      <a:r>
                        <a:rPr lang="en-US" dirty="0" smtClean="0"/>
                        <a:t>LS</a:t>
                      </a:r>
                      <a:r>
                        <a:rPr lang="en-US" baseline="0" dirty="0" smtClean="0"/>
                        <a:t> Reg.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2.1636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[-19.5435 23.8708]</a:t>
                      </a:r>
                    </a:p>
                  </a:txBody>
                  <a:tcPr/>
                </a:tc>
              </a:tr>
              <a:tr h="810512">
                <a:tc>
                  <a:txBody>
                    <a:bodyPr/>
                    <a:lstStyle/>
                    <a:p>
                      <a:r>
                        <a:rPr lang="en-US" dirty="0" smtClean="0"/>
                        <a:t>Bootstrap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2.7876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[-5.6089 7.7296]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16818" y="5023468"/>
            <a:ext cx="152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Upwards Trend</a:t>
            </a:r>
            <a:endParaRPr lang="en-US" dirty="0"/>
          </a:p>
        </p:txBody>
      </p:sp>
      <p:pic>
        <p:nvPicPr>
          <p:cNvPr id="7" name="Picture 6" descr="LS Regressio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1395"/>
            <a:ext cx="5529733" cy="4147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16818" y="1731213"/>
            <a:ext cx="147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EF0, EF1, EF2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3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227"/>
            <a:ext cx="7924800" cy="826788"/>
          </a:xfrm>
        </p:spPr>
        <p:txBody>
          <a:bodyPr/>
          <a:lstStyle/>
          <a:p>
            <a:r>
              <a:rPr lang="en-US" sz="4800" dirty="0" smtClean="0"/>
              <a:t>LS Regression: Intensity</a:t>
            </a:r>
            <a:endParaRPr lang="en-US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468919"/>
              </p:ext>
            </p:extLst>
          </p:nvPr>
        </p:nvGraphicFramePr>
        <p:xfrm>
          <a:off x="6169878" y="2394762"/>
          <a:ext cx="2876827" cy="2230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581"/>
                <a:gridCol w="784194"/>
                <a:gridCol w="1097052"/>
              </a:tblGrid>
              <a:tr h="650462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Slope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</a:t>
                      </a:r>
                      <a:endParaRPr lang="en-US" dirty="0"/>
                    </a:p>
                  </a:txBody>
                  <a:tcPr/>
                </a:tc>
              </a:tr>
              <a:tr h="929232">
                <a:tc>
                  <a:txBody>
                    <a:bodyPr/>
                    <a:lstStyle/>
                    <a:p>
                      <a:r>
                        <a:rPr lang="en-US" dirty="0" smtClean="0"/>
                        <a:t>LS Reg.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0.2364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[-1.5128e3 1.5132e3]</a:t>
                      </a:r>
                      <a:endParaRPr lang="en-US" dirty="0"/>
                    </a:p>
                  </a:txBody>
                  <a:tcPr/>
                </a:tc>
              </a:tr>
              <a:tr h="650462">
                <a:tc>
                  <a:txBody>
                    <a:bodyPr/>
                    <a:lstStyle/>
                    <a:p>
                      <a:r>
                        <a:rPr lang="en-US" dirty="0" smtClean="0"/>
                        <a:t>Bootstrap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0.2628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[-0.2530 0.7596]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28798" y="5109126"/>
            <a:ext cx="158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Upwards trend!</a:t>
            </a:r>
            <a:endParaRPr lang="en-US" dirty="0"/>
          </a:p>
        </p:txBody>
      </p:sp>
      <p:pic>
        <p:nvPicPr>
          <p:cNvPr id="6" name="Picture 5" descr="LS Regressio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713377"/>
            <a:ext cx="5465831" cy="4099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6818" y="1731213"/>
            <a:ext cx="147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EF3, EF4, EF5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9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227"/>
            <a:ext cx="7924800" cy="826788"/>
          </a:xfrm>
        </p:spPr>
        <p:txBody>
          <a:bodyPr/>
          <a:lstStyle/>
          <a:p>
            <a:r>
              <a:rPr lang="en-US" sz="4800" dirty="0" smtClean="0"/>
              <a:t>LS Regression: Frequency</a:t>
            </a:r>
            <a:endParaRPr lang="en-US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338229"/>
              </p:ext>
            </p:extLst>
          </p:nvPr>
        </p:nvGraphicFramePr>
        <p:xfrm>
          <a:off x="6241761" y="2394762"/>
          <a:ext cx="2815679" cy="2230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388"/>
                <a:gridCol w="754762"/>
                <a:gridCol w="1078529"/>
              </a:tblGrid>
              <a:tr h="650462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Slope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</a:t>
                      </a:r>
                      <a:endParaRPr lang="en-US" dirty="0"/>
                    </a:p>
                  </a:txBody>
                  <a:tcPr/>
                </a:tc>
              </a:tr>
              <a:tr h="929232">
                <a:tc>
                  <a:txBody>
                    <a:bodyPr/>
                    <a:lstStyle/>
                    <a:p>
                      <a:r>
                        <a:rPr lang="en-US" dirty="0" smtClean="0"/>
                        <a:t>LS Reg.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[-1.4673e3 1.4721e3]</a:t>
                      </a:r>
                      <a:endParaRPr lang="en-US" dirty="0"/>
                    </a:p>
                  </a:txBody>
                  <a:tcPr/>
                </a:tc>
              </a:tr>
              <a:tr h="650462">
                <a:tc>
                  <a:txBody>
                    <a:bodyPr/>
                    <a:lstStyle/>
                    <a:p>
                      <a:r>
                        <a:rPr lang="en-US" dirty="0" smtClean="0"/>
                        <a:t>Bootstrap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2.8543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[-4.4450 9.0378]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24642" y="5038604"/>
            <a:ext cx="149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Upwards Trend</a:t>
            </a:r>
            <a:endParaRPr lang="en-US" dirty="0"/>
          </a:p>
        </p:txBody>
      </p:sp>
      <p:pic>
        <p:nvPicPr>
          <p:cNvPr id="11" name="Picture 10" descr="LS Regressio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0013"/>
            <a:ext cx="5500377" cy="412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91578"/>
          </a:xfrm>
        </p:spPr>
        <p:txBody>
          <a:bodyPr/>
          <a:lstStyle/>
          <a:p>
            <a:r>
              <a:rPr lang="en-US" sz="4800" dirty="0" err="1" smtClean="0"/>
              <a:t>Periodogram</a:t>
            </a:r>
            <a:r>
              <a:rPr lang="en-US" sz="4800" dirty="0" smtClean="0"/>
              <a:t>: Frequency</a:t>
            </a:r>
            <a:endParaRPr lang="en-US" sz="4800" dirty="0"/>
          </a:p>
        </p:txBody>
      </p:sp>
      <p:pic>
        <p:nvPicPr>
          <p:cNvPr id="3" name="Picture 2" descr="Periodogram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89" y="1554953"/>
            <a:ext cx="5647118" cy="423533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438356"/>
              </p:ext>
            </p:extLst>
          </p:nvPr>
        </p:nvGraphicFramePr>
        <p:xfrm>
          <a:off x="6279852" y="2168880"/>
          <a:ext cx="2752380" cy="2651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190"/>
                <a:gridCol w="1376190"/>
              </a:tblGrid>
              <a:tr h="346411">
                <a:tc>
                  <a:txBody>
                    <a:bodyPr/>
                    <a:lstStyle/>
                    <a:p>
                      <a:r>
                        <a:rPr lang="en-US" dirty="0" smtClean="0"/>
                        <a:t>Time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Cycles</a:t>
                      </a:r>
                      <a:endParaRPr lang="en-US" dirty="0"/>
                    </a:p>
                  </a:txBody>
                  <a:tcPr/>
                </a:tc>
              </a:tr>
              <a:tr h="854164">
                <a:tc>
                  <a:txBody>
                    <a:bodyPr/>
                    <a:lstStyle/>
                    <a:p>
                      <a:r>
                        <a:rPr lang="en-US" dirty="0" smtClean="0"/>
                        <a:t>Monthly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Yearly </a:t>
                      </a:r>
                    </a:p>
                    <a:p>
                      <a:r>
                        <a:rPr lang="en-US" dirty="0" smtClean="0"/>
                        <a:t>Seasonal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Monthly</a:t>
                      </a:r>
                      <a:endParaRPr lang="en-US" dirty="0"/>
                    </a:p>
                  </a:txBody>
                  <a:tcPr/>
                </a:tc>
              </a:tr>
              <a:tr h="346411">
                <a:tc>
                  <a:txBody>
                    <a:bodyPr/>
                    <a:lstStyle/>
                    <a:p>
                      <a:r>
                        <a:rPr lang="en-US" dirty="0" smtClean="0"/>
                        <a:t>EF0 and EF1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Monthly</a:t>
                      </a:r>
                      <a:endParaRPr lang="en-US" dirty="0"/>
                    </a:p>
                  </a:txBody>
                  <a:tcPr/>
                </a:tc>
              </a:tr>
              <a:tr h="346411">
                <a:tc>
                  <a:txBody>
                    <a:bodyPr/>
                    <a:lstStyle/>
                    <a:p>
                      <a:r>
                        <a:rPr lang="en-US" dirty="0" smtClean="0"/>
                        <a:t>EF2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Monthly</a:t>
                      </a:r>
                      <a:endParaRPr lang="en-US" dirty="0"/>
                    </a:p>
                  </a:txBody>
                  <a:tcPr/>
                </a:tc>
              </a:tr>
              <a:tr h="346411">
                <a:tc>
                  <a:txBody>
                    <a:bodyPr/>
                    <a:lstStyle/>
                    <a:p>
                      <a:r>
                        <a:rPr lang="en-US" dirty="0" smtClean="0"/>
                        <a:t>EF3, EF4, and EF5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4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Conclusion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Fails </a:t>
            </a:r>
            <a:r>
              <a:rPr lang="en-US" sz="2400" dirty="0"/>
              <a:t>chi square </a:t>
            </a:r>
            <a:r>
              <a:rPr lang="en-US" sz="2400" dirty="0" smtClean="0"/>
              <a:t>test</a:t>
            </a:r>
          </a:p>
          <a:p>
            <a:r>
              <a:rPr lang="en-US" sz="2400" dirty="0" smtClean="0"/>
              <a:t>Amount </a:t>
            </a:r>
            <a:r>
              <a:rPr lang="en-US" sz="2400" dirty="0" smtClean="0"/>
              <a:t>of months with no tornadoes skews the data</a:t>
            </a:r>
          </a:p>
          <a:p>
            <a:r>
              <a:rPr lang="en-US" sz="2400" dirty="0"/>
              <a:t>Too few data points (too short time period) to see a real trend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Can’t </a:t>
            </a:r>
            <a:r>
              <a:rPr lang="en-US" sz="2400" dirty="0" smtClean="0"/>
              <a:t>apply one state to the entire US</a:t>
            </a:r>
          </a:p>
          <a:p>
            <a:endParaRPr lang="en-US" sz="2400" dirty="0" smtClean="0"/>
          </a:p>
          <a:p>
            <a:r>
              <a:rPr lang="en-US" sz="2400" dirty="0" smtClean="0"/>
              <a:t>Despite positive trend and visually seeing increasing data</a:t>
            </a:r>
          </a:p>
          <a:p>
            <a:r>
              <a:rPr lang="en-US" sz="2400" dirty="0" smtClean="0"/>
              <a:t>Inconclusive as to whether global warming is increased frequency or intensity of tornadoes.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281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Sources	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hlinkClick r:id="rId2"/>
              </a:rPr>
              <a:t>http://www.srh.noaa.gov/oun/?n=tornadodata-ok-julytornadoes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http://www.usatoday.com/story/news/nation/2013/06/08/oklahoma-tornadoes-ef5-moore/2401885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/</a:t>
            </a: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hlinkClick r:id="rId3"/>
              </a:rPr>
              <a:t>http://news.nationalgeographic.com/news/2013/05/130522-tornado-climate-change-oklahoma-science-global-warming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hlinkClick r:id="rId3"/>
              </a:rPr>
              <a:t>/</a:t>
            </a: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hlinkClick r:id="rId4"/>
              </a:rPr>
              <a:t>http://cdn.ientry.com/sites/webpronews/article_pics/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hlinkClick r:id="rId4"/>
              </a:rPr>
              <a:t>tornado_tracks_huge.jpg</a:t>
            </a: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hlinkClick r:id="rId5"/>
              </a:rPr>
              <a:t>http://i.dailymail.co.uk/i/pix/2014/09/03/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1409751076553_wps_5_F5_tornado_touches_down_i.jpg</a:t>
            </a: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v-SE" dirty="0">
                <a:solidFill>
                  <a:schemeClr val="tx1">
                    <a:lumMod val="95000"/>
                  </a:schemeClr>
                </a:solidFill>
                <a:hlinkClick r:id="rId6"/>
              </a:rPr>
              <a:t>http://k11.kn3.net/taringa/1/4/5/6/1/3/79/gaspiribun2/E05.jpg?</a:t>
            </a:r>
            <a:r>
              <a:rPr lang="sv-SE" dirty="0" smtClean="0">
                <a:solidFill>
                  <a:schemeClr val="tx1">
                    <a:lumMod val="95000"/>
                  </a:schemeClr>
                </a:solidFill>
                <a:hlinkClick r:id="rId6"/>
              </a:rPr>
              <a:t>8897</a:t>
            </a:r>
            <a:endParaRPr lang="sv-SE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v-SE" dirty="0">
                <a:solidFill>
                  <a:schemeClr val="tx1">
                    <a:lumMod val="95000"/>
                  </a:schemeClr>
                </a:solidFill>
                <a:hlinkClick r:id="rId7"/>
              </a:rPr>
              <a:t>http://www.southernspiritonline.org/wp-content/uploads/2011/06/hd-Tornado-Warning-Protect-Your-Family-and-Your-Home-in-the-Event-of-a-Tornado-The-Home-Depot-</a:t>
            </a:r>
            <a:r>
              <a:rPr lang="sv-SE" dirty="0" smtClean="0">
                <a:solidFill>
                  <a:schemeClr val="tx1">
                    <a:lumMod val="95000"/>
                  </a:schemeClr>
                </a:solidFill>
                <a:hlinkClick r:id="rId7"/>
              </a:rPr>
              <a:t>Blog.jpg</a:t>
            </a:r>
            <a:endParaRPr lang="sv-SE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sv-SE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d-Tornado-Warning-Protect-Your-Family-and-Your-Home-in-the-Event-of-a-Tornado-The-Home-Depot-Bl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532" y="5547036"/>
            <a:ext cx="3475698" cy="815693"/>
          </a:xfrm>
        </p:spPr>
        <p:txBody>
          <a:bodyPr/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837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0238" y="1417638"/>
            <a:ext cx="3356310" cy="430978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400" dirty="0"/>
              <a:t>Interest in severe </a:t>
            </a:r>
            <a:r>
              <a:rPr lang="en-US" sz="2400" dirty="0" smtClean="0"/>
              <a:t>weather</a:t>
            </a:r>
          </a:p>
          <a:p>
            <a:r>
              <a:rPr lang="en-US" sz="2400" dirty="0" smtClean="0"/>
              <a:t>Climate change/global warming </a:t>
            </a:r>
            <a:endParaRPr lang="en-US" sz="2400" dirty="0"/>
          </a:p>
          <a:p>
            <a:pPr lvl="1"/>
            <a:r>
              <a:rPr lang="en-US" sz="2400" dirty="0" smtClean="0"/>
              <a:t>Possibly more </a:t>
            </a:r>
            <a:r>
              <a:rPr lang="en-US" sz="2400" dirty="0" smtClean="0"/>
              <a:t>intense and more frequent tornadoes</a:t>
            </a:r>
          </a:p>
          <a:p>
            <a:r>
              <a:rPr lang="en-US" sz="2400" dirty="0"/>
              <a:t>Oklahoma is known for Tornadoes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Motivation</a:t>
            </a:r>
            <a:endParaRPr lang="en-US" sz="4800" dirty="0"/>
          </a:p>
        </p:txBody>
      </p:sp>
      <p:pic>
        <p:nvPicPr>
          <p:cNvPr id="8" name="Picture 7" descr="David Forecas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48" y="1671575"/>
            <a:ext cx="5274105" cy="3960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7379" y="1232972"/>
            <a:ext cx="313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5782" y="1905082"/>
            <a:ext cx="3414264" cy="35889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Over time, is there an increase in either tornado intensity or </a:t>
            </a:r>
            <a:r>
              <a:rPr lang="en-US" sz="2400" dirty="0" smtClean="0"/>
              <a:t>frequency, potentially due to global warming?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Question</a:t>
            </a:r>
            <a:endParaRPr lang="en-US" sz="4800" dirty="0"/>
          </a:p>
        </p:txBody>
      </p:sp>
      <p:pic>
        <p:nvPicPr>
          <p:cNvPr id="5" name="Picture 4" descr="ann-avg-torn1991-2010_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4" y="1905083"/>
            <a:ext cx="4738162" cy="3588906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2042546" y="3692514"/>
            <a:ext cx="1126021" cy="602325"/>
          </a:xfrm>
          <a:prstGeom prst="donut">
            <a:avLst>
              <a:gd name="adj" fmla="val 8952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4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7014" y="1600200"/>
            <a:ext cx="3733800" cy="41148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/>
              <a:t>Data from NWS WFO in Oklahoma (NOAA data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Dates: 2004 to 2014</a:t>
            </a:r>
          </a:p>
          <a:p>
            <a:r>
              <a:rPr lang="en-US" sz="2400" dirty="0" smtClean="0"/>
              <a:t>Number </a:t>
            </a:r>
            <a:r>
              <a:rPr lang="en-US" sz="2400" dirty="0"/>
              <a:t>and Rating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Data</a:t>
            </a:r>
            <a:endParaRPr lang="en-US" sz="4800" dirty="0"/>
          </a:p>
        </p:txBody>
      </p:sp>
      <p:pic>
        <p:nvPicPr>
          <p:cNvPr id="5" name="Picture 4" descr="1409751076553_wps_5_F5_tornado_touches_down_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224" y="1600200"/>
            <a:ext cx="4669567" cy="350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10200" y="1882418"/>
            <a:ext cx="3733800" cy="41148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Visualization </a:t>
            </a:r>
            <a:r>
              <a:rPr lang="en-US" sz="2400" dirty="0"/>
              <a:t>of data</a:t>
            </a:r>
          </a:p>
          <a:p>
            <a:r>
              <a:rPr lang="en-US" sz="2400" dirty="0"/>
              <a:t>Chi squared test</a:t>
            </a:r>
          </a:p>
          <a:p>
            <a:r>
              <a:rPr lang="en-US" sz="2400" dirty="0"/>
              <a:t>LS Regression/Bootstrap analysis of slopes</a:t>
            </a:r>
          </a:p>
          <a:p>
            <a:r>
              <a:rPr lang="en-US" sz="2400" dirty="0" err="1" smtClean="0"/>
              <a:t>Periodogram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Methods</a:t>
            </a:r>
            <a:endParaRPr lang="en-US" sz="4800" dirty="0"/>
          </a:p>
        </p:txBody>
      </p:sp>
      <p:pic>
        <p:nvPicPr>
          <p:cNvPr id="5" name="Picture 4" descr="E0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3"/>
          <a:stretch/>
        </p:blipFill>
        <p:spPr>
          <a:xfrm>
            <a:off x="457004" y="1882418"/>
            <a:ext cx="4953196" cy="32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50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00873"/>
          </a:xfrm>
        </p:spPr>
        <p:txBody>
          <a:bodyPr/>
          <a:lstStyle/>
          <a:p>
            <a:pPr algn="ctr"/>
            <a:r>
              <a:rPr lang="en-US" sz="4800" dirty="0" smtClean="0"/>
              <a:t>Visualization</a:t>
            </a:r>
            <a:endParaRPr lang="en-US" sz="4800" dirty="0"/>
          </a:p>
        </p:txBody>
      </p:sp>
      <p:pic>
        <p:nvPicPr>
          <p:cNvPr id="11" name="Picture 10" descr="Total tornadoes per y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2" y="125595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1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00873"/>
          </a:xfrm>
        </p:spPr>
        <p:txBody>
          <a:bodyPr/>
          <a:lstStyle/>
          <a:p>
            <a:pPr algn="ctr"/>
            <a:r>
              <a:rPr lang="en-US" sz="4800" dirty="0" smtClean="0"/>
              <a:t>Visualization</a:t>
            </a:r>
            <a:endParaRPr lang="en-US" sz="4800" dirty="0"/>
          </a:p>
        </p:txBody>
      </p:sp>
      <p:pic>
        <p:nvPicPr>
          <p:cNvPr id="2" name="Picture 1" descr="Total tornadoes per mon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75511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2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00873"/>
          </a:xfrm>
        </p:spPr>
        <p:txBody>
          <a:bodyPr/>
          <a:lstStyle/>
          <a:p>
            <a:pPr algn="ctr"/>
            <a:r>
              <a:rPr lang="en-US" sz="4800" dirty="0" smtClean="0"/>
              <a:t>Visualization</a:t>
            </a:r>
            <a:endParaRPr lang="en-US" sz="4800" dirty="0"/>
          </a:p>
        </p:txBody>
      </p:sp>
      <p:pic>
        <p:nvPicPr>
          <p:cNvPr id="4" name="Picture 3" descr="Mar Apr M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75511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9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00873"/>
          </a:xfrm>
        </p:spPr>
        <p:txBody>
          <a:bodyPr/>
          <a:lstStyle/>
          <a:p>
            <a:pPr algn="ctr"/>
            <a:r>
              <a:rPr lang="en-US" sz="4800" dirty="0" smtClean="0"/>
              <a:t>Visualization</a:t>
            </a:r>
            <a:endParaRPr lang="en-US" sz="4800" dirty="0"/>
          </a:p>
        </p:txBody>
      </p:sp>
      <p:pic>
        <p:nvPicPr>
          <p:cNvPr id="3" name="Picture 2" descr="Total tornadoes by ra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75511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2954</TotalTime>
  <Words>527</Words>
  <Application>Microsoft Macintosh PowerPoint</Application>
  <PresentationFormat>On-screen Show (4:3)</PresentationFormat>
  <Paragraphs>118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Horizon</vt:lpstr>
      <vt:lpstr>Tornado Frequency and Intensity in Oklahoma</vt:lpstr>
      <vt:lpstr>Motivation</vt:lpstr>
      <vt:lpstr>Question</vt:lpstr>
      <vt:lpstr>Data</vt:lpstr>
      <vt:lpstr>Methods</vt:lpstr>
      <vt:lpstr>Visualization</vt:lpstr>
      <vt:lpstr>Visualization</vt:lpstr>
      <vt:lpstr>Visualization</vt:lpstr>
      <vt:lpstr>Visualization</vt:lpstr>
      <vt:lpstr>Visualization</vt:lpstr>
      <vt:lpstr>Chi Square Test: Frequency</vt:lpstr>
      <vt:lpstr>PowerPoint Presentation</vt:lpstr>
      <vt:lpstr>LS Regression: Intensity</vt:lpstr>
      <vt:lpstr>LS Regression: Intensity</vt:lpstr>
      <vt:lpstr>LS Regression: Frequency</vt:lpstr>
      <vt:lpstr>Periodogram: Frequency</vt:lpstr>
      <vt:lpstr>Conclusion</vt:lpstr>
      <vt:lpstr>Sources 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Tornado Frequency and Intensity in Oklahoma</dc:title>
  <dc:creator>Lauren</dc:creator>
  <cp:lastModifiedBy>Lauren</cp:lastModifiedBy>
  <cp:revision>51</cp:revision>
  <dcterms:created xsi:type="dcterms:W3CDTF">2015-04-18T23:16:00Z</dcterms:created>
  <dcterms:modified xsi:type="dcterms:W3CDTF">2015-04-21T16:53:08Z</dcterms:modified>
</cp:coreProperties>
</file>