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7" r:id="rId6"/>
    <p:sldId id="277" r:id="rId7"/>
    <p:sldId id="276" r:id="rId8"/>
    <p:sldId id="278" r:id="rId9"/>
    <p:sldId id="279" r:id="rId10"/>
    <p:sldId id="275" r:id="rId11"/>
    <p:sldId id="282" r:id="rId12"/>
    <p:sldId id="259" r:id="rId13"/>
    <p:sldId id="260" r:id="rId14"/>
    <p:sldId id="272" r:id="rId1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95" autoAdjust="0"/>
    <p:restoredTop sz="94988" autoAdjust="0"/>
  </p:normalViewPr>
  <p:slideViewPr>
    <p:cSldViewPr snapToGrid="0" snapToObjects="1">
      <p:cViewPr varScale="1">
        <p:scale>
          <a:sx n="72" d="100"/>
          <a:sy n="72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4058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14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460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103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491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305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825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4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380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837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547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92A2-69C0-2044-822B-90DF5CE87A3F}" type="datetimeFigureOut">
              <a:rPr kumimoji="1" lang="zh-CN" altLang="en-US" smtClean="0"/>
              <a:t>15-4-23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0B36E-A663-2E40-B7E8-981C00EB56B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529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ater.usgs.gov/edu/characteristics.html" TargetMode="External"/><Relationship Id="rId4" Type="http://schemas.openxmlformats.org/officeDocument/2006/relationships/hyperlink" Target="http://waterdata.usgs.gov/ga/nwis/current?type=precip&amp;group_key=county_cd" TargetMode="External"/><Relationship Id="rId5" Type="http://schemas.openxmlformats.org/officeDocument/2006/relationships/hyperlink" Target="http://watersgeo.epa.gov/mwm/?layer=LEGACY_WBD&amp;feature=03130001&amp;extraLayers=null" TargetMode="External"/><Relationship Id="rId6" Type="http://schemas.openxmlformats.org/officeDocument/2006/relationships/hyperlink" Target="http://epd.georgia.gov/existing-rules-and-corresponding-laws" TargetMode="External"/><Relationship Id="rId7" Type="http://schemas.openxmlformats.org/officeDocument/2006/relationships/hyperlink" Target="https://epd.georgia.gov/sites/epd.georgia.gov/files/related_files/site_page/303d_Draft_Streams_Y2014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leanwateratlanta.or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Analysis of water quality trend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stream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Atlanta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EAS 4480</a:t>
            </a:r>
          </a:p>
          <a:p>
            <a:r>
              <a:rPr kumimoji="1" lang="en-US" altLang="zh-CN" dirty="0" smtClean="0"/>
              <a:t>Qian Zhang</a:t>
            </a:r>
          </a:p>
          <a:p>
            <a:r>
              <a:rPr kumimoji="1" lang="en-US" altLang="zh-CN" dirty="0" smtClean="0"/>
              <a:t>04/23/2015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6033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2439"/>
            <a:ext cx="7112000" cy="533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Effect</a:t>
            </a:r>
            <a:endParaRPr kumimoji="1"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804253"/>
              </p:ext>
            </p:extLst>
          </p:nvPr>
        </p:nvGraphicFramePr>
        <p:xfrm>
          <a:off x="4805856" y="4027597"/>
          <a:ext cx="4119307" cy="22287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19673"/>
                <a:gridCol w="1249817"/>
                <a:gridCol w="1249817"/>
              </a:tblGrid>
              <a:tr h="399964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</a:t>
                      </a:r>
                    </a:p>
                  </a:txBody>
                  <a:tcPr/>
                </a:tc>
              </a:tr>
              <a:tr h="337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Temperature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0.0911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0.2991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7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Conductivity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-0.3876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4.39e-6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7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-0.0205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0.8154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7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-0.2871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8.45e-4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7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Turbidity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0.6043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1.69e-14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42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Effect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2544"/>
            <a:ext cx="4726545" cy="35449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099" y="1102544"/>
            <a:ext cx="4672901" cy="3504676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151576"/>
              </p:ext>
            </p:extLst>
          </p:nvPr>
        </p:nvGraphicFramePr>
        <p:xfrm>
          <a:off x="1678545" y="5003797"/>
          <a:ext cx="6096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-6.04e-4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-5.26e-4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(-0.0521,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0.0509)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(-0.0050,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0.0034)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4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Conclusion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439018"/>
            <a:ext cx="8360293" cy="4972497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zh-CN" dirty="0"/>
              <a:t>Water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quality</a:t>
            </a:r>
          </a:p>
          <a:p>
            <a:pPr lvl="1"/>
            <a:r>
              <a:rPr kumimoji="1" lang="en-US" altLang="zh-CN" dirty="0"/>
              <a:t>DO</a:t>
            </a:r>
            <a:r>
              <a:rPr kumimoji="1" lang="zh-CN" altLang="en-US" dirty="0"/>
              <a:t> </a:t>
            </a:r>
            <a:r>
              <a:rPr kumimoji="1" lang="en-US" altLang="zh-CN" dirty="0"/>
              <a:t>&amp;</a:t>
            </a:r>
            <a:r>
              <a:rPr kumimoji="1" lang="zh-CN" altLang="en-US" dirty="0"/>
              <a:t> </a:t>
            </a:r>
            <a:r>
              <a:rPr kumimoji="1" lang="en-US" altLang="zh-CN" dirty="0"/>
              <a:t>turbidity</a:t>
            </a:r>
          </a:p>
          <a:p>
            <a:pPr lvl="1"/>
            <a:r>
              <a:rPr kumimoji="1" lang="en-US" altLang="zh-CN" dirty="0"/>
              <a:t>Note:</a:t>
            </a:r>
            <a:r>
              <a:rPr kumimoji="1" lang="zh-CN" altLang="en-US" dirty="0"/>
              <a:t> </a:t>
            </a:r>
            <a:r>
              <a:rPr kumimoji="1" lang="en-US" altLang="zh-CN" dirty="0"/>
              <a:t>monthly</a:t>
            </a:r>
            <a:r>
              <a:rPr kumimoji="1" lang="zh-CN" altLang="en-US" dirty="0"/>
              <a:t> </a:t>
            </a:r>
            <a:r>
              <a:rPr kumimoji="1" lang="en-US" altLang="zh-CN" dirty="0"/>
              <a:t>average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Trend </a:t>
            </a:r>
            <a:r>
              <a:rPr kumimoji="1" lang="en-US" altLang="zh-CN" dirty="0"/>
              <a:t>over 2004 to </a:t>
            </a:r>
            <a:r>
              <a:rPr kumimoji="1" lang="en-US" altLang="zh-CN" dirty="0" smtClean="0"/>
              <a:t>2014</a:t>
            </a:r>
            <a:r>
              <a:rPr kumimoji="1" lang="zh-CN" altLang="en-US" dirty="0" smtClean="0"/>
              <a:t>: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pPr lvl="1"/>
            <a:r>
              <a:rPr kumimoji="1" lang="en-US" altLang="zh-CN" dirty="0" smtClean="0"/>
              <a:t>Trends are slight</a:t>
            </a:r>
          </a:p>
          <a:p>
            <a:pPr lvl="1"/>
            <a:r>
              <a:rPr kumimoji="1" lang="en-US" altLang="zh-CN" dirty="0" smtClean="0"/>
              <a:t>Turbidity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going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down</a:t>
            </a:r>
            <a:r>
              <a:rPr kumimoji="1" lang="zh-CN" altLang="zh-CN" dirty="0"/>
              <a:t> </a:t>
            </a:r>
            <a:r>
              <a:rPr kumimoji="1" lang="en-US" altLang="zh-CN" dirty="0" smtClean="0">
                <a:sym typeface="Wingdings"/>
              </a:rPr>
              <a:t></a:t>
            </a:r>
            <a:r>
              <a:rPr kumimoji="1" lang="zh-CN" altLang="en-US" dirty="0" smtClean="0">
                <a:sym typeface="Wingdings"/>
              </a:rPr>
              <a:t> </a:t>
            </a:r>
            <a:r>
              <a:rPr kumimoji="1" lang="en-US" altLang="zh-CN" dirty="0" smtClean="0">
                <a:sym typeface="Wingdings"/>
              </a:rPr>
              <a:t>good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Note</a:t>
            </a:r>
            <a:r>
              <a:rPr kumimoji="1" lang="zh-CN" altLang="en-US" dirty="0" smtClean="0"/>
              <a:t>:</a:t>
            </a:r>
            <a:r>
              <a:rPr kumimoji="1" lang="en-US" altLang="zh-CN" dirty="0" smtClean="0"/>
              <a:t>Also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subjected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change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meteorological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conditions</a:t>
            </a:r>
          </a:p>
          <a:p>
            <a:pPr marL="457200" lvl="1" indent="0">
              <a:buNone/>
            </a:pPr>
            <a:endParaRPr kumimoji="1" lang="en-US" altLang="zh-CN" dirty="0" smtClean="0"/>
          </a:p>
          <a:p>
            <a:pPr lvl="1"/>
            <a:endParaRPr kumimoji="1" lang="zh-CN" altLang="en-US" dirty="0"/>
          </a:p>
          <a:p>
            <a:endParaRPr kumimoji="1" lang="en-US" altLang="zh-CN" dirty="0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1884"/>
              </p:ext>
            </p:extLst>
          </p:nvPr>
        </p:nvGraphicFramePr>
        <p:xfrm>
          <a:off x="1251205" y="3694551"/>
          <a:ext cx="6473971" cy="736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65684"/>
                <a:gridCol w="1477777"/>
                <a:gridCol w="1178144"/>
                <a:gridCol w="1116941"/>
                <a:gridCol w="1235425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Temperature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Conductivity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Turbidity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dirty="0" smtClean="0"/>
                        <a:t>-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⬆️️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-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⬆️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⬇️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987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Reference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en-US" altLang="zh-CN" dirty="0" smtClean="0"/>
              <a:t>Clean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Water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Atlanta</a:t>
            </a:r>
          </a:p>
          <a:p>
            <a:pPr lvl="1"/>
            <a:r>
              <a:rPr kumimoji="1" lang="en-US" altLang="zh-CN" dirty="0" smtClean="0">
                <a:hlinkClick r:id="rId2"/>
              </a:rPr>
              <a:t>http://www.cleanwateratlanta.org</a:t>
            </a:r>
            <a:endParaRPr kumimoji="1" lang="en-US" altLang="zh-CN" dirty="0"/>
          </a:p>
          <a:p>
            <a:pPr marL="457200" lvl="1" indent="0">
              <a:buNone/>
            </a:pPr>
            <a:endParaRPr kumimoji="1" lang="en-US" altLang="zh-CN" dirty="0" smtClean="0"/>
          </a:p>
          <a:p>
            <a:r>
              <a:rPr kumimoji="1" lang="en-US" altLang="zh-CN" dirty="0" smtClean="0"/>
              <a:t>USGS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lvl="1"/>
            <a:r>
              <a:rPr lang="en-US" altLang="zh-CN" u="sng" dirty="0" smtClean="0">
                <a:hlinkClick r:id="rId3"/>
              </a:rPr>
              <a:t>http</a:t>
            </a:r>
            <a:r>
              <a:rPr lang="en-US" altLang="zh-CN" u="sng" dirty="0">
                <a:hlinkClick r:id="rId3"/>
              </a:rPr>
              <a:t>://water.usgs.gov/edu/</a:t>
            </a:r>
            <a:r>
              <a:rPr lang="en-US" altLang="zh-CN" u="sng" dirty="0" smtClean="0">
                <a:hlinkClick r:id="rId3"/>
              </a:rPr>
              <a:t>characteristics.html</a:t>
            </a:r>
            <a:endParaRPr lang="en-US" altLang="zh-CN" u="sng" dirty="0" smtClean="0"/>
          </a:p>
          <a:p>
            <a:pPr lvl="1"/>
            <a:r>
              <a:rPr lang="en-US" altLang="zh-CN" u="sng" dirty="0" smtClean="0">
                <a:hlinkClick r:id="rId4"/>
              </a:rPr>
              <a:t>http://waterdata.usgs.gov/ga/nwis/current?type=precip&amp;group_key=county_cd</a:t>
            </a:r>
            <a:endParaRPr lang="en-US" altLang="zh-CN" u="sng" dirty="0"/>
          </a:p>
          <a:p>
            <a:pPr lvl="1"/>
            <a:endParaRPr lang="en-US" altLang="zh-CN" u="sng" dirty="0" smtClean="0"/>
          </a:p>
          <a:p>
            <a:r>
              <a:rPr lang="en-US" altLang="zh-CN" dirty="0" smtClean="0"/>
              <a:t>EPA</a:t>
            </a:r>
          </a:p>
          <a:p>
            <a:pPr lvl="1"/>
            <a:r>
              <a:rPr kumimoji="1" lang="en-US" altLang="zh-CN" dirty="0" smtClean="0">
                <a:hlinkClick r:id="rId5"/>
              </a:rPr>
              <a:t>http://watersgeo.epa.gov/mwm/?layer=LEGACY_WBD&amp;feature=03130001&amp;extraLayers=null</a:t>
            </a:r>
            <a:endParaRPr kumimoji="1" lang="en-US" altLang="zh-CN" dirty="0" smtClean="0"/>
          </a:p>
          <a:p>
            <a:pPr lvl="1"/>
            <a:endParaRPr kumimoji="1" lang="en-US" altLang="zh-CN" dirty="0" smtClean="0"/>
          </a:p>
          <a:p>
            <a:r>
              <a:rPr kumimoji="1" lang="en-US" altLang="zh-CN" dirty="0" smtClean="0"/>
              <a:t>Georgia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EPD</a:t>
            </a:r>
          </a:p>
          <a:p>
            <a:pPr lvl="1"/>
            <a:r>
              <a:rPr kumimoji="1" lang="en-US" altLang="zh-CN" dirty="0" smtClean="0">
                <a:hlinkClick r:id="rId6"/>
              </a:rPr>
              <a:t>http://epd.georgia.gov/existing-rules-and-corresponding-laws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>
                <a:hlinkClick r:id="rId7"/>
              </a:rPr>
              <a:t>https://epd.georgia.gov/sites/epd.georgia.gov/files/related_files/site_page/303d_Draft_Streams_Y2014.pdf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7820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994352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b="1" dirty="0" smtClean="0"/>
              <a:t>Thank you!</a:t>
            </a:r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750121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Background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Clean Water Atlanta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(CWA,1993)</a:t>
            </a:r>
          </a:p>
          <a:p>
            <a:pPr lvl="1"/>
            <a:r>
              <a:rPr lang="en-US" altLang="zh-CN" dirty="0" smtClean="0"/>
              <a:t>Clean </a:t>
            </a:r>
            <a:r>
              <a:rPr lang="en-US" altLang="zh-CN" dirty="0"/>
              <a:t>Water Atlanta is a comprehensive, multi-program initiative to improve water quality in Atlanta through capital construction programs and enhanced operation of the City's drinking and wastewater systems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Goal</a:t>
            </a:r>
          </a:p>
          <a:p>
            <a:pPr lvl="1"/>
            <a:r>
              <a:rPr lang="en-US" altLang="zh-CN" dirty="0" smtClean="0"/>
              <a:t> </a:t>
            </a:r>
            <a:r>
              <a:rPr lang="en-US" altLang="zh-CN" dirty="0"/>
              <a:t>A</a:t>
            </a:r>
            <a:r>
              <a:rPr lang="en-US" altLang="zh-CN" dirty="0" smtClean="0"/>
              <a:t>ssess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effect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CWA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studying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trend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water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quality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parameters.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6204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MonitoringSiteMa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926" y="1148345"/>
            <a:ext cx="4330692" cy="570965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58745" y="1315106"/>
            <a:ext cx="416652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zh-CN" sz="3200" dirty="0"/>
              <a:t>Data:</a:t>
            </a:r>
          </a:p>
          <a:p>
            <a:endParaRPr kumimoji="1" lang="en-US" altLang="zh-CN" sz="2000" dirty="0" smtClean="0">
              <a:cs typeface="Calibri"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kumimoji="1" lang="en-US" altLang="zh-CN" sz="2000" dirty="0"/>
              <a:t>(SOU-1)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02203655</a:t>
            </a:r>
          </a:p>
          <a:p>
            <a:pPr lvl="1">
              <a:spcBef>
                <a:spcPct val="20000"/>
              </a:spcBef>
            </a:pPr>
            <a:r>
              <a:rPr kumimoji="1" lang="zh-CN" altLang="en-US" sz="2000" dirty="0"/>
              <a:t> </a:t>
            </a:r>
            <a:r>
              <a:rPr kumimoji="1" lang="en-US" altLang="zh-CN" sz="2000" dirty="0"/>
              <a:t>South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River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@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Forrest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Park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SE,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Atlanta</a:t>
            </a:r>
          </a:p>
          <a:p>
            <a:pPr lvl="1">
              <a:spcBef>
                <a:spcPct val="20000"/>
              </a:spcBef>
            </a:pPr>
            <a:r>
              <a:rPr kumimoji="1" lang="en-US" altLang="zh-CN" sz="2000" dirty="0"/>
              <a:t>(Ocmulgee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River)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endParaRPr kumimoji="1" lang="en-US" altLang="zh-CN" sz="2000" dirty="0"/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kumimoji="1" lang="en-US" altLang="zh-CN" sz="2000" dirty="0"/>
              <a:t>5 water quality indexes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(pH, temperature, conductivity, Dissolved Oxygen, turbidity)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endParaRPr kumimoji="1" lang="en-US" altLang="zh-CN" sz="2000" dirty="0"/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kumimoji="1" lang="en-US" altLang="zh-CN" sz="2000" dirty="0"/>
              <a:t>Sample rate: daily,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converted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to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monthly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average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endParaRPr kumimoji="1" lang="en-US" altLang="zh-CN" sz="2000" dirty="0"/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kumimoji="1" lang="en-US" altLang="zh-CN" sz="2000" dirty="0"/>
              <a:t>Time: year</a:t>
            </a:r>
            <a:r>
              <a:rPr kumimoji="1" lang="zh-CN" altLang="en-US" sz="2000" dirty="0"/>
              <a:t> </a:t>
            </a:r>
            <a:r>
              <a:rPr kumimoji="1" lang="en-US" altLang="zh-CN" sz="2000" dirty="0"/>
              <a:t>2004 to 2014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endParaRPr kumimoji="1" lang="zh-CN" altLang="en-US" sz="2000" dirty="0"/>
          </a:p>
        </p:txBody>
      </p:sp>
      <p:sp>
        <p:nvSpPr>
          <p:cNvPr id="19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Background</a:t>
            </a:r>
            <a:endParaRPr kumimoji="1" lang="zh-CN" altLang="en-US" dirty="0"/>
          </a:p>
        </p:txBody>
      </p:sp>
      <p:cxnSp>
        <p:nvCxnSpPr>
          <p:cNvPr id="32" name="直线箭头连接符 31"/>
          <p:cNvCxnSpPr/>
          <p:nvPr/>
        </p:nvCxnSpPr>
        <p:spPr>
          <a:xfrm flipH="1">
            <a:off x="6672268" y="4631765"/>
            <a:ext cx="1052319" cy="68463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150926" y="1849071"/>
            <a:ext cx="4503130" cy="4101155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kumimoji="1" lang="en-US" altLang="zh-CN" dirty="0"/>
          </a:p>
          <a:p>
            <a:r>
              <a:rPr kumimoji="1" lang="en-US" altLang="zh-CN" dirty="0" smtClean="0"/>
              <a:t>Method:</a:t>
            </a:r>
          </a:p>
          <a:p>
            <a:pPr lvl="1"/>
            <a:r>
              <a:rPr kumimoji="1" lang="en-US" altLang="zh-CN" dirty="0" smtClean="0"/>
              <a:t>LS regression </a:t>
            </a:r>
          </a:p>
          <a:p>
            <a:pPr lvl="1"/>
            <a:r>
              <a:rPr kumimoji="1" lang="en-US" altLang="zh-CN" dirty="0" smtClean="0"/>
              <a:t>Bootstrap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resampling</a:t>
            </a:r>
          </a:p>
          <a:p>
            <a:pPr lvl="1"/>
            <a:r>
              <a:rPr kumimoji="1" lang="en-US" altLang="zh-CN" dirty="0" smtClean="0"/>
              <a:t>Chi2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test</a:t>
            </a:r>
          </a:p>
          <a:p>
            <a:pPr lvl="1"/>
            <a:r>
              <a:rPr kumimoji="1" lang="en-US" altLang="zh-CN" dirty="0" smtClean="0"/>
              <a:t>Correlation Coefficient</a:t>
            </a:r>
          </a:p>
        </p:txBody>
      </p:sp>
    </p:spTree>
    <p:extLst>
      <p:ext uri="{BB962C8B-B14F-4D97-AF65-F5344CB8AC3E}">
        <p14:creationId xmlns:p14="http://schemas.microsoft.com/office/powerpoint/2010/main" val="1606430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0425"/>
            <a:ext cx="7112000" cy="533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Water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Q</a:t>
            </a:r>
            <a:r>
              <a:rPr kumimoji="1" lang="en-US" altLang="zh-CN" dirty="0" smtClean="0"/>
              <a:t>uality</a:t>
            </a:r>
            <a:endParaRPr kumimoji="1"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734830"/>
              </p:ext>
            </p:extLst>
          </p:nvPr>
        </p:nvGraphicFramePr>
        <p:xfrm>
          <a:off x="4531411" y="3895196"/>
          <a:ext cx="4526000" cy="22928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01214"/>
                <a:gridCol w="2057105"/>
                <a:gridCol w="1067681"/>
              </a:tblGrid>
              <a:tr h="43869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CN" dirty="0" smtClean="0"/>
                        <a:t>Standard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Data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Temperature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&lt;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32</a:t>
                      </a:r>
                      <a:r>
                        <a:rPr lang="zh-CN" altLang="en-US" dirty="0" smtClean="0"/>
                        <a:t> </a:t>
                      </a:r>
                      <a:r>
                        <a:rPr kumimoji="1" lang="en-US" altLang="zh-CN" dirty="0" smtClean="0"/>
                        <a:t>℃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100%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Conductivity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150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~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500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µS/cm</a:t>
                      </a:r>
                      <a:endParaRPr kumimoji="1"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100%</a:t>
                      </a:r>
                      <a:endParaRPr kumimoji="1"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Daily</a:t>
                      </a:r>
                      <a:r>
                        <a:rPr kumimoji="1" lang="zh-CN" altLang="en-US" dirty="0" smtClean="0"/>
                        <a:t> </a:t>
                      </a:r>
                      <a:r>
                        <a:rPr kumimoji="1" lang="en-US" altLang="zh-CN" dirty="0" smtClean="0"/>
                        <a:t>avg.</a:t>
                      </a:r>
                      <a:r>
                        <a:rPr kumimoji="1" lang="zh-CN" altLang="en-US" dirty="0" smtClean="0"/>
                        <a:t> </a:t>
                      </a:r>
                      <a:r>
                        <a:rPr kumimoji="1" lang="en-US" altLang="zh-CN" dirty="0" smtClean="0"/>
                        <a:t>6.0</a:t>
                      </a:r>
                      <a:r>
                        <a:rPr kumimoji="1" lang="zh-CN" altLang="en-US" dirty="0" smtClean="0"/>
                        <a:t> </a:t>
                      </a:r>
                      <a:r>
                        <a:rPr kumimoji="1" lang="en-US" altLang="zh-CN" dirty="0" smtClean="0"/>
                        <a:t>mg/L</a:t>
                      </a:r>
                      <a:endParaRPr kumimoji="1"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93.94%</a:t>
                      </a:r>
                      <a:endParaRPr kumimoji="1"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6.0 ~ 8.5</a:t>
                      </a:r>
                      <a:endParaRPr kumimoji="1"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100%</a:t>
                      </a:r>
                      <a:endParaRPr kumimoji="1"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Turbidity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&lt; 20 NTU</a:t>
                      </a:r>
                      <a:endParaRPr kumimoji="1"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dirty="0" smtClean="0"/>
                        <a:t>89.39%</a:t>
                      </a:r>
                      <a:endParaRPr kumimoji="1"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220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(Temperature)</a:t>
            </a:r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3" y="1253635"/>
            <a:ext cx="4509068" cy="34246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04" y="1253635"/>
            <a:ext cx="4566145" cy="3424609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4411"/>
              </p:ext>
            </p:extLst>
          </p:nvPr>
        </p:nvGraphicFramePr>
        <p:xfrm>
          <a:off x="1469963" y="4999893"/>
          <a:ext cx="6096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-0.0153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-0.0101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(-4.0004, 3.9699)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(-0.2937,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0.2750)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823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(Conductivity)</a:t>
            </a:r>
            <a:endParaRPr kumimoji="1"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89552"/>
              </p:ext>
            </p:extLst>
          </p:nvPr>
        </p:nvGraphicFramePr>
        <p:xfrm>
          <a:off x="1469963" y="4999893"/>
          <a:ext cx="6096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1.9528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1.9471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(-8.9287, 12.8344)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(1.1939,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2.6970)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59" y="1309983"/>
            <a:ext cx="4491014" cy="33682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4317" y="1182440"/>
            <a:ext cx="4638191" cy="347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2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Trend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(</a:t>
            </a:r>
            <a:r>
              <a:rPr kumimoji="1" lang="en-US" altLang="zh-CN" dirty="0" smtClean="0"/>
              <a:t>DO)</a:t>
            </a:r>
            <a:endParaRPr kumimoji="1"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955810"/>
              </p:ext>
            </p:extLst>
          </p:nvPr>
        </p:nvGraphicFramePr>
        <p:xfrm>
          <a:off x="1469963" y="4999893"/>
          <a:ext cx="6096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-0.0054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-0.0055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(-1.0108,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0.9999)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(-0.0794,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0.0687)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74" y="1238029"/>
            <a:ext cx="4670360" cy="35027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288" y="1238029"/>
            <a:ext cx="4675712" cy="350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2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(pH)</a:t>
            </a:r>
            <a:endParaRPr kumimoji="1"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621033"/>
              </p:ext>
            </p:extLst>
          </p:nvPr>
        </p:nvGraphicFramePr>
        <p:xfrm>
          <a:off x="1469963" y="4999893"/>
          <a:ext cx="6096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0.0130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0.0129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(-0.0479,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0.0740)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(0.0088,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0.0171)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544" y="1270447"/>
            <a:ext cx="4627136" cy="34703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530" y="1216531"/>
            <a:ext cx="4699023" cy="352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409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9439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Result: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(Turbidity)</a:t>
            </a:r>
            <a:endParaRPr kumimoji="1"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683192"/>
              </p:ext>
            </p:extLst>
          </p:nvPr>
        </p:nvGraphicFramePr>
        <p:xfrm>
          <a:off x="1469963" y="4999893"/>
          <a:ext cx="6096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Bootstrap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slope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zh-CN" dirty="0" smtClean="0"/>
                        <a:t>-</a:t>
                      </a:r>
                      <a:r>
                        <a:rPr lang="en-US" altLang="zh-CN" dirty="0" smtClean="0"/>
                        <a:t>1.0117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-1.0152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(-5.1969,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3.1735)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(-1.3561,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-0.6811)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7608"/>
            <a:ext cx="4673602" cy="350520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733" y="1287608"/>
            <a:ext cx="4673602" cy="350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05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7376</TotalTime>
  <Words>509</Words>
  <Application>Microsoft Macintosh PowerPoint</Application>
  <PresentationFormat>全屏显示(4:3)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Analysis of water quality trend of a stream in Atlanta</vt:lpstr>
      <vt:lpstr>Background</vt:lpstr>
      <vt:lpstr>Background</vt:lpstr>
      <vt:lpstr>Result: Water Quality</vt:lpstr>
      <vt:lpstr>Result: Trend (Temperature)</vt:lpstr>
      <vt:lpstr>Result: Trend (Conductivity)</vt:lpstr>
      <vt:lpstr>Result: Trend (DO)</vt:lpstr>
      <vt:lpstr>Result: Trend (pH)</vt:lpstr>
      <vt:lpstr>Result: Trend (Turbidity)</vt:lpstr>
      <vt:lpstr>Result: Other Effect</vt:lpstr>
      <vt:lpstr>Result: Other Effect</vt:lpstr>
      <vt:lpstr>Conclusion</vt:lpstr>
      <vt:lpstr>Reference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 water quality trend in ATL</dc:title>
  <dc:creator>qian zhang</dc:creator>
  <cp:lastModifiedBy>qian zhang</cp:lastModifiedBy>
  <cp:revision>448</cp:revision>
  <dcterms:created xsi:type="dcterms:W3CDTF">2015-04-16T22:47:45Z</dcterms:created>
  <dcterms:modified xsi:type="dcterms:W3CDTF">2015-04-23T16:43:49Z</dcterms:modified>
</cp:coreProperties>
</file>