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6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air.net/web/historical/1/1.htm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PM2.5 in China: Cycles, Trend, and Regional Correlation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Shitian Liu</a:t>
            </a:r>
          </a:p>
        </p:txBody>
      </p:sp>
    </p:spTree>
    <p:extLst>
      <p:ext uri="{BB962C8B-B14F-4D97-AF65-F5344CB8AC3E}">
        <p14:creationId xmlns:p14="http://schemas.microsoft.com/office/powerpoint/2010/main" val="18028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261404" y="-535897"/>
            <a:ext cx="3383280" cy="1920240"/>
          </a:xfrm>
        </p:spPr>
        <p:txBody>
          <a:bodyPr/>
          <a:lstStyle/>
          <a:p>
            <a:r>
              <a:rPr lang="en-US" dirty="0" smtClean="0"/>
              <a:t>Extreme Values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44"/>
            <a:ext cx="7615450" cy="5711587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41962"/>
              </p:ext>
            </p:extLst>
          </p:nvPr>
        </p:nvGraphicFramePr>
        <p:xfrm>
          <a:off x="8433404" y="1409741"/>
          <a:ext cx="2884519" cy="376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794"/>
                <a:gridCol w="1024617"/>
                <a:gridCol w="902108"/>
              </a:tblGrid>
              <a:tr h="258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Slope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Confidence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Interval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0.48625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-4.84964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5.82214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-1.0706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-9.67179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7.5306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0.38125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-3.98281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4.74531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0.70357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-5.97041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7.37755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0.66292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-12.3288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13.6546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-1.2249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-18.1598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-1.4785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-5.61997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2.66307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-1.7927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-9.72794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6.14258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-4.3392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-12.1367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3.45836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1.03815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-4.61933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6.69564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-2.3334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-7.17189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2.50511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-0.6543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-4.59471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3.28602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91129" y="559998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TREND!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6118137"/>
              </p:ext>
            </p:extLst>
          </p:nvPr>
        </p:nvGraphicFramePr>
        <p:xfrm>
          <a:off x="676275" y="3287901"/>
          <a:ext cx="4664076" cy="1188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019"/>
                <a:gridCol w="1166019"/>
                <a:gridCol w="1166019"/>
                <a:gridCol w="1166019"/>
              </a:tblGrid>
              <a:tr h="29716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Beijing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Shanghai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Guangzhou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</a:tr>
              <a:tr h="29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Beijing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-0.013452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0.2112303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</a:tr>
              <a:tr h="29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Shanghai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-0.013452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0.195848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</a:tr>
              <a:tr h="29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Guangzhou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0.2112303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0.195848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0" marR="8490" marT="8490" marB="0" anchor="b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5813983"/>
              </p:ext>
            </p:extLst>
          </p:nvPr>
        </p:nvGraphicFramePr>
        <p:xfrm>
          <a:off x="6011863" y="3288103"/>
          <a:ext cx="4662488" cy="1188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622"/>
                <a:gridCol w="1165622"/>
                <a:gridCol w="1165622"/>
                <a:gridCol w="1165622"/>
              </a:tblGrid>
              <a:tr h="29706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Beijing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Shanghai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Guangzhou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</a:tr>
              <a:tr h="297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Beijing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0.7345203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7.21E-08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</a:tr>
              <a:tr h="297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Shanghai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0.7345203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6.18E-07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</a:tr>
              <a:tr h="297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Guangzhou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7.21E-08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6.18E-07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8" marR="8488" marT="8488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2381" y="2157731"/>
            <a:ext cx="45403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Correlation Coefficients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2276" y="2160003"/>
            <a:ext cx="1686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 values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433" y="4749421"/>
            <a:ext cx="1146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Although p-values for the correlation coefficients between Guangzhou &amp; Beijing and Guangzhou &amp; Shanghai is less than 0.05, the correlations are weak.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5276" y="5599987"/>
            <a:ext cx="505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WEAK CORRELATION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Correlation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4000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Correlations between the three cities are weak, which implies that PM2.5 is possibly a local pollutant instead of a regional pollutant.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03" y="1087559"/>
            <a:ext cx="5334000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63" y="2161469"/>
            <a:ext cx="5334000" cy="400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33462" y="5088059"/>
            <a:ext cx="163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Again….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PM2.5 concentration in all four cities show yearly cycle, but not weekly cycle.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PM2.5 concentration shows no significant trend in China’s major cities.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significant decrease in number of extreme days, neither.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PM2.5 concentration shows no regional correlation which implies that the pollutant is local.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err="1" smtClean="0"/>
              <a:t>StateAir</a:t>
            </a:r>
            <a:r>
              <a:rPr lang="en-US" dirty="0" smtClean="0"/>
              <a:t>: </a:t>
            </a:r>
            <a:r>
              <a:rPr lang="en-US" dirty="0"/>
              <a:t>U.S. Department of State Air Quality Monitoring Program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www.stateair.net/web/historical/1/1.html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4263" y="3758908"/>
            <a:ext cx="47102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9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599" y="-1704"/>
            <a:ext cx="9491003" cy="68597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38498" y="2975284"/>
            <a:ext cx="168813" cy="196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0723" y="4555481"/>
            <a:ext cx="168813" cy="196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9468" y="5900756"/>
            <a:ext cx="168813" cy="196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47089" y="4653955"/>
            <a:ext cx="168813" cy="1969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06105" y="542282"/>
            <a:ext cx="3383280" cy="1920240"/>
          </a:xfrm>
        </p:spPr>
        <p:txBody>
          <a:bodyPr/>
          <a:lstStyle/>
          <a:p>
            <a:r>
              <a:rPr lang="en-US" dirty="0" smtClean="0"/>
              <a:t>Background on Geography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8690836" y="2865522"/>
            <a:ext cx="3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Five major cities where the US Embassies are located.</a:t>
            </a:r>
            <a:endParaRPr lang="en-US" sz="2000" dirty="0"/>
          </a:p>
        </p:txBody>
      </p:sp>
      <p:pic>
        <p:nvPicPr>
          <p:cNvPr id="17" name="Picture 2" descr="http://www.proskauer.com/files/ImageControl/a4850563-fa06-43e8-a4ce-8547995225c1/7483b893-e478-44a4-8fed-f49aa917d8cf/Presentation/Image/Beij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1167273"/>
            <a:ext cx="4313609" cy="159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destructivepixels.com/wp-content/uploads/2014/11/Shanghai-Sky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73" y="2462522"/>
            <a:ext cx="2875480" cy="191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ilemmaxdotnet.files.wordpress.com/2012/12/guangzhou-sky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6" y="4864697"/>
            <a:ext cx="3570290" cy="229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ayoverguide.com/wp-content/uploads/2010/09/Skyline-of-Tokyo-Japan-at-Minato-W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7" y="2356856"/>
            <a:ext cx="3500341" cy="229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thenypost.files.wordpress.com/2013/09/china-civil_service_ex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326" y="-1704"/>
            <a:ext cx="12611532" cy="84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eijing smog,Air pollu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23" y="942148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284567" cy="16581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to find the threshold for “extreme value” ?</a:t>
            </a:r>
            <a:endParaRPr lang="en-US" sz="4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912600"/>
            <a:ext cx="5583933" cy="418794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64" y="1912600"/>
            <a:ext cx="5583932" cy="4187949"/>
          </a:xfrm>
        </p:spPr>
      </p:pic>
      <p:sp>
        <p:nvSpPr>
          <p:cNvPr id="13" name="Rectangle 12"/>
          <p:cNvSpPr/>
          <p:nvPr/>
        </p:nvSpPr>
        <p:spPr>
          <a:xfrm>
            <a:off x="1683358" y="5934670"/>
            <a:ext cx="2919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= 0.8029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6628" y="5936942"/>
            <a:ext cx="2919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0.5327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747" y="6100549"/>
            <a:ext cx="291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not include NAN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3" y="542282"/>
            <a:ext cx="3557557" cy="1920240"/>
          </a:xfrm>
        </p:spPr>
        <p:txBody>
          <a:bodyPr/>
          <a:lstStyle/>
          <a:p>
            <a:r>
              <a:rPr lang="en-US" dirty="0" smtClean="0"/>
              <a:t>Beijing </a:t>
            </a:r>
            <a:br>
              <a:rPr lang="en-US" dirty="0" smtClean="0"/>
            </a:br>
            <a:r>
              <a:rPr lang="en-US" dirty="0" smtClean="0"/>
              <a:t>Monthly Average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71"/>
            <a:ext cx="7609764" cy="5707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720400" cy="31269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Peaks in Winter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Possibly due to low precipitation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due to heating because Guangzhou and Shanghai do not have indoor heating but still show the peaks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Valleys in Summer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Possibly due to higher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 2011 is suspicious!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7324" y="519422"/>
            <a:ext cx="3383280" cy="1920240"/>
          </a:xfrm>
        </p:spPr>
        <p:txBody>
          <a:bodyPr/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004" cy="3432753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96" y="0"/>
            <a:ext cx="4577004" cy="3432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193"/>
            <a:ext cx="4566996" cy="3425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96" y="3432753"/>
            <a:ext cx="4566996" cy="3425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33992" y="2439662"/>
            <a:ext cx="3118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definitely see  yearly cycles.</a:t>
            </a:r>
          </a:p>
          <a:p>
            <a:pPr algn="ctr"/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no weekly cycle!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</a:t>
            </a:r>
            <a:br>
              <a:rPr lang="en-US" dirty="0" smtClean="0"/>
            </a:br>
            <a:r>
              <a:rPr lang="en-US" dirty="0" smtClean="0"/>
              <a:t>Daily Average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779"/>
            <a:ext cx="7596116" cy="5697087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82002"/>
              </p:ext>
            </p:extLst>
          </p:nvPr>
        </p:nvGraphicFramePr>
        <p:xfrm>
          <a:off x="7596116" y="2985192"/>
          <a:ext cx="4595884" cy="150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52"/>
                <a:gridCol w="977780"/>
                <a:gridCol w="1214651"/>
                <a:gridCol w="9053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Interval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Least-Square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0.2381</a:t>
                      </a:r>
                      <a:endParaRPr lang="en-US" dirty="0"/>
                    </a:p>
                  </a:txBody>
                  <a:tcPr/>
                </a:tc>
              </a:tr>
              <a:tr h="497715"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291127" y="495990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TREND!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3" y="542282"/>
            <a:ext cx="3557557" cy="1920240"/>
          </a:xfrm>
        </p:spPr>
        <p:txBody>
          <a:bodyPr/>
          <a:lstStyle/>
          <a:p>
            <a:r>
              <a:rPr lang="en-US" dirty="0"/>
              <a:t>Trend</a:t>
            </a:r>
            <a:br>
              <a:rPr lang="en-US" dirty="0"/>
            </a:br>
            <a:r>
              <a:rPr lang="en-US" dirty="0" smtClean="0"/>
              <a:t>Monthly </a:t>
            </a:r>
            <a:r>
              <a:rPr lang="en-US" dirty="0"/>
              <a:t>Average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281"/>
            <a:ext cx="7597999" cy="5698499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63981"/>
              </p:ext>
            </p:extLst>
          </p:nvPr>
        </p:nvGraphicFramePr>
        <p:xfrm>
          <a:off x="7028598" y="2985192"/>
          <a:ext cx="5163402" cy="2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42"/>
                <a:gridCol w="1146328"/>
                <a:gridCol w="1364641"/>
                <a:gridCol w="10170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Interval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Least-Square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-9.581106044019294e-04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r>
                        <a:rPr lang="en-US" dirty="0" smtClean="0"/>
                        <a:t>9.581106044019294e-04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-9.581106044019294e-04</a:t>
                      </a:r>
                    </a:p>
                  </a:txBody>
                  <a:tcPr/>
                </a:tc>
              </a:tr>
              <a:tr h="497715"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91129" y="559998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TREND!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7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Days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63972"/>
              </p:ext>
            </p:extLst>
          </p:nvPr>
        </p:nvGraphicFramePr>
        <p:xfrm>
          <a:off x="7596116" y="3452884"/>
          <a:ext cx="4595884" cy="13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942"/>
                <a:gridCol w="2297942"/>
              </a:tblGrid>
              <a:tr h="675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Confidence Interval</a:t>
                      </a:r>
                      <a:endParaRPr lang="en-US" dirty="0"/>
                    </a:p>
                  </a:txBody>
                  <a:tcPr/>
                </a:tc>
              </a:tr>
              <a:tr h="675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[-0.0183,0.0220]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71"/>
            <a:ext cx="7609764" cy="5707323"/>
          </a:xfrm>
        </p:spPr>
      </p:pic>
      <p:sp>
        <p:nvSpPr>
          <p:cNvPr id="11" name="Rectangle 10"/>
          <p:cNvSpPr/>
          <p:nvPr/>
        </p:nvSpPr>
        <p:spPr>
          <a:xfrm>
            <a:off x="8291129" y="559998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TREND!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5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74935"/>
              </p:ext>
            </p:extLst>
          </p:nvPr>
        </p:nvGraphicFramePr>
        <p:xfrm>
          <a:off x="8447040" y="1559871"/>
          <a:ext cx="2884519" cy="3767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794"/>
                <a:gridCol w="1024617"/>
                <a:gridCol w="902108"/>
              </a:tblGrid>
              <a:tr h="258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Slope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Confidence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Interval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29.0106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-157.998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216.02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45.9015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-87.9016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179.705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12.1704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-34.3599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58.7008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-5.4577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-24.198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13.2825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-1.8896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-35.8073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32.028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-24.478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-71.038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22.082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-5.3185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-48.9975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38.3605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-15.298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-69.0843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38.488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-16.062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-81.9726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49.8483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15.2712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-67.7323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98.2747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-31.975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-142.189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78.2397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  <a:tr h="29235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-9.6701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-67.134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47.7939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3" marR="8353" marT="8353" marB="0" anchor="b"/>
                </a:tc>
              </a:tr>
            </a:tbl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261404" y="-385771"/>
            <a:ext cx="3383280" cy="1920240"/>
          </a:xfrm>
        </p:spPr>
        <p:txBody>
          <a:bodyPr/>
          <a:lstStyle/>
          <a:p>
            <a:r>
              <a:rPr lang="en-US" dirty="0" smtClean="0"/>
              <a:t>Extreme Values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30"/>
            <a:ext cx="7568821" cy="5676616"/>
          </a:xfrm>
        </p:spPr>
      </p:pic>
      <p:sp>
        <p:nvSpPr>
          <p:cNvPr id="24" name="Rectangle 23"/>
          <p:cNvSpPr/>
          <p:nvPr/>
        </p:nvSpPr>
        <p:spPr>
          <a:xfrm>
            <a:off x="8291129" y="559998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TREND!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7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2382</TotalTime>
  <Words>441</Words>
  <Application>Microsoft Office PowerPoint</Application>
  <PresentationFormat>Widescreen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Metropolitan</vt:lpstr>
      <vt:lpstr>PM2.5 in China: Cycles, Trend, and Regional Correlation</vt:lpstr>
      <vt:lpstr>Background on Geography</vt:lpstr>
      <vt:lpstr>How to find the threshold for “extreme value” ?</vt:lpstr>
      <vt:lpstr>Beijing  Monthly Average</vt:lpstr>
      <vt:lpstr>Cycles</vt:lpstr>
      <vt:lpstr>Trend Daily Average</vt:lpstr>
      <vt:lpstr>Trend Monthly Average</vt:lpstr>
      <vt:lpstr>Extreme Days</vt:lpstr>
      <vt:lpstr>Extreme Values</vt:lpstr>
      <vt:lpstr>Extreme Values</vt:lpstr>
      <vt:lpstr>Correlation Coefficient</vt:lpstr>
      <vt:lpstr>Cross Correlation</vt:lpstr>
      <vt:lpstr>Conclusions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Shitian Liu</dc:creator>
  <cp:lastModifiedBy>Shitian Liu</cp:lastModifiedBy>
  <cp:revision>32</cp:revision>
  <dcterms:created xsi:type="dcterms:W3CDTF">2015-04-22T01:43:04Z</dcterms:created>
  <dcterms:modified xsi:type="dcterms:W3CDTF">2015-04-23T17:25:19Z</dcterms:modified>
</cp:coreProperties>
</file>