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griffin.uga.edu/aemn/cgi-bin/AEMN.pl?site=GAAA" TargetMode="External"/><Relationship Id="rId4" Type="http://schemas.openxmlformats.org/officeDocument/2006/relationships/hyperlink" Target="http://services.georgia.gov/gbi/crimestats/displayCrimeStatForm.do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850900" y="2000250"/>
            <a:ext cx="113030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Hot Temper(ature)s: </a:t>
            </a:r>
            <a:endParaRPr sz="7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Relationship between Heat and Crime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850900" y="4089400"/>
            <a:ext cx="11303000" cy="1574800"/>
          </a:xfrm>
          <a:prstGeom prst="rect">
            <a:avLst/>
          </a:prstGeom>
        </p:spPr>
        <p:txBody>
          <a:bodyPr/>
          <a:lstStyle/>
          <a:p>
            <a:pPr lvl="0" defTabSz="438150">
              <a:defRPr sz="1800">
                <a:solidFill>
                  <a:srgbClr val="000000"/>
                </a:solidFill>
                <a:effectLst/>
              </a:defRPr>
            </a:pPr>
            <a:r>
              <a:rPr sz="3150">
                <a:solidFill>
                  <a:srgbClr val="73BFFF"/>
                </a:solidFill>
                <a:effectLst>
                  <a:outerShdw sx="100000" sy="100000" kx="0" ky="0" algn="b" rotWithShape="0" blurRad="38100" dist="28575" dir="5400000">
                    <a:srgbClr val="000000"/>
                  </a:outerShdw>
                </a:effectLst>
              </a:rPr>
              <a:t>Presented by: Sarah Schulte</a:t>
            </a:r>
            <a:endParaRPr sz="3150">
              <a:solidFill>
                <a:srgbClr val="73BFFF"/>
              </a:solidFill>
              <a:effectLst>
                <a:outerShdw sx="100000" sy="100000" kx="0" ky="0" algn="b" rotWithShape="0" blurRad="38100" dist="28575" dir="5400000">
                  <a:srgbClr val="000000"/>
                </a:outerShdw>
              </a:effectLst>
            </a:endParaRPr>
          </a:p>
          <a:p>
            <a:pPr lvl="0" defTabSz="438150">
              <a:defRPr sz="1800">
                <a:solidFill>
                  <a:srgbClr val="000000"/>
                </a:solidFill>
                <a:effectLst/>
              </a:defRPr>
            </a:pPr>
            <a:r>
              <a:rPr sz="3150">
                <a:solidFill>
                  <a:srgbClr val="73BFFF"/>
                </a:solidFill>
                <a:effectLst>
                  <a:outerShdw sx="100000" sy="100000" kx="0" ky="0" algn="b" rotWithShape="0" blurRad="38100" dist="28575" dir="5400000">
                    <a:srgbClr val="000000"/>
                  </a:outerShdw>
                </a:effectLst>
              </a:rPr>
              <a:t>Date: April 21st, 2015</a:t>
            </a:r>
            <a:endParaRPr sz="3150">
              <a:solidFill>
                <a:srgbClr val="73BFFF"/>
              </a:solidFill>
              <a:effectLst>
                <a:outerShdw sx="100000" sy="100000" kx="0" ky="0" algn="b" rotWithShape="0" blurRad="38100" dist="28575" dir="5400000">
                  <a:srgbClr val="000000"/>
                </a:outerShdw>
              </a:effectLst>
            </a:endParaRPr>
          </a:p>
          <a:p>
            <a:pPr lvl="0" defTabSz="438150">
              <a:defRPr sz="1800">
                <a:solidFill>
                  <a:srgbClr val="000000"/>
                </a:solidFill>
                <a:effectLst/>
              </a:defRPr>
            </a:pPr>
            <a:r>
              <a:rPr sz="3150">
                <a:solidFill>
                  <a:srgbClr val="73BFFF"/>
                </a:solidFill>
                <a:effectLst>
                  <a:outerShdw sx="100000" sy="100000" kx="0" ky="0" algn="b" rotWithShape="0" blurRad="38100" dist="28575" dir="5400000">
                    <a:srgbClr val="000000"/>
                  </a:outerShdw>
                </a:effectLst>
              </a:rPr>
              <a:t>Class: EAS 4480 - Environmental Data Analysis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Significance Values: p &lt; 0.005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005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2600"/>
                </a:solidFill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rPr>
              <a:t>Combined Violent Crime:</a:t>
            </a:r>
            <a:r>
              <a:rPr sz="3239">
                <a:solidFill>
                  <a:srgbClr val="FFFFFF"/>
                </a:solidFill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rPr>
              <a:t> </a:t>
            </a:r>
            <a:r>
              <a:rPr sz="3239">
                <a:solidFill>
                  <a:srgbClr val="FF2600"/>
                </a:solidFill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rPr>
              <a:t>0.0001</a:t>
            </a:r>
            <a:endParaRPr sz="3239">
              <a:solidFill>
                <a:srgbClr val="FFFFFF"/>
              </a:solidFill>
              <a:effectLst>
                <a:outerShdw sx="100000" sy="100000" kx="0" ky="0" algn="b" rotWithShape="0" blurRad="45720" dist="34289" dir="5400000">
                  <a:srgbClr val="000000"/>
                </a:outerShdw>
              </a:effectLst>
            </a:endParaRPr>
          </a:p>
          <a:p>
            <a:pPr lvl="0" marL="40005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rPr>
              <a:t>Individual Crimes:</a:t>
            </a:r>
            <a:endParaRPr sz="3239">
              <a:solidFill>
                <a:srgbClr val="FFFFFF"/>
              </a:solidFill>
              <a:effectLst>
                <a:outerShdw sx="100000" sy="100000" kx="0" ky="0" algn="b" rotWithShape="0" blurRad="45720" dist="34289" dir="5400000">
                  <a:srgbClr val="000000"/>
                </a:outerShdw>
              </a:effectLst>
            </a:endParaRPr>
          </a:p>
          <a:p>
            <a:pPr lvl="1" marL="80010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rPr>
              <a:t>Murder: 0.0899</a:t>
            </a:r>
            <a:endParaRPr sz="3239">
              <a:solidFill>
                <a:srgbClr val="FFFFFF"/>
              </a:solidFill>
              <a:effectLst>
                <a:outerShdw sx="100000" sy="100000" kx="0" ky="0" algn="b" rotWithShape="0" blurRad="45720" dist="34289" dir="5400000">
                  <a:srgbClr val="000000"/>
                </a:outerShdw>
              </a:effectLst>
            </a:endParaRPr>
          </a:p>
          <a:p>
            <a:pPr lvl="1" marL="80010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D800"/>
                </a:solidFill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rPr>
              <a:t>Rape: 0.0057</a:t>
            </a:r>
            <a:endParaRPr sz="3239">
              <a:solidFill>
                <a:srgbClr val="FFD800"/>
              </a:solidFill>
              <a:effectLst>
                <a:outerShdw sx="100000" sy="100000" kx="0" ky="0" algn="b" rotWithShape="0" blurRad="45720" dist="34289" dir="5400000">
                  <a:srgbClr val="000000"/>
                </a:outerShdw>
              </a:effectLst>
            </a:endParaRPr>
          </a:p>
          <a:p>
            <a:pPr lvl="1" marL="80010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FFFF"/>
                </a:solidFill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rPr>
              <a:t>Robbery: 0.0719</a:t>
            </a:r>
            <a:endParaRPr sz="3239">
              <a:solidFill>
                <a:srgbClr val="FFFFFF"/>
              </a:solidFill>
              <a:effectLst>
                <a:outerShdw sx="100000" sy="100000" kx="0" ky="0" algn="b" rotWithShape="0" blurRad="45720" dist="34289" dir="5400000">
                  <a:srgbClr val="000000"/>
                </a:outerShdw>
              </a:effectLst>
            </a:endParaRPr>
          </a:p>
          <a:p>
            <a:pPr lvl="1" marL="800100" indent="-400050" defTabSz="525779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39">
                <a:solidFill>
                  <a:srgbClr val="FF2600"/>
                </a:solidFill>
                <a:effectLst>
                  <a:outerShdw sx="100000" sy="100000" kx="0" ky="0" algn="b" rotWithShape="0" blurRad="45720" dist="34289" dir="5400000">
                    <a:srgbClr val="000000"/>
                  </a:outerShdw>
                </a:effectLst>
              </a:rPr>
              <a:t>Assault: 0.0000</a:t>
            </a:r>
          </a:p>
        </p:txBody>
      </p:sp>
      <p:sp>
        <p:nvSpPr>
          <p:cNvPr id="64" name="Shape 64"/>
          <p:cNvSpPr/>
          <p:nvPr/>
        </p:nvSpPr>
        <p:spPr>
          <a:xfrm>
            <a:off x="6350000" y="2298700"/>
            <a:ext cx="54229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44500" indent="-444500" algn="l">
              <a:spcBef>
                <a:spcPts val="3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260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Total Crime:</a:t>
            </a: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 </a:t>
            </a:r>
            <a:r>
              <a:rPr sz="3600">
                <a:solidFill>
                  <a:srgbClr val="FF260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0.0015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444500" indent="-444500" algn="l">
              <a:spcBef>
                <a:spcPts val="3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Individual Crimes: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 marL="889000" indent="-444500" algn="l">
              <a:spcBef>
                <a:spcPts val="3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Burglary: 0.0549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 marL="889000" indent="-444500" algn="l">
              <a:spcBef>
                <a:spcPts val="3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260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Larceny: 0.0045</a:t>
            </a:r>
            <a:endParaRPr sz="3600">
              <a:solidFill>
                <a:srgbClr val="FF2600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 marL="889000" indent="-444500" algn="l">
              <a:spcBef>
                <a:spcPts val="3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Vehicle theft: 0.0114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Results: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787400" y="2593255"/>
            <a:ext cx="11430000" cy="6065690"/>
          </a:xfrm>
          <a:prstGeom prst="rect">
            <a:avLst/>
          </a:prstGeom>
        </p:spPr>
        <p:txBody>
          <a:bodyPr/>
          <a:lstStyle/>
          <a:p>
            <a:pPr lvl="0" marL="42671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Violent crimes showed the most significant correlation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1" marL="85343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Assault showed greatest significance of all of the crimes 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0" marL="42671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Total crime still showed significant correlation, though not as much as the violent crimes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1" marL="85343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Larceny showed the most significance of the less-violent crimes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0" marL="426719" indent="-426719" defTabSz="560831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Murder and robbery were the least significant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787400" y="2179885"/>
            <a:ext cx="11430000" cy="7142660"/>
          </a:xfrm>
          <a:prstGeom prst="rect">
            <a:avLst/>
          </a:prstGeom>
        </p:spPr>
        <p:txBody>
          <a:bodyPr/>
          <a:lstStyle/>
          <a:p>
            <a:pPr lvl="0" marL="382270" indent="-382270" defTabSz="50241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FFFFFF"/>
                </a:solidFill>
                <a:effectLst>
                  <a:outerShdw sx="100000" sy="100000" kx="0" ky="0" algn="b" rotWithShape="0" blurRad="43688" dist="32766" dir="5400000">
                    <a:srgbClr val="000000"/>
                  </a:outerShdw>
                </a:effectLst>
              </a:rPr>
              <a:t>Assault and rape arise as a result of heightened emotions (ie: anger, lust), which may be amplified by temperature</a:t>
            </a:r>
            <a:endParaRPr sz="3096">
              <a:solidFill>
                <a:srgbClr val="FFFFFF"/>
              </a:solidFill>
              <a:effectLst>
                <a:outerShdw sx="100000" sy="100000" kx="0" ky="0" algn="b" rotWithShape="0" blurRad="43688" dist="32766" dir="5400000">
                  <a:srgbClr val="000000"/>
                </a:outerShdw>
              </a:effectLst>
            </a:endParaRPr>
          </a:p>
          <a:p>
            <a:pPr lvl="0" marL="382270" indent="-382270" defTabSz="50241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FFFFFF"/>
                </a:solidFill>
                <a:effectLst>
                  <a:outerShdw sx="100000" sy="100000" kx="0" ky="0" algn="b" rotWithShape="0" blurRad="43688" dist="32766" dir="5400000">
                    <a:srgbClr val="000000"/>
                  </a:outerShdw>
                </a:effectLst>
              </a:rPr>
              <a:t>Larceny is made easier when there are more people out and about, and when they might leave more possessions unattended</a:t>
            </a:r>
            <a:endParaRPr sz="3096">
              <a:solidFill>
                <a:srgbClr val="FFFFFF"/>
              </a:solidFill>
              <a:effectLst>
                <a:outerShdw sx="100000" sy="100000" kx="0" ky="0" algn="b" rotWithShape="0" blurRad="43688" dist="32766" dir="5400000">
                  <a:srgbClr val="000000"/>
                </a:outerShdw>
              </a:effectLst>
            </a:endParaRPr>
          </a:p>
          <a:p>
            <a:pPr lvl="0" marL="382270" indent="-382270" defTabSz="50241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FFFFFF"/>
                </a:solidFill>
                <a:effectLst>
                  <a:outerShdw sx="100000" sy="100000" kx="0" ky="0" algn="b" rotWithShape="0" blurRad="43688" dist="32766" dir="5400000">
                    <a:srgbClr val="000000"/>
                  </a:outerShdw>
                </a:effectLst>
              </a:rPr>
              <a:t>Burglary, robbery and vehicle theft are less correlated:</a:t>
            </a:r>
            <a:endParaRPr sz="3096">
              <a:solidFill>
                <a:srgbClr val="FFFFFF"/>
              </a:solidFill>
              <a:effectLst>
                <a:outerShdw sx="100000" sy="100000" kx="0" ky="0" algn="b" rotWithShape="0" blurRad="43688" dist="32766" dir="5400000">
                  <a:srgbClr val="000000"/>
                </a:outerShdw>
              </a:effectLst>
            </a:endParaRPr>
          </a:p>
          <a:p>
            <a:pPr lvl="1" marL="764540" indent="-382270" defTabSz="50241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FFFFFF"/>
                </a:solidFill>
                <a:effectLst>
                  <a:outerShdw sx="100000" sy="100000" kx="0" ky="0" algn="b" rotWithShape="0" blurRad="43688" dist="32766" dir="5400000">
                    <a:srgbClr val="000000"/>
                  </a:outerShdw>
                </a:effectLst>
              </a:rPr>
              <a:t>require more preparation (ie: procuring firearms, scoping out targets)</a:t>
            </a:r>
            <a:endParaRPr sz="3096">
              <a:solidFill>
                <a:srgbClr val="FFFFFF"/>
              </a:solidFill>
              <a:effectLst>
                <a:outerShdw sx="100000" sy="100000" kx="0" ky="0" algn="b" rotWithShape="0" blurRad="43688" dist="32766" dir="5400000">
                  <a:srgbClr val="000000"/>
                </a:outerShdw>
              </a:effectLst>
            </a:endParaRPr>
          </a:p>
          <a:p>
            <a:pPr lvl="0" marL="382270" indent="-382270" defTabSz="50241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FFFFFF"/>
                </a:solidFill>
                <a:effectLst>
                  <a:outerShdw sx="100000" sy="100000" kx="0" ky="0" algn="b" rotWithShape="0" blurRad="43688" dist="32766" dir="5400000">
                    <a:srgbClr val="000000"/>
                  </a:outerShdw>
                </a:effectLst>
              </a:rPr>
              <a:t>Murder shows the least correlation:</a:t>
            </a:r>
            <a:endParaRPr sz="3096">
              <a:solidFill>
                <a:srgbClr val="FFFFFF"/>
              </a:solidFill>
              <a:effectLst>
                <a:outerShdw sx="100000" sy="100000" kx="0" ky="0" algn="b" rotWithShape="0" blurRad="43688" dist="32766" dir="5400000">
                  <a:srgbClr val="000000"/>
                </a:outerShdw>
              </a:effectLst>
            </a:endParaRPr>
          </a:p>
          <a:p>
            <a:pPr lvl="1" marL="764540" indent="-382270" defTabSz="502412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FFFFFF"/>
                </a:solidFill>
                <a:effectLst>
                  <a:outerShdw sx="100000" sy="100000" kx="0" ky="0" algn="b" rotWithShape="0" blurRad="43688" dist="32766" dir="5400000">
                    <a:srgbClr val="000000"/>
                  </a:outerShdw>
                </a:effectLst>
              </a:rPr>
              <a:t>murderers are more likely to be predisposed towards this behavior regardless of environment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References/Sources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4500" indent="-44450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Data Sources: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3" invalidUrl="" action="" tgtFrame="" tooltip="" history="1" highlightClick="0" endSnd="0"/>
              </a:rPr>
              <a:t>http://www.griffin.uga.edu/aemn/cgi-bin/AEMN.pl?site=GAAA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4" invalidUrl="" action="" tgtFrame="" tooltip="" history="1" highlightClick="0" endSnd="0"/>
              </a:rPr>
              <a:t>http://services.georgia.gov/gbi/crimestats/displayCrimeStatForm.do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444500" indent="-44450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References: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Anderson, C.A., Anderson, K.B., Dorr, N., DeNeve, K.M., Flanagan, M.. Temperature and Aggression.</a:t>
            </a:r>
            <a:r>
              <a:rPr i="1"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 Advances in Experimental Social Psychology. </a:t>
            </a: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2000. Volume 32. pp.63-133.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787400" y="404014"/>
            <a:ext cx="11430000" cy="1386686"/>
          </a:xfrm>
          <a:prstGeom prst="rect">
            <a:avLst/>
          </a:prstGeom>
        </p:spPr>
        <p:txBody>
          <a:bodyPr/>
          <a:lstStyle>
            <a:lvl1pPr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Background: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787400" y="3523009"/>
            <a:ext cx="11430001" cy="5255910"/>
          </a:xfrm>
          <a:prstGeom prst="rect">
            <a:avLst/>
          </a:prstGeom>
        </p:spPr>
        <p:txBody>
          <a:bodyPr/>
          <a:lstStyle/>
          <a:p>
            <a:pPr lvl="0" marL="444500" indent="-44450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Heat-related imagery has been used for thousands of years.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Hot-headed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Hot temper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Doing a slow burn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 marL="444500" indent="-44450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Analysts of human behavior began to test the theory of a correlation between weather and human actions in the middle 1700s. </a:t>
            </a:r>
          </a:p>
        </p:txBody>
      </p:sp>
      <p:sp>
        <p:nvSpPr>
          <p:cNvPr id="38" name="Shape 38"/>
          <p:cNvSpPr/>
          <p:nvPr/>
        </p:nvSpPr>
        <p:spPr>
          <a:xfrm>
            <a:off x="2520518" y="1859178"/>
            <a:ext cx="7963764" cy="138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9011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“The minds of men do in the weather share, </a:t>
            </a:r>
            <a:endParaRPr sz="2800">
              <a:solidFill>
                <a:srgbClr val="009011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9011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Dark or serene as the day’s foul or fair.“</a:t>
            </a:r>
            <a:endParaRPr sz="2800">
              <a:solidFill>
                <a:srgbClr val="009011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009011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								</a:t>
            </a:r>
            <a:r>
              <a:rPr i="1" sz="2800">
                <a:solidFill>
                  <a:srgbClr val="009011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Cicero (106-43 B.C.)</a:t>
            </a:r>
          </a:p>
        </p:txBody>
      </p:sp>
      <p:sp>
        <p:nvSpPr>
          <p:cNvPr id="39" name="Shape 39"/>
          <p:cNvSpPr/>
          <p:nvPr/>
        </p:nvSpPr>
        <p:spPr>
          <a:xfrm>
            <a:off x="9638347" y="9055706"/>
            <a:ext cx="3126106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Anderson et al. (2000)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Hypothesis: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787400" y="2019300"/>
            <a:ext cx="114300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75B4F7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Elevated temperatures result in increases in violent crime</a:t>
            </a:r>
            <a:endParaRPr sz="3600">
              <a:solidFill>
                <a:srgbClr val="75B4F7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Greater discomfort puts strain on tempers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More people outside in the warmer weather leads to more chances for confrontation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Data: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Crime Data: Georgia Bureau of Investigation website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1" marL="87121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Monthly totals separated by specific crimes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1" marL="87121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Murder, rape, robbery, assault, burglary, larceny and vehicle theft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Temperature Data: Georgia Automated Environmental Monitoring Network website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1" marL="87121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Archived daily temperatures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787400" y="92868"/>
            <a:ext cx="11430000" cy="20026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Analysis: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267147" y="2256953"/>
            <a:ext cx="12470507" cy="7011741"/>
          </a:xfrm>
          <a:prstGeom prst="rect">
            <a:avLst/>
          </a:prstGeom>
        </p:spPr>
        <p:txBody>
          <a:bodyPr/>
          <a:lstStyle/>
          <a:p>
            <a:pPr lvl="0" marL="395604" indent="-395604" defTabSz="519937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4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Performed least-squares linear regression to find significance (p) values</a:t>
            </a:r>
            <a:endParaRPr sz="3204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0" marL="395604" indent="-395604" defTabSz="519937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4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Time period: 2000-2013 (excluding Dec 2010 - Dec 2011)</a:t>
            </a:r>
            <a:endParaRPr sz="3204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0" marL="395604" indent="-395604" defTabSz="519937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4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Crime Categories: </a:t>
            </a:r>
            <a:endParaRPr sz="3204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1" marL="791209" indent="-395604" defTabSz="519937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4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Violent: murder, rape, robbery, assault</a:t>
            </a:r>
            <a:endParaRPr sz="3204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1" marL="791209" indent="-395604" defTabSz="519937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4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Total: includes all violent crimes, burglary, larceny and vehicle theft</a:t>
            </a:r>
            <a:endParaRPr sz="3204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0" marL="395604" indent="-395604" defTabSz="519937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4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Temperatures: averaged monthly maximum temperatures</a:t>
            </a:r>
            <a:endParaRPr sz="3204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0" marL="395604" indent="-395604" defTabSz="519937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4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Location: Fulton County, Atlanta, Georgia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 idx="4294967295"/>
          </p:nvPr>
        </p:nvSpPr>
        <p:spPr>
          <a:xfrm>
            <a:off x="739775" y="-152400"/>
            <a:ext cx="11430000" cy="2438400"/>
          </a:xfrm>
          <a:prstGeom prst="rect">
            <a:avLst/>
          </a:prstGeom>
        </p:spPr>
        <p:txBody>
          <a:bodyPr/>
          <a:lstStyle>
            <a:lvl1pPr algn="ctr"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Violent Criminal Acts per Month</a:t>
            </a:r>
          </a:p>
        </p:txBody>
      </p:sp>
      <p:pic>
        <p:nvPicPr>
          <p:cNvPr id="51" name="Screen Shot 2015-04-20 at 7.49.4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075" y="2527796"/>
            <a:ext cx="11455400" cy="668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787400" y="164107"/>
            <a:ext cx="11430000" cy="1791693"/>
          </a:xfrm>
          <a:prstGeom prst="rect">
            <a:avLst/>
          </a:prstGeom>
        </p:spPr>
        <p:txBody>
          <a:bodyPr/>
          <a:lstStyle>
            <a:lvl1pPr algn="ctr"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Individual Violent Crime Totals</a:t>
            </a:r>
          </a:p>
        </p:txBody>
      </p:sp>
      <p:pic>
        <p:nvPicPr>
          <p:cNvPr id="54" name="Screen Shot 2015-04-20 at 7.50.2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868" y="1952914"/>
            <a:ext cx="10979064" cy="7346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787400" y="254000"/>
            <a:ext cx="11430000" cy="1315641"/>
          </a:xfrm>
          <a:prstGeom prst="rect">
            <a:avLst/>
          </a:prstGeom>
        </p:spPr>
        <p:txBody>
          <a:bodyPr/>
          <a:lstStyle>
            <a:lvl1pPr algn="ctr"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Total Criminal Acts per Month</a:t>
            </a:r>
          </a:p>
        </p:txBody>
      </p:sp>
      <p:pic>
        <p:nvPicPr>
          <p:cNvPr id="57" name="Screen Shot 2015-04-21 at 12.18.22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839" y="2133245"/>
            <a:ext cx="10019122" cy="6985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787400" y="-241300"/>
            <a:ext cx="11430000" cy="2438400"/>
          </a:xfrm>
          <a:prstGeom prst="rect">
            <a:avLst/>
          </a:prstGeom>
        </p:spPr>
        <p:txBody>
          <a:bodyPr/>
          <a:lstStyle>
            <a:lvl1pPr algn="ctr">
              <a:defRPr sz="6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Additional Crime Categories</a:t>
            </a:r>
          </a:p>
        </p:txBody>
      </p:sp>
      <p:pic>
        <p:nvPicPr>
          <p:cNvPr id="60" name="Screen Shot 2015-04-21 at 1.06.2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5276" y="1565846"/>
            <a:ext cx="10454248" cy="7736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