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93" r:id="rId2"/>
    <p:sldId id="283" r:id="rId3"/>
    <p:sldId id="277" r:id="rId4"/>
    <p:sldId id="296" r:id="rId5"/>
    <p:sldId id="284" r:id="rId6"/>
    <p:sldId id="292" r:id="rId7"/>
    <p:sldId id="294" r:id="rId8"/>
    <p:sldId id="288" r:id="rId9"/>
    <p:sldId id="286" r:id="rId10"/>
    <p:sldId id="302" r:id="rId11"/>
    <p:sldId id="280" r:id="rId12"/>
    <p:sldId id="303" r:id="rId13"/>
    <p:sldId id="307" r:id="rId14"/>
    <p:sldId id="308" r:id="rId15"/>
    <p:sldId id="312" r:id="rId16"/>
    <p:sldId id="297" r:id="rId17"/>
    <p:sldId id="313" r:id="rId18"/>
    <p:sldId id="314" r:id="rId19"/>
    <p:sldId id="309" r:id="rId20"/>
    <p:sldId id="310" r:id="rId21"/>
    <p:sldId id="311" r:id="rId22"/>
    <p:sldId id="316" r:id="rId23"/>
    <p:sldId id="315" r:id="rId24"/>
    <p:sldId id="300" r:id="rId25"/>
    <p:sldId id="301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76F15A-5B6F-2245-8589-3603D1F78842}">
          <p14:sldIdLst>
            <p14:sldId id="293"/>
            <p14:sldId id="283"/>
            <p14:sldId id="277"/>
            <p14:sldId id="296"/>
            <p14:sldId id="284"/>
            <p14:sldId id="292"/>
            <p14:sldId id="294"/>
            <p14:sldId id="288"/>
            <p14:sldId id="286"/>
            <p14:sldId id="302"/>
            <p14:sldId id="280"/>
            <p14:sldId id="303"/>
            <p14:sldId id="307"/>
            <p14:sldId id="308"/>
            <p14:sldId id="312"/>
            <p14:sldId id="297"/>
            <p14:sldId id="313"/>
            <p14:sldId id="314"/>
            <p14:sldId id="309"/>
            <p14:sldId id="310"/>
            <p14:sldId id="311"/>
            <p14:sldId id="316"/>
            <p14:sldId id="315"/>
            <p14:sldId id="300"/>
            <p14:sldId id="301"/>
            <p14:sldId id="28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8" autoAdjust="0"/>
    <p:restoredTop sz="91212" autoAdjust="0"/>
  </p:normalViewPr>
  <p:slideViewPr>
    <p:cSldViewPr snapToGrid="0" snapToObjects="1">
      <p:cViewPr>
        <p:scale>
          <a:sx n="85" d="100"/>
          <a:sy n="85" d="100"/>
        </p:scale>
        <p:origin x="-80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81F15-A13C-244B-9DAE-64D2E58688E8}" type="datetimeFigureOut">
              <a:rPr lang="en-US" smtClean="0"/>
              <a:t>7/30/16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BC4F0-6000-8547-B15A-36C9D9E5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1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65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36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40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4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9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67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27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6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5413D-4839-244B-918B-ED15F46EB0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6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Converging multiple records through multiple offsets affords more accurate mean climate reconstructions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Converging multiple records through multiple offsets affords more accurate mean climate reconstructions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99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9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6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Corals match up well with SST, shows the same variations as</a:t>
            </a:r>
            <a:r>
              <a:rPr lang="en-US" baseline="0" dirty="0" smtClean="0"/>
              <a:t> SST, highly correlates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C4F0-6000-8547-B15A-36C9D9E535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8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7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28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4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7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2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7F5C0-3412-354F-A160-548790040647}" type="datetimeFigureOut">
              <a:rPr lang="en-US" smtClean="0"/>
              <a:t>7/30/16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19068-8DA8-DE4E-BC35-9DAF41EE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9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b="46925"/>
          <a:stretch/>
        </p:blipFill>
        <p:spPr>
          <a:xfrm>
            <a:off x="0" y="1635147"/>
            <a:ext cx="12192000" cy="3622653"/>
          </a:xfrm>
          <a:prstGeom prst="rect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Shape 49"/>
          <p:cNvSpPr txBox="1">
            <a:spLocks/>
          </p:cNvSpPr>
          <p:nvPr/>
        </p:nvSpPr>
        <p:spPr>
          <a:xfrm>
            <a:off x="0" y="-442453"/>
            <a:ext cx="12192000" cy="21430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500" kern="1200" cap="all">
                <a:solidFill>
                  <a:schemeClr val="tx1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pPr algn="ctr"/>
            <a:r>
              <a:rPr lang="en-US" sz="40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elvetica Neue Black Condensed"/>
                <a:cs typeface="Helvetica Neue Black Condensed"/>
              </a:rPr>
              <a:t/>
            </a:r>
            <a:br>
              <a:rPr lang="en-US" sz="40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elvetica Neue Black Condensed"/>
                <a:cs typeface="Helvetica Neue Black Condensed"/>
              </a:rPr>
            </a:br>
            <a:r>
              <a:rPr lang="en-US" sz="4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Helvetica Neue Black Condensed"/>
                <a:cs typeface="Helvetica Neue Black Condensed"/>
              </a:rPr>
              <a:t>An ensemble approach to reconstructing mid-20th century climate using young fossil corals: </a:t>
            </a:r>
            <a:br>
              <a:rPr lang="en-US" sz="4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Helvetica Neue Black Condensed"/>
                <a:cs typeface="Helvetica Neue Black Condensed"/>
              </a:rPr>
            </a:br>
            <a:r>
              <a:rPr lang="en-US" sz="3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elvetica Neue Black Condensed"/>
                <a:cs typeface="Helvetica Neue Black Condensed"/>
              </a:rPr>
              <a:t>pitfalls and opportunities </a:t>
            </a:r>
            <a:r>
              <a:rPr lang="en-US" sz="40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elvetica Neue Black Condensed"/>
                <a:cs typeface="Helvetica Neue Black Condensed"/>
              </a:rPr>
              <a:t/>
            </a:r>
            <a:br>
              <a:rPr lang="en-US" sz="40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elvetica Neue Black Condensed"/>
                <a:cs typeface="Helvetica Neue Black Condensed"/>
              </a:rPr>
            </a:br>
            <a:endParaRPr lang="en-US" sz="4000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Helvetica Neue Black Condensed"/>
              <a:cs typeface="Helvetica Neue Black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8073" y="5735315"/>
            <a:ext cx="60113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Bold Condensed"/>
                <a:cs typeface="Helvetica Neue Bold Condensed"/>
              </a:rPr>
              <a:t>Nicholas T. Hitt</a:t>
            </a:r>
          </a:p>
          <a:p>
            <a:pPr algn="ctr"/>
            <a:r>
              <a:rPr lang="en-US" dirty="0" smtClean="0">
                <a:latin typeface="Helvetica Neue Bold Condensed"/>
                <a:cs typeface="Helvetica Neue Bold Condensed"/>
              </a:rPr>
              <a:t>Environmental Data Analysis</a:t>
            </a:r>
            <a:endParaRPr lang="en-US" dirty="0"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710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7626"/>
            <a:ext cx="12192000" cy="8413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Helvetica Neue Black Condensed"/>
                <a:cs typeface="Helvetica Neue Black Condensed"/>
              </a:rPr>
              <a:t>Rubble Approach</a:t>
            </a:r>
            <a:endParaRPr lang="en-US" sz="3200" dirty="0">
              <a:latin typeface="Helvetica Neue Black Condensed"/>
              <a:cs typeface="Helvetica Neue Black Condense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3329639" y="1621222"/>
            <a:ext cx="2093246" cy="1149900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sz="2000" dirty="0">
                <a:latin typeface="Helvetica Neue Medium"/>
                <a:cs typeface="Helvetica Neue Medium"/>
              </a:rPr>
              <a:t>n</a:t>
            </a:r>
            <a:r>
              <a:rPr lang="en-US" sz="2000" dirty="0" smtClean="0">
                <a:latin typeface="Helvetica Neue Medium"/>
                <a:cs typeface="Helvetica Neue Medium"/>
              </a:rPr>
              <a:t>eed large number of samples</a:t>
            </a:r>
            <a:endParaRPr lang="en-US" dirty="0">
              <a:latin typeface="Helvetica Neue Medium"/>
              <a:cs typeface="Helvetica Neue Medium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35385" y="1878613"/>
            <a:ext cx="11887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latin typeface="Helvetica Neue Black Condensed"/>
                <a:cs typeface="Helvetica Neue Black Condensed"/>
              </a:rPr>
              <a:t>Cons</a:t>
            </a:r>
            <a:endParaRPr lang="en-US" sz="3200" dirty="0">
              <a:latin typeface="Helvetica Neue Black Condensed"/>
              <a:cs typeface="Helvetica Neue Black Condensed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90056" y="1663609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7406433" y="1060824"/>
            <a:ext cx="4492806" cy="2118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1" algn="l"/>
            <a:endParaRPr lang="en-US" dirty="0"/>
          </a:p>
          <a:p>
            <a:pPr lvl="1" algn="l"/>
            <a:r>
              <a:rPr lang="en-US" dirty="0"/>
              <a:t>short record lengths</a:t>
            </a:r>
          </a:p>
          <a:p>
            <a:pPr lvl="1" algn="l"/>
            <a:r>
              <a:rPr lang="en-US" dirty="0"/>
              <a:t>expensive U/</a:t>
            </a:r>
            <a:r>
              <a:rPr lang="en-US" dirty="0" err="1"/>
              <a:t>Th</a:t>
            </a:r>
            <a:r>
              <a:rPr lang="en-US" dirty="0"/>
              <a:t> dates</a:t>
            </a:r>
          </a:p>
          <a:p>
            <a:pPr lvl="1" algn="l"/>
            <a:r>
              <a:rPr lang="en-US" dirty="0"/>
              <a:t>time consuming SEM/XRD	</a:t>
            </a:r>
          </a:p>
          <a:p>
            <a:pPr lvl="1" algn="l"/>
            <a:r>
              <a:rPr lang="en-US" dirty="0" smtClean="0"/>
              <a:t>susceptibility </a:t>
            </a:r>
            <a:r>
              <a:rPr lang="en-US" dirty="0"/>
              <a:t>to diagenesis?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6281" y="4153655"/>
            <a:ext cx="1187824" cy="543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Pros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9033" y="3944694"/>
            <a:ext cx="1813852" cy="105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1"/>
            <a:r>
              <a:rPr lang="en-US" dirty="0"/>
              <a:t>unlimited number of samples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06433" y="3990617"/>
            <a:ext cx="4740742" cy="101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1" algn="l"/>
            <a:r>
              <a:rPr lang="en-US" dirty="0"/>
              <a:t>high degree of replication</a:t>
            </a:r>
          </a:p>
          <a:p>
            <a:pPr lvl="1" algn="l"/>
            <a:r>
              <a:rPr lang="en-US" dirty="0"/>
              <a:t>constrain uncertainties from offsets</a:t>
            </a:r>
          </a:p>
          <a:p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958039" y="3982487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668868" y="1663609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668868" y="3982487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7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7626"/>
            <a:ext cx="12192000" cy="8413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Helvetica Neue Black Condensed"/>
                <a:cs typeface="Helvetica Neue Black Condensed"/>
              </a:rPr>
              <a:t>Rubble Approach</a:t>
            </a:r>
            <a:endParaRPr lang="en-US" sz="3200" dirty="0">
              <a:latin typeface="Helvetica Neue Black Condensed"/>
              <a:cs typeface="Helvetica Neue Black Condense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3329639" y="1621222"/>
            <a:ext cx="2093246" cy="1149900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sz="2000" dirty="0">
                <a:solidFill>
                  <a:srgbClr val="595959"/>
                </a:solidFill>
                <a:latin typeface="Helvetica Neue Medium"/>
                <a:cs typeface="Helvetica Neue Medium"/>
              </a:rPr>
              <a:t>n</a:t>
            </a:r>
            <a:r>
              <a:rPr lang="en-US" sz="2000" dirty="0" smtClean="0">
                <a:solidFill>
                  <a:srgbClr val="595959"/>
                </a:solidFill>
                <a:latin typeface="Helvetica Neue Medium"/>
                <a:cs typeface="Helvetica Neue Medium"/>
              </a:rPr>
              <a:t>eed large number of samples</a:t>
            </a:r>
            <a:endParaRPr lang="en-US" dirty="0">
              <a:solidFill>
                <a:srgbClr val="595959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35385" y="1878613"/>
            <a:ext cx="11887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595959"/>
                </a:solidFill>
                <a:latin typeface="Helvetica Neue Black Condensed"/>
                <a:cs typeface="Helvetica Neue Black Condensed"/>
              </a:rPr>
              <a:t>Cons</a:t>
            </a:r>
            <a:endParaRPr lang="en-US" sz="3200" dirty="0">
              <a:solidFill>
                <a:srgbClr val="595959"/>
              </a:solidFill>
              <a:latin typeface="Helvetica Neue Black Condensed"/>
              <a:cs typeface="Helvetica Neue Black Condensed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90056" y="1663609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7406433" y="1060824"/>
            <a:ext cx="4492806" cy="2118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1" algn="l"/>
            <a:endParaRPr lang="en-US" dirty="0">
              <a:solidFill>
                <a:srgbClr val="595959"/>
              </a:solidFill>
            </a:endParaRPr>
          </a:p>
          <a:p>
            <a:pPr lvl="1" algn="l"/>
            <a:r>
              <a:rPr lang="en-US" dirty="0">
                <a:solidFill>
                  <a:srgbClr val="595959"/>
                </a:solidFill>
              </a:rPr>
              <a:t>short record lengths</a:t>
            </a:r>
          </a:p>
          <a:p>
            <a:pPr lvl="1" algn="l"/>
            <a:r>
              <a:rPr lang="en-US" dirty="0">
                <a:solidFill>
                  <a:srgbClr val="595959"/>
                </a:solidFill>
              </a:rPr>
              <a:t>expensive U/</a:t>
            </a:r>
            <a:r>
              <a:rPr lang="en-US" dirty="0" err="1">
                <a:solidFill>
                  <a:srgbClr val="595959"/>
                </a:solidFill>
              </a:rPr>
              <a:t>Th</a:t>
            </a:r>
            <a:r>
              <a:rPr lang="en-US" dirty="0">
                <a:solidFill>
                  <a:srgbClr val="595959"/>
                </a:solidFill>
              </a:rPr>
              <a:t> dates</a:t>
            </a:r>
          </a:p>
          <a:p>
            <a:pPr lvl="1" algn="l"/>
            <a:r>
              <a:rPr lang="en-US" dirty="0">
                <a:solidFill>
                  <a:srgbClr val="595959"/>
                </a:solidFill>
              </a:rPr>
              <a:t>time consuming SEM/XRD	</a:t>
            </a:r>
          </a:p>
          <a:p>
            <a:pPr lvl="1" algn="l"/>
            <a:r>
              <a:rPr lang="en-US" dirty="0" smtClean="0">
                <a:solidFill>
                  <a:srgbClr val="595959"/>
                </a:solidFill>
              </a:rPr>
              <a:t>susceptibility </a:t>
            </a:r>
            <a:r>
              <a:rPr lang="en-US" dirty="0">
                <a:solidFill>
                  <a:srgbClr val="595959"/>
                </a:solidFill>
              </a:rPr>
              <a:t>to diagenesis?</a:t>
            </a:r>
          </a:p>
          <a:p>
            <a:endParaRPr lang="en-US" dirty="0">
              <a:solidFill>
                <a:srgbClr val="595959"/>
              </a:solidFill>
            </a:endParaRPr>
          </a:p>
          <a:p>
            <a:endParaRPr lang="en-US" dirty="0">
              <a:solidFill>
                <a:srgbClr val="595959"/>
              </a:solidFill>
            </a:endParaRPr>
          </a:p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281" y="4153655"/>
            <a:ext cx="1187824" cy="543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>
                <a:solidFill>
                  <a:srgbClr val="595959"/>
                </a:solidFill>
              </a:rPr>
              <a:t>Pros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9033" y="3944694"/>
            <a:ext cx="1813852" cy="105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1"/>
            <a:r>
              <a:rPr lang="en-US" dirty="0">
                <a:solidFill>
                  <a:srgbClr val="595959"/>
                </a:solidFill>
              </a:rPr>
              <a:t>unlimited number of samples</a:t>
            </a:r>
          </a:p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6433" y="3990617"/>
            <a:ext cx="4740742" cy="101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/>
            </a:lvl1pPr>
            <a:lvl2pPr marL="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1" algn="l"/>
            <a:r>
              <a:rPr lang="en-US" dirty="0">
                <a:solidFill>
                  <a:srgbClr val="595959"/>
                </a:solidFill>
              </a:rPr>
              <a:t>high degree of replication</a:t>
            </a:r>
          </a:p>
          <a:p>
            <a:pPr lvl="1" algn="l"/>
            <a:r>
              <a:rPr lang="en-US" dirty="0">
                <a:solidFill>
                  <a:srgbClr val="595959"/>
                </a:solidFill>
              </a:rPr>
              <a:t>constrain uncertainties from offsets</a:t>
            </a:r>
          </a:p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4353" y="5798220"/>
            <a:ext cx="11848353" cy="87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Helvetica Neue Medium"/>
                <a:cs typeface="Helvetica Neue Medium"/>
              </a:defRPr>
            </a:lvl1pPr>
            <a:lvl2pPr lvl="1"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indent="0" algn="ctr">
              <a:buNone/>
            </a:pPr>
            <a:r>
              <a:rPr lang="en-US" dirty="0" smtClean="0"/>
              <a:t>high </a:t>
            </a:r>
            <a:r>
              <a:rPr lang="en-US" dirty="0"/>
              <a:t>potential for </a:t>
            </a:r>
            <a:r>
              <a:rPr lang="en-US" dirty="0" smtClean="0"/>
              <a:t>robust </a:t>
            </a:r>
            <a:r>
              <a:rPr lang="en-US" dirty="0"/>
              <a:t>climate reconstructions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958039" y="3982487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668868" y="1663609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668868" y="3990617"/>
            <a:ext cx="1371600" cy="9144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4353" y="5617883"/>
            <a:ext cx="11833411" cy="866588"/>
          </a:xfrm>
          <a:prstGeom prst="rect">
            <a:avLst/>
          </a:prstGeom>
          <a:noFill/>
          <a:ln w="1905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61 Final Plot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9" y="893697"/>
            <a:ext cx="10860681" cy="5061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22075" y="2542375"/>
            <a:ext cx="18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δ</a:t>
            </a:r>
            <a:r>
              <a:rPr lang="en-US" sz="2800" baseline="30000" dirty="0"/>
              <a:t>18</a:t>
            </a:r>
            <a:r>
              <a:rPr lang="en-US" sz="2800" dirty="0"/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1862" y="5867697"/>
            <a:ext cx="208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462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40" y="810988"/>
            <a:ext cx="6627320" cy="3473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1" y="4107305"/>
            <a:ext cx="4819356" cy="2414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88" y="4107304"/>
            <a:ext cx="4153381" cy="27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4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2" y="4251228"/>
            <a:ext cx="4906128" cy="2606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8" y="4124440"/>
            <a:ext cx="5562232" cy="2733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79" y="861847"/>
            <a:ext cx="7320241" cy="33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22075" y="2542375"/>
            <a:ext cx="18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δ</a:t>
            </a:r>
            <a:r>
              <a:rPr lang="en-US" sz="2800" baseline="30000" dirty="0"/>
              <a:t>18</a:t>
            </a:r>
            <a:r>
              <a:rPr lang="en-US" sz="2800" dirty="0"/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1862" y="5867697"/>
            <a:ext cx="208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Year</a:t>
            </a:r>
            <a:endParaRPr lang="en-US" sz="2800" dirty="0"/>
          </a:p>
        </p:txBody>
      </p:sp>
      <p:pic>
        <p:nvPicPr>
          <p:cNvPr id="6" name="Picture 5" descr="fs95 final pl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79" y="1118015"/>
            <a:ext cx="9801396" cy="46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9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s95 final pl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7" y="1374729"/>
            <a:ext cx="5398393" cy="2544760"/>
          </a:xfrm>
          <a:prstGeom prst="rect">
            <a:avLst/>
          </a:prstGeom>
        </p:spPr>
      </p:pic>
      <p:pic>
        <p:nvPicPr>
          <p:cNvPr id="3" name="Picture 2" descr="FS5-5.b.1120x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84" y="1543842"/>
            <a:ext cx="4874249" cy="365568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74705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0980" y="4607834"/>
            <a:ext cx="4760549" cy="800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latin typeface="Helvetica Neue Medium"/>
                <a:cs typeface="Helvetica Neue Medium"/>
              </a:defRPr>
            </a:lvl1pPr>
            <a:lvl2pPr lvl="1"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/>
              <a:t>Diagenesis produces anomalously high δ</a:t>
            </a:r>
            <a:r>
              <a:rPr lang="en-US" baseline="30000" dirty="0"/>
              <a:t>18</a:t>
            </a:r>
            <a:r>
              <a:rPr lang="en-US" dirty="0"/>
              <a:t>O values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44353" y="2345765"/>
            <a:ext cx="1415985" cy="642470"/>
          </a:xfrm>
          <a:prstGeom prst="straightConnector1">
            <a:avLst/>
          </a:prstGeom>
          <a:ln w="38100" cmpd="sng">
            <a:solidFill>
              <a:srgbClr val="2626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595647" y="2248824"/>
            <a:ext cx="84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δ</a:t>
            </a:r>
            <a:r>
              <a:rPr lang="en-US" baseline="30000" dirty="0"/>
              <a:t>18</a:t>
            </a:r>
            <a:r>
              <a:rPr lang="en-US" dirty="0"/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12352" y="3765600"/>
            <a:ext cx="74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Year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203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88" y="4107304"/>
            <a:ext cx="4153381" cy="2732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82" y="810988"/>
            <a:ext cx="7586436" cy="3296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4107304"/>
            <a:ext cx="5457789" cy="2593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5" y="4107304"/>
            <a:ext cx="6552799" cy="25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75" y="761409"/>
            <a:ext cx="7172249" cy="3573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18" y="4334526"/>
            <a:ext cx="5760438" cy="2523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7" y="4334525"/>
            <a:ext cx="6145967" cy="23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22075" y="2542375"/>
            <a:ext cx="18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δ</a:t>
            </a:r>
            <a:r>
              <a:rPr lang="en-US" sz="2800" baseline="30000" dirty="0"/>
              <a:t>18</a:t>
            </a:r>
            <a:r>
              <a:rPr lang="en-US" sz="2800" dirty="0"/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1862" y="5867697"/>
            <a:ext cx="208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Year</a:t>
            </a:r>
            <a:endParaRPr lang="en-US" sz="2800" dirty="0"/>
          </a:p>
        </p:txBody>
      </p:sp>
      <p:pic>
        <p:nvPicPr>
          <p:cNvPr id="7" name="Picture 6" descr="157 final pl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79" y="1042748"/>
            <a:ext cx="9903842" cy="4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4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ly 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5" y="98250"/>
            <a:ext cx="6267835" cy="2302055"/>
          </a:xfrm>
          <a:prstGeom prst="rect">
            <a:avLst/>
          </a:prstGeom>
        </p:spPr>
      </p:pic>
      <p:pic>
        <p:nvPicPr>
          <p:cNvPr id="5" name="Picture 4" descr="Mid 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3" y="2458618"/>
            <a:ext cx="6315783" cy="2017155"/>
          </a:xfrm>
          <a:prstGeom prst="rect">
            <a:avLst/>
          </a:prstGeom>
        </p:spPr>
      </p:pic>
      <p:pic>
        <p:nvPicPr>
          <p:cNvPr id="6" name="Picture 5" descr="Final Da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1" y="4475770"/>
            <a:ext cx="6357263" cy="2389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4873" y="6522822"/>
            <a:ext cx="240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</a:t>
            </a:r>
            <a:r>
              <a:rPr lang="en-US" dirty="0" err="1" smtClean="0">
                <a:latin typeface="Helvetica"/>
                <a:cs typeface="Helvetica"/>
              </a:rPr>
              <a:t>Deser</a:t>
            </a:r>
            <a:r>
              <a:rPr lang="en-US" dirty="0" smtClean="0">
                <a:latin typeface="Helvetica"/>
                <a:cs typeface="Helvetica"/>
              </a:rPr>
              <a:t> et al. 2010)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2941" y="2894841"/>
            <a:ext cx="5199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Bold Condensed"/>
                <a:cs typeface="Helvetica Neue Bold Condensed"/>
              </a:rPr>
              <a:t>Few direct SST observations in the tropical Pacific prior to 1950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6768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17" y="684439"/>
            <a:ext cx="7675765" cy="3422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2" y="4002373"/>
            <a:ext cx="4992800" cy="275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8" y="4105821"/>
            <a:ext cx="5587412" cy="26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9" y="4036343"/>
            <a:ext cx="5601325" cy="2785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63" y="730057"/>
            <a:ext cx="6885482" cy="336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83" y="4094907"/>
            <a:ext cx="5591417" cy="26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0" y="644578"/>
            <a:ext cx="6234647" cy="3144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"/>
          <a:stretch/>
        </p:blipFill>
        <p:spPr>
          <a:xfrm>
            <a:off x="5722882" y="3552669"/>
            <a:ext cx="6419151" cy="3305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/>
          <a:stretch/>
        </p:blipFill>
        <p:spPr>
          <a:xfrm>
            <a:off x="289597" y="3552669"/>
            <a:ext cx="6128231" cy="3305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4959033" y="5138871"/>
            <a:ext cx="2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</a:t>
            </a:r>
            <a:r>
              <a:rPr lang="en-US" smtClean="0"/>
              <a:t>of Occurrences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958780" y="2014234"/>
            <a:ext cx="2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</a:t>
            </a:r>
            <a:r>
              <a:rPr lang="en-US" smtClean="0"/>
              <a:t>of Occurrences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20670" y="5138870"/>
            <a:ext cx="2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</a:t>
            </a:r>
            <a:r>
              <a:rPr lang="en-US" smtClean="0"/>
              <a:t>of Occurrences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20201"/>
              </p:ext>
            </p:extLst>
          </p:nvPr>
        </p:nvGraphicFramePr>
        <p:xfrm>
          <a:off x="8606270" y="988633"/>
          <a:ext cx="3535762" cy="20393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67317"/>
                <a:gridCol w="1004341"/>
                <a:gridCol w="1364104"/>
              </a:tblGrid>
              <a:tr h="312549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SST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Modern Coral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575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X12-D6-1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u="none" strike="noStrike" dirty="0">
                          <a:effectLst/>
                        </a:rPr>
                        <a:t>0.7804</a:t>
                      </a:r>
                      <a:endParaRPr lang="is-I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>
                          <a:effectLst/>
                        </a:rPr>
                        <a:t>0.7515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575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X12-FS9-5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u="none" strike="noStrike" dirty="0">
                          <a:effectLst/>
                        </a:rPr>
                        <a:t>0.5226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 dirty="0">
                          <a:effectLst/>
                        </a:rPr>
                        <a:t>0.3708</a:t>
                      </a:r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575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X12-FS15-7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>
                          <a:effectLst/>
                        </a:rPr>
                        <a:t>0.6341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 dirty="0">
                          <a:effectLst/>
                        </a:rPr>
                        <a:t>0.4508</a:t>
                      </a:r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60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823"/>
            <a:ext cx="12192000" cy="94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6927"/>
          <a:stretch/>
        </p:blipFill>
        <p:spPr>
          <a:xfrm>
            <a:off x="268584" y="1093565"/>
            <a:ext cx="11654832" cy="51873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419150" y="2617326"/>
            <a:ext cx="18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δ</a:t>
            </a:r>
            <a:r>
              <a:rPr lang="en-US" sz="2800" baseline="30000" dirty="0"/>
              <a:t>18</a:t>
            </a:r>
            <a:r>
              <a:rPr lang="en-US" sz="28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6654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4824"/>
            <a:ext cx="12192000" cy="708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 smtClean="0"/>
              <a:t>Rubble Coral Stack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81323"/>
            <a:ext cx="12192000" cy="65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latin typeface="Helvetica Neue Medium"/>
                <a:cs typeface="Helvetica Neue Medium"/>
              </a:defRPr>
            </a:lvl1pPr>
            <a:lvl2pPr lvl="1"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algn="ctr"/>
            <a:r>
              <a:rPr lang="en-US" sz="2400" dirty="0" smtClean="0"/>
              <a:t>δ</a:t>
            </a:r>
            <a:r>
              <a:rPr lang="en-US" sz="2400" baseline="30000" dirty="0" smtClean="0"/>
              <a:t>18</a:t>
            </a:r>
            <a:r>
              <a:rPr lang="en-US" sz="2400" dirty="0" smtClean="0"/>
              <a:t>O is well reproduced among rubble coral pieces </a:t>
            </a:r>
            <a:br>
              <a:rPr lang="en-US" sz="2400" dirty="0" smtClean="0"/>
            </a:br>
            <a:r>
              <a:rPr lang="en-US" sz="2400" dirty="0" smtClean="0"/>
              <a:t>and is consistent with </a:t>
            </a:r>
            <a:r>
              <a:rPr lang="en-US" sz="2400" dirty="0"/>
              <a:t>modern coral δ</a:t>
            </a:r>
            <a:r>
              <a:rPr lang="en-US" sz="2400" baseline="30000" dirty="0"/>
              <a:t>18</a:t>
            </a:r>
            <a:r>
              <a:rPr lang="en-US" sz="2400" dirty="0"/>
              <a:t>O </a:t>
            </a:r>
          </a:p>
        </p:txBody>
      </p:sp>
      <p:pic>
        <p:nvPicPr>
          <p:cNvPr id="7" name="Picture 6" descr="final stack pl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5" y="752918"/>
            <a:ext cx="10874417" cy="48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3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141" y="2159668"/>
            <a:ext cx="10515600" cy="310496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Helvetica Neue Black Condensed"/>
                <a:cs typeface="Helvetica Neue Black Condensed"/>
              </a:rPr>
              <a:t>Summary</a:t>
            </a:r>
          </a:p>
          <a:p>
            <a:pPr lvl="1"/>
            <a:r>
              <a:rPr lang="en-US" dirty="0">
                <a:latin typeface="Helvetica Neue"/>
                <a:cs typeface="Helvetica Neue"/>
              </a:rPr>
              <a:t>Tested a coral rubble approach to reconstruct mean climate</a:t>
            </a:r>
          </a:p>
          <a:p>
            <a:pPr lvl="1"/>
            <a:r>
              <a:rPr lang="en-US" dirty="0">
                <a:latin typeface="Helvetica Neue"/>
                <a:cs typeface="Helvetica Neue"/>
              </a:rPr>
              <a:t>Rubble pieces reproduce δ</a:t>
            </a:r>
            <a:r>
              <a:rPr lang="en-US" baseline="30000" dirty="0">
                <a:latin typeface="Helvetica Neue"/>
                <a:cs typeface="Helvetica Neue"/>
              </a:rPr>
              <a:t>18</a:t>
            </a:r>
            <a:r>
              <a:rPr lang="en-US" dirty="0">
                <a:latin typeface="Helvetica Neue"/>
                <a:cs typeface="Helvetica Neue"/>
              </a:rPr>
              <a:t>O</a:t>
            </a:r>
            <a:r>
              <a:rPr lang="en-US" dirty="0" smtClean="0">
                <a:latin typeface="Helvetica Neue"/>
                <a:cs typeface="Helvetica Neue"/>
              </a:rPr>
              <a:t> </a:t>
            </a:r>
            <a:r>
              <a:rPr lang="en-US" dirty="0">
                <a:latin typeface="Helvetica Neue"/>
                <a:cs typeface="Helvetica Neue"/>
              </a:rPr>
              <a:t>from modern corals and tracks SST</a:t>
            </a:r>
          </a:p>
          <a:p>
            <a:pPr lvl="1"/>
            <a:r>
              <a:rPr lang="en-US" dirty="0">
                <a:latin typeface="Helvetica Neue"/>
                <a:cs typeface="Helvetica Neue"/>
              </a:rPr>
              <a:t>This approach has potential for robust climate </a:t>
            </a:r>
            <a:r>
              <a:rPr lang="en-US" dirty="0" smtClean="0">
                <a:latin typeface="Helvetica Neue"/>
                <a:cs typeface="Helvetica Neue"/>
              </a:rPr>
              <a:t>reconstructions</a:t>
            </a:r>
          </a:p>
          <a:p>
            <a:pPr lvl="1"/>
            <a:endParaRPr lang="en-US" dirty="0">
              <a:latin typeface="Helvetica Neue Medium"/>
              <a:cs typeface="Helvetica Neue Medium"/>
            </a:endParaRPr>
          </a:p>
          <a:p>
            <a:endParaRPr lang="en-US" dirty="0"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01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141" y="2189649"/>
            <a:ext cx="10515600" cy="310496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95959"/>
                </a:solidFill>
                <a:latin typeface="Helvetica Neue Black Condensed"/>
                <a:cs typeface="Helvetica Neue Black Condensed"/>
              </a:rPr>
              <a:t>Summary</a:t>
            </a:r>
          </a:p>
          <a:p>
            <a:pPr lvl="1"/>
            <a:r>
              <a:rPr lang="en-US" dirty="0">
                <a:solidFill>
                  <a:srgbClr val="595959"/>
                </a:solidFill>
                <a:latin typeface="Helvetica Neue"/>
                <a:cs typeface="Helvetica Neue"/>
              </a:rPr>
              <a:t>Tested a coral rubble approach to reconstruct mean climate</a:t>
            </a:r>
          </a:p>
          <a:p>
            <a:pPr lvl="1"/>
            <a:r>
              <a:rPr lang="en-US" dirty="0">
                <a:solidFill>
                  <a:srgbClr val="595959"/>
                </a:solidFill>
                <a:latin typeface="Helvetica Neue"/>
                <a:cs typeface="Helvetica Neue"/>
              </a:rPr>
              <a:t>Rubble pieces reproduce δ</a:t>
            </a:r>
            <a:r>
              <a:rPr lang="en-US" baseline="30000" dirty="0">
                <a:solidFill>
                  <a:srgbClr val="595959"/>
                </a:solidFill>
                <a:latin typeface="Helvetica Neue"/>
                <a:cs typeface="Helvetica Neue"/>
              </a:rPr>
              <a:t>18</a:t>
            </a:r>
            <a:r>
              <a:rPr lang="en-US" dirty="0">
                <a:solidFill>
                  <a:srgbClr val="595959"/>
                </a:solidFill>
                <a:latin typeface="Helvetica Neue"/>
                <a:cs typeface="Helvetica Neue"/>
              </a:rPr>
              <a:t>O</a:t>
            </a:r>
            <a:r>
              <a:rPr lang="en-US" dirty="0" smtClean="0">
                <a:solidFill>
                  <a:srgbClr val="595959"/>
                </a:solidFill>
                <a:latin typeface="Helvetica Neue"/>
                <a:cs typeface="Helvetica Neue"/>
              </a:rPr>
              <a:t> </a:t>
            </a:r>
            <a:r>
              <a:rPr lang="en-US" dirty="0">
                <a:solidFill>
                  <a:srgbClr val="595959"/>
                </a:solidFill>
                <a:latin typeface="Helvetica Neue"/>
                <a:cs typeface="Helvetica Neue"/>
              </a:rPr>
              <a:t>from modern corals and tracks SST</a:t>
            </a:r>
          </a:p>
          <a:p>
            <a:pPr lvl="1"/>
            <a:r>
              <a:rPr lang="en-US" dirty="0">
                <a:solidFill>
                  <a:srgbClr val="595959"/>
                </a:solidFill>
                <a:latin typeface="Helvetica Neue"/>
                <a:cs typeface="Helvetica Neue"/>
              </a:rPr>
              <a:t>This approach has potential for robust climate </a:t>
            </a:r>
            <a:r>
              <a:rPr lang="en-US" dirty="0" smtClean="0">
                <a:solidFill>
                  <a:srgbClr val="595959"/>
                </a:solidFill>
                <a:latin typeface="Helvetica Neue"/>
                <a:cs typeface="Helvetica Neue"/>
              </a:rPr>
              <a:t>reconstructions</a:t>
            </a:r>
          </a:p>
          <a:p>
            <a:pPr lvl="1"/>
            <a:endParaRPr lang="en-US" dirty="0">
              <a:solidFill>
                <a:srgbClr val="595959"/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rgbClr val="595959"/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rgbClr val="595959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587" y="5073407"/>
            <a:ext cx="11639177" cy="55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Helvetica Neue Medium"/>
                <a:cs typeface="Helvetica Neue Medium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latin typeface="Helvetica Neue Medium"/>
                <a:cs typeface="Helvetica Neue Medium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latin typeface="Helvetica Neue Medium"/>
                <a:cs typeface="Helvetica Neue Medium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0" lvl="1" indent="0">
              <a:buNone/>
            </a:pPr>
            <a:r>
              <a:rPr lang="en-US" dirty="0"/>
              <a:t>Provide a modern benchmark for climate reconstructions using rubble approach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4353" y="4782055"/>
            <a:ext cx="11833411" cy="1049116"/>
          </a:xfrm>
          <a:prstGeom prst="rect">
            <a:avLst/>
          </a:prstGeom>
          <a:noFill/>
          <a:ln w="1905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ttom Deser Figur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7" y="4346859"/>
            <a:ext cx="6194137" cy="2403163"/>
          </a:xfrm>
          <a:prstGeom prst="rect">
            <a:avLst/>
          </a:prstGeom>
        </p:spPr>
      </p:pic>
      <p:pic>
        <p:nvPicPr>
          <p:cNvPr id="7" name="Picture 6" descr="Top Deser 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5" y="262393"/>
            <a:ext cx="6051263" cy="2118687"/>
          </a:xfrm>
          <a:prstGeom prst="rect">
            <a:avLst/>
          </a:prstGeom>
        </p:spPr>
      </p:pic>
      <p:pic>
        <p:nvPicPr>
          <p:cNvPr id="8" name="Picture 7" descr="Mid Deser Figur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1" y="2381079"/>
            <a:ext cx="6150641" cy="2024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5632" y="6311450"/>
            <a:ext cx="31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(</a:t>
            </a:r>
            <a:r>
              <a:rPr lang="en-US" dirty="0" err="1" smtClean="0"/>
              <a:t>Deser</a:t>
            </a:r>
            <a:r>
              <a:rPr lang="en-US" dirty="0" smtClean="0"/>
              <a:t> et al. 2010)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6" y="2551623"/>
            <a:ext cx="5127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000">
                <a:solidFill>
                  <a:schemeClr val="tx1">
                    <a:lumMod val="85000"/>
                    <a:lumOff val="15000"/>
                  </a:schemeClr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dirty="0" smtClean="0"/>
              <a:t>Tropical Pacific SST trends are inconsistent over </a:t>
            </a:r>
            <a:r>
              <a:rPr lang="en-US" dirty="0"/>
              <a:t>the 20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century</a:t>
            </a:r>
            <a:endParaRPr lang="en-US" dirty="0"/>
          </a:p>
        </p:txBody>
      </p:sp>
      <p:sp>
        <p:nvSpPr>
          <p:cNvPr id="19" name="Frame 18"/>
          <p:cNvSpPr/>
          <p:nvPr/>
        </p:nvSpPr>
        <p:spPr>
          <a:xfrm>
            <a:off x="298825" y="4405857"/>
            <a:ext cx="2883646" cy="1905594"/>
          </a:xfrm>
          <a:prstGeom prst="frame">
            <a:avLst>
              <a:gd name="adj1" fmla="val 0"/>
            </a:avLst>
          </a:prstGeom>
          <a:ln w="38100" cmpd="sng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3354295" y="2441265"/>
            <a:ext cx="2883646" cy="1905594"/>
          </a:xfrm>
          <a:prstGeom prst="frame">
            <a:avLst>
              <a:gd name="adj1" fmla="val 0"/>
            </a:avLst>
          </a:prstGeom>
          <a:ln w="38100" cmpd="sng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6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ttom Deser Figur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7" y="4346859"/>
            <a:ext cx="6194137" cy="2403163"/>
          </a:xfrm>
          <a:prstGeom prst="rect">
            <a:avLst/>
          </a:prstGeom>
        </p:spPr>
      </p:pic>
      <p:pic>
        <p:nvPicPr>
          <p:cNvPr id="7" name="Picture 6" descr="Top Deser 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5" y="262393"/>
            <a:ext cx="6051263" cy="2118687"/>
          </a:xfrm>
          <a:prstGeom prst="rect">
            <a:avLst/>
          </a:prstGeom>
        </p:spPr>
      </p:pic>
      <p:pic>
        <p:nvPicPr>
          <p:cNvPr id="8" name="Picture 7" descr="Mid Deser Figur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1" y="2381079"/>
            <a:ext cx="6150641" cy="2024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5632" y="6311450"/>
            <a:ext cx="31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(</a:t>
            </a:r>
            <a:r>
              <a:rPr lang="en-US" dirty="0" err="1" smtClean="0"/>
              <a:t>Deser</a:t>
            </a:r>
            <a:r>
              <a:rPr lang="en-US" dirty="0" smtClean="0"/>
              <a:t> et al. 2010)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6" y="2551623"/>
            <a:ext cx="5127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000">
                <a:solidFill>
                  <a:schemeClr val="tx1">
                    <a:lumMod val="85000"/>
                    <a:lumOff val="15000"/>
                  </a:schemeClr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dirty="0"/>
              <a:t>T</a:t>
            </a:r>
            <a:r>
              <a:rPr lang="en-US" dirty="0" smtClean="0"/>
              <a:t>ropical Pacific SST trends are inconsistent over </a:t>
            </a:r>
            <a:r>
              <a:rPr lang="en-US" dirty="0"/>
              <a:t>the 20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century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661647" y="1299882"/>
            <a:ext cx="134471" cy="134471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96118" y="463176"/>
            <a:ext cx="1372590" cy="836706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68708" y="262393"/>
            <a:ext cx="204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Christmas Island</a:t>
            </a:r>
          </a:p>
        </p:txBody>
      </p:sp>
    </p:spTree>
    <p:extLst>
      <p:ext uri="{BB962C8B-B14F-4D97-AF65-F5344CB8AC3E}">
        <p14:creationId xmlns:p14="http://schemas.microsoft.com/office/powerpoint/2010/main" val="181093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rn S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13" y="77667"/>
            <a:ext cx="2971475" cy="650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548" y="97281"/>
            <a:ext cx="9012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000">
                <a:solidFill>
                  <a:schemeClr val="tx1">
                    <a:lumMod val="85000"/>
                    <a:lumOff val="15000"/>
                  </a:schemeClr>
                </a:solidFill>
                <a:latin typeface="Helvetica Neue Bold Condensed"/>
                <a:cs typeface="Helvetica Neue Bold Condensed"/>
              </a:defRPr>
            </a:lvl1pPr>
          </a:lstStyle>
          <a:p>
            <a:pPr algn="l"/>
            <a:r>
              <a:rPr lang="en-US" dirty="0"/>
              <a:t>Corals are in situ recorders of past ocean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471" y="5378384"/>
            <a:ext cx="7739529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Helvetica Neue"/>
                <a:cs typeface="Helvetica Neue"/>
              </a:rPr>
              <a:t>Widely distributed throughout the tropics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Helvetica Neue"/>
                <a:cs typeface="Helvetica Neue"/>
              </a:rPr>
              <a:t>Rapid growth rates allow for monthly resolved records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Helvetica Neue"/>
                <a:cs typeface="Helvetica Neue"/>
              </a:rPr>
              <a:t>Seasonal banding represented in x-rays</a:t>
            </a:r>
          </a:p>
        </p:txBody>
      </p:sp>
      <p:pic>
        <p:nvPicPr>
          <p:cNvPr id="8" name="Picture 7" descr="pori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57" y="1090705"/>
            <a:ext cx="5164173" cy="3874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2471" y="4578780"/>
            <a:ext cx="266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Credit: P. </a:t>
            </a:r>
            <a:r>
              <a:rPr lang="en-US" dirty="0" err="1" smtClean="0">
                <a:solidFill>
                  <a:schemeClr val="bg1"/>
                </a:solidFill>
              </a:rPr>
              <a:t>Grothe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6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xmas_d18O_offset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r="8492"/>
          <a:stretch/>
        </p:blipFill>
        <p:spPr>
          <a:xfrm>
            <a:off x="1109283" y="962755"/>
            <a:ext cx="10082599" cy="44216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Helvetica Neue Black Condensed"/>
                <a:cs typeface="Helvetica Neue Black Condensed"/>
              </a:rPr>
              <a:t>Oxygen isotopes in modern corals from Christmas Island</a:t>
            </a:r>
            <a:endParaRPr lang="en-US" sz="3600" dirty="0">
              <a:latin typeface="Helvetica Neue Black Condensed"/>
              <a:cs typeface="Helvetica Neue Black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70225" y="4430308"/>
            <a:ext cx="1778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Evans et al., 1998</a:t>
            </a:r>
          </a:p>
          <a:p>
            <a:r>
              <a:rPr lang="en-US" sz="1400" i="1" dirty="0" err="1"/>
              <a:t>Nurhati</a:t>
            </a:r>
            <a:r>
              <a:rPr lang="en-US" sz="1400" i="1" dirty="0"/>
              <a:t> et al., 2009</a:t>
            </a:r>
          </a:p>
          <a:p>
            <a:r>
              <a:rPr lang="en-US" sz="1400" i="1" dirty="0" err="1"/>
              <a:t>Grothe</a:t>
            </a:r>
            <a:r>
              <a:rPr lang="en-US" sz="1400" i="1" dirty="0"/>
              <a:t> et al., </a:t>
            </a:r>
            <a:r>
              <a:rPr lang="en-US" sz="1400" i="1" dirty="0" smtClean="0"/>
              <a:t>in press</a:t>
            </a:r>
          </a:p>
          <a:p>
            <a:r>
              <a:rPr lang="en-US" sz="1400" i="1" dirty="0" err="1" smtClean="0"/>
              <a:t>Tianran</a:t>
            </a:r>
            <a:r>
              <a:rPr lang="en-US" sz="1400" i="1" dirty="0" smtClean="0"/>
              <a:t> et. al in rep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74465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 Medium"/>
                <a:cs typeface="Helvetica Neue Medium"/>
              </a:rPr>
              <a:t>δ</a:t>
            </a:r>
            <a:r>
              <a:rPr lang="en-US" sz="2400" baseline="30000" dirty="0" smtClean="0">
                <a:latin typeface="Helvetica Neue Medium"/>
                <a:cs typeface="Helvetica Neue Medium"/>
              </a:rPr>
              <a:t>18</a:t>
            </a:r>
            <a:r>
              <a:rPr lang="en-US" sz="2400" dirty="0" smtClean="0">
                <a:latin typeface="Helvetica Neue Medium"/>
                <a:cs typeface="Helvetica Neue Medium"/>
              </a:rPr>
              <a:t>O is well reproduced among modern corals and tracks SST  </a:t>
            </a:r>
            <a:endParaRPr lang="en-US" sz="2400" dirty="0"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156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xmas_d18O_offset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r="8492"/>
          <a:stretch/>
        </p:blipFill>
        <p:spPr>
          <a:xfrm>
            <a:off x="1109283" y="962755"/>
            <a:ext cx="10082599" cy="44216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Helvetica Neue Black Condensed"/>
                <a:cs typeface="Helvetica Neue Black Condensed"/>
              </a:rPr>
              <a:t>Oxygen isotopes in modern </a:t>
            </a:r>
            <a:r>
              <a:rPr lang="en-US" sz="3600" dirty="0">
                <a:latin typeface="Helvetica Neue Black Condensed"/>
                <a:cs typeface="Helvetica Neue Black Condensed"/>
              </a:rPr>
              <a:t>c</a:t>
            </a:r>
            <a:r>
              <a:rPr lang="en-US" sz="3600" dirty="0" smtClean="0">
                <a:latin typeface="Helvetica Neue Black Condensed"/>
                <a:cs typeface="Helvetica Neue Black Condensed"/>
              </a:rPr>
              <a:t>orals from Christmas Island</a:t>
            </a:r>
            <a:endParaRPr lang="en-US" sz="3600" dirty="0">
              <a:latin typeface="Helvetica Neue Black Condensed"/>
              <a:cs typeface="Helvetica Neue Black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70225" y="4430308"/>
            <a:ext cx="1778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Evans et al., 1998</a:t>
            </a:r>
          </a:p>
          <a:p>
            <a:r>
              <a:rPr lang="en-US" sz="1400" i="1" dirty="0" err="1"/>
              <a:t>Nurhati</a:t>
            </a:r>
            <a:r>
              <a:rPr lang="en-US" sz="1400" i="1" dirty="0"/>
              <a:t> et al., 2009</a:t>
            </a:r>
          </a:p>
          <a:p>
            <a:r>
              <a:rPr lang="en-US" sz="1400" i="1" dirty="0" err="1"/>
              <a:t>Grothe</a:t>
            </a:r>
            <a:r>
              <a:rPr lang="en-US" sz="1400" i="1" dirty="0"/>
              <a:t> et al., </a:t>
            </a:r>
            <a:r>
              <a:rPr lang="en-US" sz="1400" i="1" dirty="0" smtClean="0"/>
              <a:t>in press</a:t>
            </a:r>
          </a:p>
          <a:p>
            <a:r>
              <a:rPr lang="en-US" sz="1400" i="1" dirty="0" err="1" smtClean="0"/>
              <a:t>Tianran</a:t>
            </a:r>
            <a:r>
              <a:rPr lang="en-US" sz="1400" i="1" dirty="0" smtClean="0"/>
              <a:t> et. al in rep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610184"/>
            <a:ext cx="12192000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latin typeface="Helvetica Neue Medium"/>
                <a:cs typeface="Helvetica Neue Medium"/>
              </a:rPr>
              <a:t>δ</a:t>
            </a:r>
            <a:r>
              <a:rPr lang="en-US" sz="2400" baseline="30000" dirty="0" smtClean="0">
                <a:latin typeface="Helvetica Neue Medium"/>
                <a:cs typeface="Helvetica Neue Medium"/>
              </a:rPr>
              <a:t>18</a:t>
            </a:r>
            <a:r>
              <a:rPr lang="en-US" sz="2400" dirty="0" smtClean="0">
                <a:latin typeface="Helvetica Neue Medium"/>
                <a:cs typeface="Helvetica Neue Medium"/>
              </a:rPr>
              <a:t>O records are systematically offset from one another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latin typeface="Helvetica Neue Medium"/>
                <a:cs typeface="Helvetica Neue Medium"/>
              </a:rPr>
              <a:t>Offsets range from 0.27 per mil or ~1C</a:t>
            </a:r>
          </a:p>
          <a:p>
            <a:pPr algn="ctr">
              <a:lnSpc>
                <a:spcPct val="120000"/>
              </a:lnSpc>
            </a:pPr>
            <a:endParaRPr lang="en-US" sz="2400" dirty="0"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381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Xmas (87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63" y="1195295"/>
            <a:ext cx="8622060" cy="484991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402658" y="5704822"/>
            <a:ext cx="324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Photo Credit: Pamela </a:t>
            </a:r>
            <a:r>
              <a:rPr lang="en-US" dirty="0" err="1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Grothe</a:t>
            </a:r>
            <a:endParaRPr lang="en-US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9363" y="269876"/>
            <a:ext cx="8774111" cy="60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r>
              <a:rPr lang="en-US" dirty="0"/>
              <a:t>Coral rubble fields on Christmas Island</a:t>
            </a:r>
          </a:p>
        </p:txBody>
      </p:sp>
    </p:spTree>
    <p:extLst>
      <p:ext uri="{BB962C8B-B14F-4D97-AF65-F5344CB8AC3E}">
        <p14:creationId xmlns:p14="http://schemas.microsoft.com/office/powerpoint/2010/main" val="159611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0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Helvetica Neue Black Condensed"/>
                <a:cs typeface="Helvetica Neue Black Condensed"/>
              </a:rPr>
              <a:t>Research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6512859" cy="43513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 Neue Medium"/>
                <a:cs typeface="Helvetica Neue Medium"/>
              </a:rPr>
              <a:t>T</a:t>
            </a:r>
            <a:r>
              <a:rPr lang="en-US" dirty="0" smtClean="0">
                <a:latin typeface="Helvetica Neue Medium"/>
                <a:cs typeface="Helvetica Neue Medium"/>
              </a:rPr>
              <a:t>est rubble corals as a tool for reconstructing mean climate</a:t>
            </a:r>
          </a:p>
          <a:p>
            <a:pPr marL="0" indent="0">
              <a:buNone/>
            </a:pPr>
            <a:endParaRPr lang="en-US" dirty="0" smtClean="0">
              <a:latin typeface="Helvetica Neue Medium"/>
              <a:cs typeface="Helvetica Neue Medium"/>
            </a:endParaRPr>
          </a:p>
          <a:p>
            <a:pPr marL="0" indent="0">
              <a:buNone/>
            </a:pPr>
            <a:r>
              <a:rPr lang="en-US" dirty="0" smtClean="0">
                <a:latin typeface="Helvetica Neue Medium"/>
                <a:cs typeface="Helvetica Neue Medium"/>
              </a:rPr>
              <a:t>Approach: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/>
                <a:cs typeface="Helvetica Neue Medium"/>
              </a:rPr>
              <a:t>measure δ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/>
                <a:cs typeface="Helvetica Neue Medium"/>
              </a:rPr>
              <a:t>18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/>
                <a:cs typeface="Helvetica Neue Medium"/>
              </a:rPr>
              <a:t>O in U/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/>
                <a:cs typeface="Helvetica Neue Medium"/>
              </a:rPr>
              <a:t>Th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/>
                <a:cs typeface="Helvetica Neue Medium"/>
              </a:rPr>
              <a:t>-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/>
                <a:cs typeface="Helvetica Neue Medium"/>
              </a:rPr>
              <a:t>dated rubble corals from 1978-2006</a:t>
            </a:r>
          </a:p>
          <a:p>
            <a:pPr marL="457200" lvl="1" indent="0">
              <a:buNone/>
            </a:pPr>
            <a:endParaRPr lang="en-US" dirty="0" smtClean="0">
              <a:latin typeface="Helvetica Neue Medium"/>
              <a:cs typeface="Helvetica Neue Medium"/>
            </a:endParaRPr>
          </a:p>
          <a:p>
            <a:pPr lvl="1"/>
            <a:endParaRPr lang="en-US" dirty="0">
              <a:latin typeface="Helvetica Neue Medium"/>
              <a:cs typeface="Helvetica Neue Medium"/>
            </a:endParaRPr>
          </a:p>
        </p:txBody>
      </p:sp>
      <p:pic>
        <p:nvPicPr>
          <p:cNvPr id="8" name="Picture 7" descr="X12-FS9-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16759" r="7201" b="10078"/>
          <a:stretch/>
        </p:blipFill>
        <p:spPr>
          <a:xfrm rot="5400000">
            <a:off x="7560235" y="1855047"/>
            <a:ext cx="3854822" cy="29284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9218706" y="1705634"/>
            <a:ext cx="537882" cy="330200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51058" y="5301853"/>
            <a:ext cx="4183529" cy="87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latin typeface="Helvetica Neue Medium"/>
                <a:cs typeface="Helvetica Neue Medium"/>
              </a:defRPr>
            </a:lvl1pPr>
            <a:lvl2pPr lvl="1"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latin typeface="Helvetica Neue Medium"/>
                <a:cs typeface="Helvetica Neue Medium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algn="ctr"/>
            <a:r>
              <a:rPr lang="en-US" sz="2000" dirty="0"/>
              <a:t>Transect length = 14.3 </a:t>
            </a:r>
            <a:r>
              <a:rPr lang="en-US" sz="2000" dirty="0" smtClean="0"/>
              <a:t>cm</a:t>
            </a:r>
            <a:br>
              <a:rPr lang="en-US" sz="2000" dirty="0" smtClean="0"/>
            </a:br>
            <a:r>
              <a:rPr lang="en-US" sz="2000" dirty="0" smtClean="0"/>
              <a:t>  </a:t>
            </a:r>
            <a:r>
              <a:rPr lang="en-US" sz="2000" dirty="0"/>
              <a:t>~13 </a:t>
            </a:r>
            <a:r>
              <a:rPr lang="en-US" sz="2000" dirty="0" smtClean="0"/>
              <a:t>years of climate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300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13221</TotalTime>
  <Words>681</Words>
  <Application>Microsoft Macintosh PowerPoint</Application>
  <PresentationFormat>Custom</PresentationFormat>
  <Paragraphs>142</Paragraphs>
  <Slides>26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Oxygen isotopes in modern corals from Christmas Island</vt:lpstr>
      <vt:lpstr>Oxygen isotopes in modern corals from Christmas Island</vt:lpstr>
      <vt:lpstr>PowerPoint Presentation</vt:lpstr>
      <vt:lpstr>Research Objectives</vt:lpstr>
      <vt:lpstr>Rubble Approach</vt:lpstr>
      <vt:lpstr>Rubble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An ensemble approach to reconstructing mid-20th century climate using young fossil corals: pitfalls and opportunities  </dc:title>
  <dc:creator>Hitt, Nicholas T</dc:creator>
  <cp:lastModifiedBy>Nicholas Hitt</cp:lastModifiedBy>
  <cp:revision>213</cp:revision>
  <dcterms:created xsi:type="dcterms:W3CDTF">2016-02-08T23:42:16Z</dcterms:created>
  <dcterms:modified xsi:type="dcterms:W3CDTF">2016-07-31T03:38:36Z</dcterms:modified>
</cp:coreProperties>
</file>