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Roboto" panose="020B0604020202020204" charset="0"/>
      <p:regular r:id="rId15"/>
      <p:bold r:id="rId16"/>
      <p:italic r:id="rId17"/>
      <p:boldItalic r:id="rId18"/>
    </p:embeddedFont>
    <p:embeddedFont>
      <p:font typeface="Roboto Slab" panose="020B0604020202020204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7998132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29854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82526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3016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0423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1724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8225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7024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9723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8016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07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0911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24800" y="672605"/>
            <a:ext cx="1081625" cy="1124949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6537562" y="33429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/>
            <a:headEnd type="none" w="med" len="med"/>
            <a:tailEnd type="none" w="med" len="med"/>
          </a:ln>
        </p:spPr>
      </p:sp>
      <p:cxnSp>
        <p:nvCxnSpPr>
          <p:cNvPr id="12" name="Shape 12"/>
          <p:cNvCxnSpPr/>
          <p:nvPr/>
        </p:nvCxnSpPr>
        <p:spPr>
          <a:xfrm>
            <a:off x="4359601" y="281746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000"/>
            </a:lvl1pPr>
            <a:lvl2pPr lvl="1" algn="ctr">
              <a:spcBef>
                <a:spcPts val="0"/>
              </a:spcBef>
              <a:buSzPct val="100000"/>
              <a:defRPr sz="4000"/>
            </a:lvl2pPr>
            <a:lvl3pPr lvl="2" algn="ctr">
              <a:spcBef>
                <a:spcPts val="0"/>
              </a:spcBef>
              <a:buSzPct val="100000"/>
              <a:defRPr sz="4000"/>
            </a:lvl3pPr>
            <a:lvl4pPr lvl="3" algn="ctr">
              <a:spcBef>
                <a:spcPts val="0"/>
              </a:spcBef>
              <a:buSzPct val="100000"/>
              <a:defRPr sz="4000"/>
            </a:lvl4pPr>
            <a:lvl5pPr lvl="4" algn="ctr">
              <a:spcBef>
                <a:spcPts val="0"/>
              </a:spcBef>
              <a:buSzPct val="100000"/>
              <a:defRPr sz="4000"/>
            </a:lvl5pPr>
            <a:lvl6pPr lvl="5" algn="ctr">
              <a:spcBef>
                <a:spcPts val="0"/>
              </a:spcBef>
              <a:buSzPct val="100000"/>
              <a:defRPr sz="4000"/>
            </a:lvl6pPr>
            <a:lvl7pPr lvl="6" algn="ctr">
              <a:spcBef>
                <a:spcPts val="0"/>
              </a:spcBef>
              <a:buSzPct val="100000"/>
              <a:defRPr sz="4000"/>
            </a:lvl7pPr>
            <a:lvl8pPr lvl="7" algn="ctr">
              <a:spcBef>
                <a:spcPts val="0"/>
              </a:spcBef>
              <a:buSzPct val="100000"/>
              <a:defRPr sz="4000"/>
            </a:lvl8pPr>
            <a:lvl9pPr lvl="8" algn="ctr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5"/>
              </a:buClr>
              <a:buSzPct val="100000"/>
              <a:defRPr sz="130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359601" y="281746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492562" y="126028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492562" y="1260283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89218" y="1412276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Roboto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Roboto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Shape 63"/>
          <p:cNvPicPr preferRelativeResize="0"/>
          <p:nvPr/>
        </p:nvPicPr>
        <p:blipFill>
          <a:blip r:embed="rId3">
            <a:alphaModFix amt="38000"/>
          </a:blip>
          <a:stretch>
            <a:fillRect/>
          </a:stretch>
        </p:blipFill>
        <p:spPr>
          <a:xfrm>
            <a:off x="0" y="0"/>
            <a:ext cx="9143998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Shape 64"/>
          <p:cNvSpPr txBox="1">
            <a:spLocks noGrp="1"/>
          </p:cNvSpPr>
          <p:nvPr>
            <p:ph type="ctrTitle"/>
          </p:nvPr>
        </p:nvSpPr>
        <p:spPr>
          <a:xfrm>
            <a:off x="1680301" y="1188925"/>
            <a:ext cx="5783400" cy="1457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 dirty="0">
                <a:solidFill>
                  <a:srgbClr val="000000"/>
                </a:solidFill>
              </a:rPr>
              <a:t>Can Weather Influence </a:t>
            </a:r>
            <a:r>
              <a:rPr lang="en" b="1" dirty="0" smtClean="0">
                <a:solidFill>
                  <a:srgbClr val="000000"/>
                </a:solidFill>
              </a:rPr>
              <a:t>Homicide </a:t>
            </a:r>
            <a:r>
              <a:rPr lang="en" b="1" dirty="0">
                <a:solidFill>
                  <a:srgbClr val="000000"/>
                </a:solidFill>
              </a:rPr>
              <a:t>Rates?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subTitle" idx="1"/>
          </p:nvPr>
        </p:nvSpPr>
        <p:spPr>
          <a:xfrm>
            <a:off x="1680301" y="3049450"/>
            <a:ext cx="5783400" cy="909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>
                <a:solidFill>
                  <a:srgbClr val="000000"/>
                </a:solidFill>
              </a:rPr>
              <a:t>Kaitlin Gardner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Periodogram of Rainfall and </a:t>
            </a:r>
            <a:r>
              <a:rPr lang="en-US" dirty="0" smtClean="0"/>
              <a:t>homicide</a:t>
            </a:r>
            <a:r>
              <a:rPr lang="en" dirty="0" smtClean="0"/>
              <a:t> </a:t>
            </a:r>
            <a:r>
              <a:rPr lang="en" dirty="0"/>
              <a:t>Data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Expected to see trends that matched if there are high correlations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Since there are not it does not surprise me that are trends that aren’t matching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There are lots of peaks so it does not seem that there is one trend that really stands out</a:t>
            </a:r>
          </a:p>
        </p:txBody>
      </p:sp>
      <p:pic>
        <p:nvPicPr>
          <p:cNvPr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775" y="1144125"/>
            <a:ext cx="4424525" cy="384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Coherence of Rainfall and </a:t>
            </a:r>
            <a:r>
              <a:rPr lang="en-US" dirty="0" smtClean="0"/>
              <a:t>homicide</a:t>
            </a:r>
            <a:r>
              <a:rPr lang="en" dirty="0" smtClean="0"/>
              <a:t> </a:t>
            </a:r>
            <a:r>
              <a:rPr lang="en" dirty="0"/>
              <a:t>Data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Low coherence at every point except for the very beginning on both series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Indicates that there is a lot of noise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36" name="Shape 1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3317" y="1489824"/>
            <a:ext cx="4719607" cy="353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Conclusion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There is no correlation in this specific city however this only took into account one very specific population and area in the United States. 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Motivation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Criminal Minds!!!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Oakland County Child Killer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Occurred during winter months and bodies dumped after snowfall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Suicide Correlation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During Spring and Summer suicide rates jump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Temperature and Rainfall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Studies have shown a correlation between higher temperature and rainfall and aggressive behavior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Questions for Analysis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Is there a correlation between rainfall data and homicides that indicates that the former causes the later?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Is there a trend in the two data sets?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Datasets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dirty="0"/>
              <a:t>Rainfall Data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NOAA Weather Station in Boston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Range 1988-2008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Monthly totals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Homicide Data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20 Year </a:t>
            </a:r>
            <a:r>
              <a:rPr lang="en" dirty="0" smtClean="0"/>
              <a:t>Homicide </a:t>
            </a:r>
            <a:r>
              <a:rPr lang="en" dirty="0"/>
              <a:t>Report from Boston Mass. 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Range 1988-2008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Monthly totals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Benefits</a:t>
            </a:r>
          </a:p>
          <a:p>
            <a:pPr marL="914400" lvl="1" indent="-228600">
              <a:spcBef>
                <a:spcPts val="0"/>
              </a:spcBef>
            </a:pPr>
            <a:r>
              <a:rPr lang="en" dirty="0"/>
              <a:t>Equal number of data points so no interpolation of any kind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Histogram and Boxplots of Data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1" y="365750"/>
            <a:ext cx="8605799" cy="436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97" name="Shape 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3100" y="260500"/>
            <a:ext cx="8217799" cy="462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04" name="Shape 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0936" y="229024"/>
            <a:ext cx="8282113" cy="4685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Regression Analysis and Correlation Coefficient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5062" y="1048137"/>
            <a:ext cx="4525582" cy="3962274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Shape 112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Regression Analysis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Least Squares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Reduced Major Axis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Principle Component Regression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Visually Least Squares looks the best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Correlation Coefficient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R = -0.0733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P = 0.246</a:t>
            </a:r>
          </a:p>
          <a:p>
            <a:pPr marL="914400" lvl="1" indent="-228600">
              <a:spcBef>
                <a:spcPts val="0"/>
              </a:spcBef>
            </a:pPr>
            <a:r>
              <a:rPr lang="en"/>
              <a:t>The correlation is not strong and it is not significant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Residual Analysis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</a:pPr>
            <a:r>
              <a:rPr lang="en"/>
              <a:t>Least Squares Regression has the best fit because the residual analysis shows the least amount of difference between actual and fitted values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20" name="Shape 1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56999" y="2406950"/>
            <a:ext cx="5398225" cy="2618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On-screen Show (16:9)</PresentationFormat>
  <Paragraphs>46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Roboto</vt:lpstr>
      <vt:lpstr>Roboto Slab</vt:lpstr>
      <vt:lpstr>Arial</vt:lpstr>
      <vt:lpstr>marina</vt:lpstr>
      <vt:lpstr>Can Weather Influence Homicide Rates?</vt:lpstr>
      <vt:lpstr>Motivation</vt:lpstr>
      <vt:lpstr>Questions for Analysis</vt:lpstr>
      <vt:lpstr>Datasets </vt:lpstr>
      <vt:lpstr>Histogram and Boxplots of Data</vt:lpstr>
      <vt:lpstr>PowerPoint Presentation</vt:lpstr>
      <vt:lpstr>PowerPoint Presentation</vt:lpstr>
      <vt:lpstr>Regression Analysis and Correlation Coefficient</vt:lpstr>
      <vt:lpstr>Residual Analysis</vt:lpstr>
      <vt:lpstr>Periodogram of Rainfall and homicide Data</vt:lpstr>
      <vt:lpstr>Coherence of Rainfall and homicide Data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Weather Influence Homicide Rates?</dc:title>
  <cp:lastModifiedBy>Wang, Yuhang</cp:lastModifiedBy>
  <cp:revision>1</cp:revision>
  <dcterms:modified xsi:type="dcterms:W3CDTF">2016-04-21T17:48:35Z</dcterms:modified>
</cp:coreProperties>
</file>