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2" r:id="rId7"/>
    <p:sldId id="260" r:id="rId8"/>
    <p:sldId id="264" r:id="rId9"/>
    <p:sldId id="265" r:id="rId10"/>
    <p:sldId id="266" r:id="rId11"/>
    <p:sldId id="263" r:id="rId12"/>
    <p:sldId id="261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B56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>
        <p:scale>
          <a:sx n="33" d="100"/>
          <a:sy n="33" d="100"/>
        </p:scale>
        <p:origin x="432" y="15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09062"/>
            <a:ext cx="6858000" cy="725977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2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1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8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3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5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1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8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98D0-DAD1-4A68-BF05-188715B51210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5D9-2EBD-426D-BE98-BEC5FED8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8/82/PIA19048_realistic_color_Europa_mosaic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0" y="807693"/>
            <a:ext cx="8001000" cy="59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-2524"/>
            <a:ext cx="1011216" cy="62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12" y="89671"/>
            <a:ext cx="1163876" cy="5141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26436"/>
            <a:ext cx="7886700" cy="997505"/>
          </a:xfrm>
          <a:prstGeom prst="rect">
            <a:avLst/>
          </a:prstGeom>
          <a:solidFill>
            <a:srgbClr val="0033CC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530726"/>
          </a:xfrm>
          <a:prstGeom prst="rect">
            <a:avLst/>
          </a:prstGeom>
          <a:solidFill>
            <a:srgbClr val="0033CC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levl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394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A198D0-DAD1-4A68-BF05-188715B51210}" type="datetimeFigureOut">
              <a:rPr lang="en-US" smtClean="0"/>
              <a:pPr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394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94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D755D9-2EBD-426D-BE98-BEC5FED8BD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8"/>
          <p:cNvSpPr txBox="1">
            <a:spLocks/>
          </p:cNvSpPr>
          <p:nvPr userDrawn="1"/>
        </p:nvSpPr>
        <p:spPr>
          <a:xfrm>
            <a:off x="1014194" y="49876"/>
            <a:ext cx="7099028" cy="934862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56F5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EFFECT OF EXISTING GEOLOGIC FEATURES ON THE FORMATION</a:t>
            </a:r>
            <a:br>
              <a:rPr lang="en-US" sz="1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EUROPA’S CHAOTIC TERRAINS. </a:t>
            </a:r>
            <a:br>
              <a:rPr lang="en-US" sz="1400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FFC0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E. Hedgepeth</a:t>
            </a:r>
            <a:r>
              <a:rPr lang="en-US" sz="1100" spc="50" baseline="30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B. E. Schmidt</a:t>
            </a:r>
            <a:r>
              <a:rPr lang="en-US" sz="1100" spc="50" baseline="30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spc="50" baseline="30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Georgia Institute of Technology (jhedgepeth3@gatech.edu)</a:t>
            </a:r>
            <a:endParaRPr lang="en-US" sz="1600" dirty="0">
              <a:solidFill>
                <a:schemeClr val="bg1"/>
              </a:solidFill>
              <a:effectLst>
                <a:glow rad="139700">
                  <a:schemeClr val="accent2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7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glow>
              <a:schemeClr val="bg1">
                <a:alpha val="40000"/>
              </a:schemeClr>
            </a:glo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glow>
              <a:schemeClr val="accent2">
                <a:satMod val="175000"/>
                <a:alpha val="40000"/>
              </a:schemeClr>
            </a:glo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glow>
              <a:schemeClr val="accent2">
                <a:satMod val="175000"/>
                <a:alpha val="40000"/>
              </a:schemeClr>
            </a:glo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glow>
              <a:schemeClr val="accent2">
                <a:satMod val="175000"/>
                <a:alpha val="40000"/>
              </a:schemeClr>
            </a:glo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glow>
              <a:schemeClr val="accent2">
                <a:satMod val="175000"/>
                <a:alpha val="40000"/>
              </a:schemeClr>
            </a:glo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glow>
              <a:schemeClr val="accent2">
                <a:satMod val="175000"/>
                <a:alpha val="40000"/>
              </a:schemeClr>
            </a:glo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721" y="5791197"/>
            <a:ext cx="5490556" cy="8478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spc="5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J. E. Hedgepeth</a:t>
            </a:r>
            <a:r>
              <a:rPr lang="en-US" sz="1600" spc="50" baseline="3000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1</a:t>
            </a:r>
            <a:r>
              <a:rPr lang="en-US" sz="1600" spc="5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 and B. E. Schmidt</a:t>
            </a:r>
            <a:r>
              <a:rPr lang="en-US" sz="1600" spc="50" baseline="3000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1</a:t>
            </a:r>
            <a:r>
              <a:rPr lang="en-US" sz="1600" spc="5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spc="50" baseline="3000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1</a:t>
            </a:r>
            <a:r>
              <a:rPr lang="en-US" sz="1600" spc="5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Georgia Institute of Technology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spc="50" dirty="0">
                <a:ln w="9525" cmpd="sng">
                  <a:noFill/>
                  <a:prstDash val="solid"/>
                </a:ln>
                <a:effectLst>
                  <a:glow rad="139700">
                    <a:schemeClr val="accent2">
                      <a:alpha val="40000"/>
                    </a:schemeClr>
                  </a:glow>
                </a:effectLst>
              </a:rPr>
              <a:t>(jhedgepeth3@gatech.edu)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23851" y="0"/>
            <a:ext cx="6795654" cy="95319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glow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8"/>
          <p:cNvSpPr txBox="1">
            <a:spLocks/>
          </p:cNvSpPr>
          <p:nvPr/>
        </p:nvSpPr>
        <p:spPr>
          <a:xfrm>
            <a:off x="1083424" y="121919"/>
            <a:ext cx="6977149" cy="1189785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B56F5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2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EFFECT OF EXISTING GEOLOGIC FEATURES ON THE FORMATION</a:t>
            </a:r>
            <a:br>
              <a:rPr lang="en-US" sz="2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50" dirty="0">
                <a:ln w="9525" cmpd="sng">
                  <a:noFill/>
                  <a:prstDash val="solid"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EUROPA’S CHAOTIC TERRAINS. </a:t>
            </a:r>
            <a:endParaRPr lang="en-US" sz="2800" dirty="0">
              <a:solidFill>
                <a:schemeClr val="bg1"/>
              </a:solidFill>
              <a:effectLst>
                <a:glow rad="139700">
                  <a:schemeClr val="accent2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7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Multivariable Regression, Cont.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regression for fewer variables (calculating new beta each time)</a:t>
            </a:r>
          </a:p>
        </p:txBody>
      </p:sp>
      <p:graphicFrame>
        <p:nvGraphicFramePr>
          <p:cNvPr id="1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494091"/>
              </p:ext>
            </p:extLst>
          </p:nvPr>
        </p:nvGraphicFramePr>
        <p:xfrm>
          <a:off x="1626931" y="3863692"/>
          <a:ext cx="5890138" cy="1709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9993">
                  <a:extLst>
                    <a:ext uri="{9D8B030D-6E8A-4147-A177-3AD203B41FA5}">
                      <a16:colId xmlns:a16="http://schemas.microsoft.com/office/drawing/2014/main" val="2318880338"/>
                    </a:ext>
                  </a:extLst>
                </a:gridCol>
                <a:gridCol w="1783491">
                  <a:extLst>
                    <a:ext uri="{9D8B030D-6E8A-4147-A177-3AD203B41FA5}">
                      <a16:colId xmlns:a16="http://schemas.microsoft.com/office/drawing/2014/main" val="4276964614"/>
                    </a:ext>
                  </a:extLst>
                </a:gridCol>
                <a:gridCol w="1656099">
                  <a:extLst>
                    <a:ext uri="{9D8B030D-6E8A-4147-A177-3AD203B41FA5}">
                      <a16:colId xmlns:a16="http://schemas.microsoft.com/office/drawing/2014/main" val="3602249743"/>
                    </a:ext>
                  </a:extLst>
                </a:gridCol>
                <a:gridCol w="1560555">
                  <a:extLst>
                    <a:ext uri="{9D8B030D-6E8A-4147-A177-3AD203B41FA5}">
                      <a16:colId xmlns:a16="http://schemas.microsoft.com/office/drawing/2014/main" val="2078741804"/>
                    </a:ext>
                  </a:extLst>
                </a:gridCol>
              </a:tblGrid>
              <a:tr h="569717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Bands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Ridges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Plains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extLst>
                  <a:ext uri="{0D108BD9-81ED-4DB2-BD59-A6C34878D82A}">
                    <a16:rowId xmlns:a16="http://schemas.microsoft.com/office/drawing/2014/main" val="1208890468"/>
                  </a:ext>
                </a:extLst>
              </a:tr>
              <a:tr h="569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r-Value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0.41331/0.3925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-0.5474/-0.1627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0.54491/0.5247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extLst>
                  <a:ext uri="{0D108BD9-81ED-4DB2-BD59-A6C34878D82A}">
                    <a16:rowId xmlns:a16="http://schemas.microsoft.com/office/drawing/2014/main" val="3538853814"/>
                  </a:ext>
                </a:extLst>
              </a:tr>
              <a:tr h="569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0.062559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0.010216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0.010637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741" marR="29741" marT="29741" marB="29741" anchor="ctr"/>
                </a:tc>
                <a:extLst>
                  <a:ext uri="{0D108BD9-81ED-4DB2-BD59-A6C34878D82A}">
                    <a16:rowId xmlns:a16="http://schemas.microsoft.com/office/drawing/2014/main" val="348024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10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/>
            <a:r>
              <a:rPr lang="en-US" dirty="0"/>
              <a:t>Correlation not definitive but suggestive</a:t>
            </a:r>
          </a:p>
          <a:p>
            <a:pPr marL="742950" lvl="1" indent="-285750"/>
            <a:r>
              <a:rPr lang="en-US" dirty="0"/>
              <a:t>Ridges play larger role (i.e. more icebergs for more ridges)</a:t>
            </a:r>
          </a:p>
          <a:p>
            <a:pPr marL="742950" lvl="1" indent="-285750"/>
            <a:r>
              <a:rPr lang="en-US" dirty="0"/>
              <a:t>Effect, if any, of plains, negative (i.e. produces fewer icebergs)</a:t>
            </a:r>
          </a:p>
          <a:p>
            <a:pPr marL="285750" indent="-285750"/>
            <a:r>
              <a:rPr lang="en-US" dirty="0"/>
              <a:t>Impact</a:t>
            </a:r>
          </a:p>
          <a:p>
            <a:pPr marL="742950" lvl="1" indent="-285750"/>
            <a:r>
              <a:rPr lang="en-US" dirty="0"/>
              <a:t>Sets foundation for understanding chaos formation</a:t>
            </a:r>
          </a:p>
          <a:p>
            <a:pPr marL="285750" indent="-285750"/>
            <a:r>
              <a:rPr lang="en-US" dirty="0"/>
              <a:t>Future Work</a:t>
            </a:r>
          </a:p>
          <a:p>
            <a:pPr marL="742950" lvl="1" indent="-285750"/>
            <a:r>
              <a:rPr lang="en-US" dirty="0"/>
              <a:t>Increase data set (more locations and variety)</a:t>
            </a:r>
          </a:p>
          <a:p>
            <a:pPr marL="742950" lvl="1" indent="-285750"/>
            <a:r>
              <a:rPr lang="en-US" dirty="0"/>
              <a:t>Identify iceberg feature types, rotation and movement of icebergs during formation [5].</a:t>
            </a:r>
          </a:p>
          <a:p>
            <a:pPr marL="742950" lvl="1" indent="-285750"/>
            <a:r>
              <a:rPr lang="en-US" dirty="0"/>
              <a:t>Identify models that fit the formation studied.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5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[1] Schmidt, B. E., Blankenship, D. D., Patterson, G. W. &amp; Schenk, P. M (2011)  “Active formation of ‘chaos terrain’ over shallow subsurface water on Europa.” Nature 479, 502-505.</a:t>
            </a:r>
          </a:p>
          <a:p>
            <a:pPr marL="0" indent="0">
              <a:buNone/>
            </a:pPr>
            <a:r>
              <a:rPr lang="en-US" sz="1600" dirty="0"/>
              <a:t>[2] Greenberg R., </a:t>
            </a:r>
            <a:r>
              <a:rPr lang="en-US" sz="1600" dirty="0" err="1"/>
              <a:t>Hoppa</a:t>
            </a:r>
            <a:r>
              <a:rPr lang="en-US" sz="1600" dirty="0"/>
              <a:t> G.V., Tufts B.R., </a:t>
            </a:r>
            <a:r>
              <a:rPr lang="en-US" sz="1600" dirty="0" err="1"/>
              <a:t>Geissler</a:t>
            </a:r>
            <a:r>
              <a:rPr lang="en-US" sz="1600" dirty="0"/>
              <a:t> P., Riley J., </a:t>
            </a:r>
            <a:r>
              <a:rPr lang="en-US" sz="1600" dirty="0" err="1"/>
              <a:t>Kadel</a:t>
            </a:r>
            <a:r>
              <a:rPr lang="en-US" sz="1600" dirty="0"/>
              <a:t> S. (1999) “Chaos on Europa.” Icarus, Volume 141, Issue 2, 263-286.</a:t>
            </a:r>
          </a:p>
          <a:p>
            <a:pPr marL="0" indent="0">
              <a:buNone/>
            </a:pPr>
            <a:r>
              <a:rPr lang="en-US" sz="1600" dirty="0"/>
              <a:t>[3] </a:t>
            </a:r>
            <a:r>
              <a:rPr lang="en-US" sz="1600" dirty="0" err="1"/>
              <a:t>Kereszturi</a:t>
            </a:r>
            <a:r>
              <a:rPr lang="en-US" sz="1600" dirty="0"/>
              <a:t> A., </a:t>
            </a:r>
            <a:r>
              <a:rPr lang="en-US" sz="1600" dirty="0" err="1"/>
              <a:t>Keszthelyi</a:t>
            </a:r>
            <a:r>
              <a:rPr lang="en-US" sz="1600" dirty="0"/>
              <a:t> Z. (2013) “</a:t>
            </a:r>
            <a:r>
              <a:rPr lang="en-US" sz="1600" dirty="0" err="1"/>
              <a:t>Astrobiological</a:t>
            </a:r>
            <a:r>
              <a:rPr lang="en-US" sz="1600" dirty="0"/>
              <a:t> implications of chaos terrains on Europa to help targeting future missions.” Planetary and Space Science, Volume 77, 74-90.</a:t>
            </a:r>
          </a:p>
          <a:p>
            <a:pPr marL="0" indent="0">
              <a:buNone/>
            </a:pPr>
            <a:r>
              <a:rPr lang="en-US" sz="1600" dirty="0"/>
              <a:t>[4] Collins G., and Nimmo F. (2009) "Chaotic terrain on Europa." Europa, The University of Arizona space science series. University of Arizona Press, 259-281.</a:t>
            </a:r>
          </a:p>
          <a:p>
            <a:pPr marL="0" indent="0">
              <a:buNone/>
            </a:pPr>
            <a:r>
              <a:rPr lang="en-US" sz="1600" dirty="0"/>
              <a:t>[5] </a:t>
            </a:r>
            <a:r>
              <a:rPr lang="en-US" sz="1600" dirty="0" err="1"/>
              <a:t>Figueredo</a:t>
            </a:r>
            <a:r>
              <a:rPr lang="en-US" sz="1600" dirty="0"/>
              <a:t>, P.H., Greeley, R. (2004) “Resurfacing history of Europa from </a:t>
            </a:r>
            <a:r>
              <a:rPr lang="en-US" sz="1600" dirty="0" err="1"/>
              <a:t>poleto</a:t>
            </a:r>
            <a:r>
              <a:rPr lang="en-US" sz="1600" dirty="0"/>
              <a:t>-pole geological mapping.” Icarus 167, 287-312</a:t>
            </a:r>
          </a:p>
          <a:p>
            <a:pPr marL="0" indent="0">
              <a:buNone/>
            </a:pPr>
            <a:r>
              <a:rPr lang="en-US" sz="1600" dirty="0"/>
              <a:t>[6] Khan S.A., </a:t>
            </a:r>
            <a:r>
              <a:rPr lang="en-US" sz="1600" dirty="0" err="1"/>
              <a:t>Kjeldsen</a:t>
            </a:r>
            <a:r>
              <a:rPr lang="en-US" sz="1600" dirty="0"/>
              <a:t> K.K., </a:t>
            </a:r>
            <a:r>
              <a:rPr lang="en-US" sz="1600" dirty="0" err="1"/>
              <a:t>Kjær</a:t>
            </a:r>
            <a:r>
              <a:rPr lang="en-US" sz="1600" dirty="0"/>
              <a:t> K.H., Bevan S., Luckman A., </a:t>
            </a:r>
            <a:r>
              <a:rPr lang="en-US" sz="1600" dirty="0" err="1"/>
              <a:t>Aschwanden</a:t>
            </a:r>
            <a:r>
              <a:rPr lang="en-US" sz="1600" dirty="0"/>
              <a:t> A., </a:t>
            </a:r>
            <a:r>
              <a:rPr lang="en-US" sz="1600" dirty="0" err="1"/>
              <a:t>Bjørk</a:t>
            </a:r>
            <a:r>
              <a:rPr lang="en-US" sz="1600" dirty="0"/>
              <a:t> A.A., </a:t>
            </a:r>
            <a:r>
              <a:rPr lang="en-US" sz="1600" dirty="0" err="1"/>
              <a:t>Korsgaard</a:t>
            </a:r>
            <a:r>
              <a:rPr lang="en-US" sz="1600" dirty="0"/>
              <a:t> N.J., Box J.E., </a:t>
            </a:r>
            <a:r>
              <a:rPr lang="en-US" sz="1600" dirty="0" err="1"/>
              <a:t>Broeke</a:t>
            </a:r>
            <a:r>
              <a:rPr lang="en-US" sz="1600" dirty="0"/>
              <a:t> M., van Dam T.M., and </a:t>
            </a:r>
            <a:r>
              <a:rPr lang="en-US" sz="1600" dirty="0" err="1"/>
              <a:t>Fitzner</a:t>
            </a:r>
            <a:r>
              <a:rPr lang="en-US" sz="1600" dirty="0"/>
              <a:t> A. (2014) “Glacier dynamics at Helheim and </a:t>
            </a:r>
            <a:r>
              <a:rPr lang="en-US" sz="1600" dirty="0" err="1"/>
              <a:t>Kangerdlugssuaq</a:t>
            </a:r>
            <a:r>
              <a:rPr lang="en-US" sz="1600" dirty="0"/>
              <a:t> glaciers, southeast Greenland, since the Little Ice Age.” The Cryosphere, 8, 1497-1507.</a:t>
            </a:r>
          </a:p>
        </p:txBody>
      </p:sp>
    </p:spTree>
    <p:extLst>
      <p:ext uri="{BB962C8B-B14F-4D97-AF65-F5344CB8AC3E}">
        <p14:creationId xmlns:p14="http://schemas.microsoft.com/office/powerpoint/2010/main" val="306930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aconservativereview.com/wp-content/plugins/RSSPoster_PRO/cache/9bc80_731656main_pia16826-full_full.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6"/>
          <a:stretch/>
        </p:blipFill>
        <p:spPr bwMode="auto">
          <a:xfrm>
            <a:off x="-7551" y="0"/>
            <a:ext cx="9151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33631" y="5262666"/>
            <a:ext cx="3076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3817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805785" cy="4530726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/>
              <a:t>Water ~ Life, hence the love for icy moons</a:t>
            </a:r>
          </a:p>
          <a:p>
            <a:pPr marL="285750" indent="-285750"/>
            <a:r>
              <a:rPr lang="en-US" dirty="0"/>
              <a:t>Chaos terrains may be evidence of subsurface activity </a:t>
            </a:r>
          </a:p>
          <a:p>
            <a:pPr marL="742950" lvl="1" indent="-285750"/>
            <a:r>
              <a:rPr lang="en-US" dirty="0"/>
              <a:t>Surface-ocean mixing</a:t>
            </a:r>
          </a:p>
          <a:p>
            <a:pPr marL="517525" lvl="1" indent="-285750"/>
            <a:r>
              <a:rPr lang="en-US" dirty="0"/>
              <a:t>Possible resource for </a:t>
            </a:r>
            <a:r>
              <a:rPr lang="en-US" dirty="0" err="1"/>
              <a:t>Europian</a:t>
            </a:r>
            <a:r>
              <a:rPr lang="en-US" dirty="0"/>
              <a:t> life [1,3]</a:t>
            </a:r>
          </a:p>
          <a:p>
            <a:pPr marL="285750" indent="-285750"/>
            <a:r>
              <a:rPr lang="en-US" dirty="0"/>
              <a:t>Chaotic terrain are lumpy, disrupted matrix material</a:t>
            </a:r>
          </a:p>
          <a:p>
            <a:pPr marL="285750" indent="-285750"/>
            <a:r>
              <a:rPr lang="en-US" dirty="0"/>
              <a:t>Formed from preexisting surface by endogenic process [3-5]</a:t>
            </a:r>
          </a:p>
          <a:p>
            <a:pPr marL="285750" indent="-285750"/>
            <a:r>
              <a:rPr lang="en-US" dirty="0"/>
              <a:t>Models explain formation but not diversity of types</a:t>
            </a:r>
          </a:p>
          <a:p>
            <a:endParaRPr lang="en-US" dirty="0"/>
          </a:p>
        </p:txBody>
      </p:sp>
      <p:pic>
        <p:nvPicPr>
          <p:cNvPr id="1034" name="Picture 10" descr="http://www.jsg.utexas.edu/news/files/mag_cover_v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42" y="1825624"/>
            <a:ext cx="4022408" cy="41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6"/>
          <p:cNvSpPr txBox="1">
            <a:spLocks/>
          </p:cNvSpPr>
          <p:nvPr/>
        </p:nvSpPr>
        <p:spPr>
          <a:xfrm>
            <a:off x="4492943" y="6026895"/>
            <a:ext cx="4022408" cy="329455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Schmidt et al. (2011) Chaos Formation [1]</a:t>
            </a:r>
          </a:p>
        </p:txBody>
      </p:sp>
    </p:spTree>
    <p:extLst>
      <p:ext uri="{BB962C8B-B14F-4D97-AF65-F5344CB8AC3E}">
        <p14:creationId xmlns:p14="http://schemas.microsoft.com/office/powerpoint/2010/main" val="143000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8" y="1281089"/>
            <a:ext cx="8302730" cy="5047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66698" y="2208730"/>
            <a:ext cx="4482378" cy="3192129"/>
          </a:xfrm>
          <a:prstGeom prst="rect">
            <a:avLst/>
          </a:prstGeom>
        </p:spPr>
      </p:pic>
      <p:pic>
        <p:nvPicPr>
          <p:cNvPr id="2050" name="Picture 2" descr="http://astrobob.areavoices.com/files/2011/11/Europa-Thera-mackula-400x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79" y="3107555"/>
            <a:ext cx="38100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2.bp.blogspot.com/-0BADvJBZyxU/UeATyfjjyDI/AAAAAAAACXo/N5dS7ji5suI/s1600/PIA01640_Europa_chaotic_mitt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02" y="890996"/>
            <a:ext cx="3474960" cy="37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436628" y="6373505"/>
            <a:ext cx="8302730" cy="414083"/>
          </a:xfrm>
          <a:prstGeom prst="rect">
            <a:avLst/>
          </a:prstGeom>
          <a:solidFill>
            <a:srgbClr val="0033CC">
              <a:alpha val="50000"/>
            </a:srgb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Europa Chaos Map [2]</a:t>
            </a:r>
          </a:p>
        </p:txBody>
      </p:sp>
    </p:spTree>
    <p:extLst>
      <p:ext uri="{BB962C8B-B14F-4D97-AF65-F5344CB8AC3E}">
        <p14:creationId xmlns:p14="http://schemas.microsoft.com/office/powerpoint/2010/main" val="20915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6436"/>
            <a:ext cx="7855468" cy="997505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44349" cy="3370366"/>
          </a:xfrm>
        </p:spPr>
        <p:txBody>
          <a:bodyPr>
            <a:noAutofit/>
          </a:bodyPr>
          <a:lstStyle/>
          <a:p>
            <a:pPr marL="285750" indent="-285750"/>
            <a:r>
              <a:rPr lang="en-US" dirty="0"/>
              <a:t>Identify current surface features</a:t>
            </a:r>
          </a:p>
          <a:p>
            <a:pPr marL="285750" indent="-285750"/>
            <a:r>
              <a:rPr lang="en-US" dirty="0"/>
              <a:t>Infer paleo-features</a:t>
            </a:r>
          </a:p>
          <a:p>
            <a:pPr marL="285750" indent="-285750"/>
            <a:r>
              <a:rPr lang="en-US" dirty="0"/>
              <a:t>Correlate features to existence of icebergs</a:t>
            </a:r>
          </a:p>
          <a:p>
            <a:pPr marL="742950" lvl="1" indent="-285750"/>
            <a:r>
              <a:rPr lang="en-US" dirty="0"/>
              <a:t>Ratio area measurements </a:t>
            </a:r>
          </a:p>
        </p:txBody>
      </p:sp>
      <p:sp>
        <p:nvSpPr>
          <p:cNvPr id="4" name="Text Placeholder 26"/>
          <p:cNvSpPr txBox="1">
            <a:spLocks/>
          </p:cNvSpPr>
          <p:nvPr/>
        </p:nvSpPr>
        <p:spPr>
          <a:xfrm>
            <a:off x="4434435" y="4250340"/>
            <a:ext cx="4049683" cy="945652"/>
          </a:xfrm>
          <a:prstGeom prst="rect">
            <a:avLst/>
          </a:prstGeom>
          <a:solidFill>
            <a:srgbClr val="0033CC">
              <a:alpha val="50000"/>
            </a:srgbClr>
          </a:solidFill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Schmidt et al. (2011) use analogous terrain to infer the what iceberg material exists in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Conamara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Chaos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[1]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838" b="11259"/>
          <a:stretch/>
        </p:blipFill>
        <p:spPr>
          <a:xfrm>
            <a:off x="4434435" y="1825625"/>
            <a:ext cx="4049684" cy="23230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5297675"/>
            <a:ext cx="7855468" cy="1058676"/>
          </a:xfrm>
          <a:prstGeom prst="rect">
            <a:avLst/>
          </a:prstGeom>
          <a:solidFill>
            <a:srgbClr val="0033CC">
              <a:alpha val="50000"/>
            </a:srgb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/>
              <a:t>Hypothesis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Plains are weaker than ridges. Stronger material is more resistant to breaking up and will leave behind more icebergs (unbroken ice).</a:t>
            </a:r>
          </a:p>
        </p:txBody>
      </p:sp>
    </p:spTree>
    <p:extLst>
      <p:ext uri="{BB962C8B-B14F-4D97-AF65-F5344CB8AC3E}">
        <p14:creationId xmlns:p14="http://schemas.microsoft.com/office/powerpoint/2010/main" val="3576494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4463743" y="1890280"/>
            <a:ext cx="3973680" cy="4381211"/>
            <a:chOff x="5731190" y="1825625"/>
            <a:chExt cx="7278234" cy="7612237"/>
          </a:xfrm>
        </p:grpSpPr>
        <p:grpSp>
          <p:nvGrpSpPr>
            <p:cNvPr id="7" name="Group 6"/>
            <p:cNvGrpSpPr/>
            <p:nvPr/>
          </p:nvGrpSpPr>
          <p:grpSpPr>
            <a:xfrm>
              <a:off x="10627712" y="1825625"/>
              <a:ext cx="2381712" cy="7606075"/>
              <a:chOff x="17144994" y="7079435"/>
              <a:chExt cx="1676406" cy="5353657"/>
            </a:xfrm>
            <a:solidFill>
              <a:schemeClr val="bg1"/>
            </a:solidFill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7242" t="55582" r="54212" b="38391"/>
              <a:stretch/>
            </p:blipFill>
            <p:spPr>
              <a:xfrm>
                <a:off x="17144994" y="7079435"/>
                <a:ext cx="1676400" cy="1371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45522" t="43864" r="35932" b="51784"/>
              <a:stretch/>
            </p:blipFill>
            <p:spPr>
              <a:xfrm>
                <a:off x="17144994" y="8496300"/>
                <a:ext cx="1676400" cy="9906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l="42150" t="65132" r="39304" b="31831"/>
              <a:stretch/>
            </p:blipFill>
            <p:spPr>
              <a:xfrm>
                <a:off x="17144994" y="10268713"/>
                <a:ext cx="1676400" cy="69128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38778" t="62920" r="42676" b="34043"/>
              <a:stretch/>
            </p:blipFill>
            <p:spPr>
              <a:xfrm>
                <a:off x="17145000" y="9532165"/>
                <a:ext cx="1676400" cy="69128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52266" t="64397" r="29188" b="32566"/>
              <a:stretch/>
            </p:blipFill>
            <p:spPr>
              <a:xfrm>
                <a:off x="17144994" y="11000509"/>
                <a:ext cx="1676400" cy="69128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40727" t="67470" r="40727" b="29493"/>
              <a:stretch/>
            </p:blipFill>
            <p:spPr>
              <a:xfrm>
                <a:off x="17144994" y="11741809"/>
                <a:ext cx="1676400" cy="691283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5731190" y="1835150"/>
              <a:ext cx="4854612" cy="7602712"/>
              <a:chOff x="5731190" y="1835150"/>
              <a:chExt cx="4854612" cy="760271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8187300" y="1835150"/>
                <a:ext cx="2398502" cy="7590141"/>
                <a:chOff x="15330552" y="7317466"/>
                <a:chExt cx="1688224" cy="534244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5330552" y="7317466"/>
                  <a:ext cx="1688224" cy="5342442"/>
                  <a:chOff x="15330552" y="7317466"/>
                  <a:chExt cx="1688224" cy="5342442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7079" t="12883" r="11609" b="18434"/>
                  <a:stretch/>
                </p:blipFill>
                <p:spPr>
                  <a:xfrm>
                    <a:off x="15332122" y="7317466"/>
                    <a:ext cx="1676400" cy="1367067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5330552" y="8734840"/>
                    <a:ext cx="1688224" cy="3925068"/>
                    <a:chOff x="15330552" y="8734840"/>
                    <a:chExt cx="1688224" cy="3925068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2246" t="3935" r="34853" b="31719"/>
                    <a:stretch/>
                  </p:blipFill>
                  <p:spPr>
                    <a:xfrm>
                      <a:off x="15330552" y="8734840"/>
                      <a:ext cx="1679540" cy="985050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142" t="2072" r="43701" b="63935"/>
                    <a:stretch/>
                  </p:blipFill>
                  <p:spPr>
                    <a:xfrm>
                      <a:off x="15330552" y="9768141"/>
                      <a:ext cx="1676400" cy="687619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21" name="Picture 20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9809" t="24829" r="36034" b="41178"/>
                    <a:stretch/>
                  </p:blipFill>
                  <p:spPr>
                    <a:xfrm>
                      <a:off x="15337613" y="10502857"/>
                      <a:ext cx="1676400" cy="687619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22" name="Picture 21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5336" t="17665" r="10507" b="48342"/>
                    <a:stretch/>
                  </p:blipFill>
                  <p:spPr>
                    <a:xfrm>
                      <a:off x="15337613" y="11232097"/>
                      <a:ext cx="1676400" cy="687619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23" name="Picture 22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7060" t="51986" r="38783" b="14021"/>
                    <a:stretch/>
                  </p:blipFill>
                  <p:spPr>
                    <a:xfrm>
                      <a:off x="15342376" y="11972289"/>
                      <a:ext cx="1676400" cy="687619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16447376" y="9935372"/>
                      <a:ext cx="559576" cy="5149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16448946" y="10509565"/>
                      <a:ext cx="559576" cy="5149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15443033" y="10503269"/>
                      <a:ext cx="559576" cy="2227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15337613" y="11434392"/>
                      <a:ext cx="283387" cy="4528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6107861" y="11970467"/>
                      <a:ext cx="283387" cy="1678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16391248" y="10187668"/>
                  <a:ext cx="525152" cy="2644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731190" y="1835150"/>
                <a:ext cx="2381703" cy="7602712"/>
                <a:chOff x="13487400" y="7317566"/>
                <a:chExt cx="1676400" cy="5351291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3095" t="40845" r="54249" b="47761"/>
                <a:stretch/>
              </p:blipFill>
              <p:spPr>
                <a:xfrm>
                  <a:off x="13487400" y="7317566"/>
                  <a:ext cx="1676400" cy="13708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4282" t="19416" r="33062" b="72430"/>
                <a:stretch/>
              </p:blipFill>
              <p:spPr>
                <a:xfrm>
                  <a:off x="13487400" y="8736817"/>
                  <a:ext cx="1676400" cy="981096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073" t="55461" r="40271" b="38781"/>
                <a:stretch/>
              </p:blipFill>
              <p:spPr>
                <a:xfrm>
                  <a:off x="13487400" y="9766309"/>
                  <a:ext cx="1676400" cy="69290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1214" t="59423" r="36130" b="34819"/>
                <a:stretch/>
              </p:blipFill>
              <p:spPr>
                <a:xfrm>
                  <a:off x="13487400" y="10508407"/>
                  <a:ext cx="1676400" cy="69290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2999" t="57913" r="24345" b="36329"/>
                <a:stretch/>
              </p:blipFill>
              <p:spPr>
                <a:xfrm>
                  <a:off x="13487400" y="11236274"/>
                  <a:ext cx="1676400" cy="69290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9468" t="63426" r="37876" b="30816"/>
                <a:stretch/>
              </p:blipFill>
              <p:spPr>
                <a:xfrm>
                  <a:off x="13487400" y="11975953"/>
                  <a:ext cx="1676400" cy="69290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</p:grpSp>
        </p:grpSp>
      </p:grpSp>
      <p:grpSp>
        <p:nvGrpSpPr>
          <p:cNvPr id="38" name="Group 37"/>
          <p:cNvGrpSpPr/>
          <p:nvPr/>
        </p:nvGrpSpPr>
        <p:grpSpPr>
          <a:xfrm>
            <a:off x="705811" y="1910754"/>
            <a:ext cx="3656749" cy="1645246"/>
            <a:chOff x="5681691" y="2950195"/>
            <a:chExt cx="5582233" cy="252609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9" t="46580" r="4310" b="8796"/>
            <a:stretch/>
          </p:blipFill>
          <p:spPr>
            <a:xfrm>
              <a:off x="5681691" y="2950195"/>
              <a:ext cx="5582233" cy="252609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0" name="Rectangle 39"/>
            <p:cNvSpPr/>
            <p:nvPr/>
          </p:nvSpPr>
          <p:spPr>
            <a:xfrm>
              <a:off x="9829800" y="3429000"/>
              <a:ext cx="304800" cy="457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705811" y="3657685"/>
            <a:ext cx="2078169" cy="26986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Chaos terrains</a:t>
            </a:r>
          </a:p>
          <a:p>
            <a:pPr lvl="1"/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(~230m/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px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chaos and icebergs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surface features</a:t>
            </a:r>
          </a:p>
          <a:p>
            <a:pPr lvl="1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Plains (blue)</a:t>
            </a:r>
          </a:p>
          <a:p>
            <a:pPr lvl="1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Bands (red)</a:t>
            </a:r>
          </a:p>
          <a:p>
            <a:pPr lvl="1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Plains (green)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t="41298" r="26040" b="23657"/>
          <a:stretch/>
        </p:blipFill>
        <p:spPr>
          <a:xfrm>
            <a:off x="2788239" y="3657685"/>
            <a:ext cx="1574321" cy="26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0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53072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Data Collection</a:t>
                </a:r>
              </a:p>
              <a:p>
                <a:pPr lvl="1"/>
                <a:r>
                  <a:rPr lang="en-US" dirty="0"/>
                  <a:t>Convert maps to data matrix</a:t>
                </a:r>
              </a:p>
              <a:p>
                <a:pPr lvl="1"/>
                <a:r>
                  <a:rPr lang="en-US" dirty="0"/>
                  <a:t>Area ~ Pixel count</a:t>
                </a:r>
              </a:p>
              <a:p>
                <a:pPr lvl="2"/>
                <a:r>
                  <a:rPr lang="en-US" dirty="0"/>
                  <a:t>Normalize</a:t>
                </a:r>
              </a:p>
              <a:p>
                <a:r>
                  <a:rPr lang="en-US" dirty="0"/>
                  <a:t>Linear Regression</a:t>
                </a:r>
              </a:p>
              <a:p>
                <a:pPr lvl="1"/>
                <a:r>
                  <a:rPr lang="en-US" dirty="0"/>
                  <a:t>Correlation Coefficient</a:t>
                </a:r>
              </a:p>
              <a:p>
                <a:r>
                  <a:rPr lang="en-US" dirty="0"/>
                  <a:t>Multi-Variable Regression (</a:t>
                </a:r>
                <a:r>
                  <a:rPr lang="en-US" dirty="0" err="1"/>
                  <a:t>mvregress</a:t>
                </a:r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𝑖𝑐𝑒𝑏𝑒𝑟𝑔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𝑟𝑖𝑑𝑔𝑒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𝑝𝑙𝑎𝑖𝑛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Correlate modeled and observed iceberg areas</a:t>
                </a:r>
              </a:p>
              <a:p>
                <a:pPr lvl="1"/>
                <a:r>
                  <a:rPr lang="en-US" dirty="0"/>
                  <a:t>Weigh significance of ridges, bands, and plains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530726"/>
              </a:xfrm>
              <a:blipFill>
                <a:blip r:embed="rId2"/>
                <a:stretch>
                  <a:fillRect l="-1391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80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Results, Linear Regression</a:t>
            </a:r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7" r="6341" b="10750"/>
          <a:stretch/>
        </p:blipFill>
        <p:spPr>
          <a:xfrm>
            <a:off x="4629150" y="1825625"/>
            <a:ext cx="3886200" cy="3574766"/>
          </a:xfrm>
        </p:spPr>
      </p:pic>
      <p:sp>
        <p:nvSpPr>
          <p:cNvPr id="13" name="Content Placeholder 8"/>
          <p:cNvSpPr txBox="1">
            <a:spLocks/>
          </p:cNvSpPr>
          <p:nvPr/>
        </p:nvSpPr>
        <p:spPr>
          <a:xfrm>
            <a:off x="4629150" y="5502074"/>
            <a:ext cx="3886200" cy="676355"/>
          </a:xfrm>
          <a:prstGeom prst="rect">
            <a:avLst/>
          </a:prstGeom>
          <a:solidFill>
            <a:srgbClr val="0033CC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glow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Correlation Coefficients</a:t>
            </a:r>
          </a:p>
        </p:txBody>
      </p:sp>
      <p:pic>
        <p:nvPicPr>
          <p:cNvPr id="17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7" r="6497" b="10750"/>
          <a:stretch/>
        </p:blipFill>
        <p:spPr>
          <a:xfrm>
            <a:off x="628650" y="1825625"/>
            <a:ext cx="3886200" cy="353815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8"/>
              <p:cNvSpPr txBox="1">
                <a:spLocks/>
              </p:cNvSpPr>
              <p:nvPr/>
            </p:nvSpPr>
            <p:spPr>
              <a:xfrm>
                <a:off x="628650" y="5502074"/>
                <a:ext cx="3886200" cy="676355"/>
              </a:xfrm>
              <a:prstGeom prst="rect">
                <a:avLst/>
              </a:prstGeom>
              <a:solidFill>
                <a:srgbClr val="0033CC">
                  <a:alpha val="50000"/>
                </a:srgbClr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Probabilities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5%</a:t>
                </a:r>
              </a:p>
            </p:txBody>
          </p:sp>
        </mc:Choice>
        <mc:Fallback xmlns="">
          <p:sp>
            <p:nvSpPr>
              <p:cNvPr id="18" name="Content Placeholder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502074"/>
                <a:ext cx="3886200" cy="676355"/>
              </a:xfrm>
              <a:prstGeom prst="rect">
                <a:avLst/>
              </a:prstGeom>
              <a:blipFill>
                <a:blip r:embed="rId4"/>
                <a:stretch>
                  <a:fillRect t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57756" y="2306230"/>
            <a:ext cx="501706" cy="598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47129" y="2306230"/>
            <a:ext cx="501706" cy="598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2667124">
            <a:off x="6492663" y="4712026"/>
            <a:ext cx="169976" cy="754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667124">
            <a:off x="2486762" y="4712027"/>
            <a:ext cx="169976" cy="754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Results, Multivariable Reg.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Beta Values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𝑟𝑖𝑑𝑔𝑒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=0.40132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=0.13159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𝑝𝑙𝑎𝑖𝑛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=0.05315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Correlation &gt;50%</a:t>
                </a:r>
              </a:p>
              <a:p>
                <a:r>
                  <a:rPr lang="en-US" dirty="0"/>
                  <a:t>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≅1%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Does not fit to origin</a:t>
                </a:r>
              </a:p>
              <a:p>
                <a:pPr lvl="1"/>
                <a:r>
                  <a:rPr lang="en-US" dirty="0"/>
                  <a:t>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(0)≠0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2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4629150" y="5233925"/>
                <a:ext cx="3886200" cy="943038"/>
              </a:xfrm>
              <a:prstGeom prst="rect">
                <a:avLst/>
              </a:prstGeom>
              <a:solidFill>
                <a:srgbClr val="0033CC">
                  <a:alpha val="50000"/>
                </a:srgb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effectLst>
                      <a:glow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𝑚𝑜𝑑𝑒𝑙𝑒𝑑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5233925"/>
                <a:ext cx="3886200" cy="9430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7353"/>
          <a:stretch/>
        </p:blipFill>
        <p:spPr>
          <a:xfrm>
            <a:off x="4629150" y="1825625"/>
            <a:ext cx="3886200" cy="3297164"/>
          </a:xfr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r="7726"/>
          <a:stretch/>
        </p:blipFill>
        <p:spPr>
          <a:xfrm>
            <a:off x="9728200" y="1470025"/>
            <a:ext cx="3886200" cy="3306616"/>
          </a:xfrm>
          <a:prstGeom prst="rect">
            <a:avLst/>
          </a:prstGeom>
          <a:solidFill>
            <a:srgbClr val="0033CC">
              <a:alpha val="50000"/>
            </a:srgbClr>
          </a:solidFill>
        </p:spPr>
      </p:pic>
    </p:spTree>
    <p:extLst>
      <p:ext uri="{BB962C8B-B14F-4D97-AF65-F5344CB8AC3E}">
        <p14:creationId xmlns:p14="http://schemas.microsoft.com/office/powerpoint/2010/main" val="25974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Regression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1450" y="1825625"/>
            <a:ext cx="4533900" cy="4351338"/>
          </a:xfrm>
        </p:spPr>
        <p:txBody>
          <a:bodyPr/>
          <a:lstStyle/>
          <a:p>
            <a:r>
              <a:rPr lang="en-US" dirty="0"/>
              <a:t>Best fit for all betas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best fit for only ridges</a:t>
            </a:r>
          </a:p>
          <a:p>
            <a:pPr lvl="2"/>
            <a:r>
              <a:rPr lang="en-US" dirty="0"/>
              <a:t>Closest to fit to origin</a:t>
            </a:r>
          </a:p>
          <a:p>
            <a:pPr lvl="2"/>
            <a:r>
              <a:rPr lang="en-US" dirty="0"/>
              <a:t>1 ridges, 2 bands, 3 plains</a:t>
            </a:r>
          </a:p>
          <a:p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5473" r="7678" b="6531"/>
          <a:stretch/>
        </p:blipFill>
        <p:spPr>
          <a:xfrm>
            <a:off x="628650" y="1825625"/>
            <a:ext cx="3276198" cy="4351338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90560"/>
              </p:ext>
            </p:extLst>
          </p:nvPr>
        </p:nvGraphicFramePr>
        <p:xfrm>
          <a:off x="4057650" y="3458511"/>
          <a:ext cx="4381500" cy="2718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122">
                  <a:extLst>
                    <a:ext uri="{9D8B030D-6E8A-4147-A177-3AD203B41FA5}">
                      <a16:colId xmlns:a16="http://schemas.microsoft.com/office/drawing/2014/main" val="3096060850"/>
                    </a:ext>
                  </a:extLst>
                </a:gridCol>
                <a:gridCol w="1496122">
                  <a:extLst>
                    <a:ext uri="{9D8B030D-6E8A-4147-A177-3AD203B41FA5}">
                      <a16:colId xmlns:a16="http://schemas.microsoft.com/office/drawing/2014/main" val="738139617"/>
                    </a:ext>
                  </a:extLst>
                </a:gridCol>
                <a:gridCol w="1389256">
                  <a:extLst>
                    <a:ext uri="{9D8B030D-6E8A-4147-A177-3AD203B41FA5}">
                      <a16:colId xmlns:a16="http://schemas.microsoft.com/office/drawing/2014/main" val="383459677"/>
                    </a:ext>
                  </a:extLst>
                </a:gridCol>
              </a:tblGrid>
              <a:tr h="605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r-Values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29541162"/>
                  </a:ext>
                </a:extLst>
              </a:tr>
              <a:tr h="22957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0.5486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892135093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-0.1627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642640874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0.0784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440368339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85382695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858055707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94530696"/>
                  </a:ext>
                </a:extLst>
              </a:tr>
              <a:tr h="30565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el-GR" sz="18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-0.1770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20789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275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</TotalTime>
  <Words>667</Words>
  <Application>Microsoft Office PowerPoint</Application>
  <PresentationFormat>On-screen Show (4:3)</PresentationFormat>
  <Paragraphs>116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 Math</vt:lpstr>
      <vt:lpstr>Office Theme</vt:lpstr>
      <vt:lpstr>PowerPoint Presentation</vt:lpstr>
      <vt:lpstr>Introduction</vt:lpstr>
      <vt:lpstr>PowerPoint Presentation</vt:lpstr>
      <vt:lpstr>Objectives</vt:lpstr>
      <vt:lpstr>Data Collection</vt:lpstr>
      <vt:lpstr>Methods</vt:lpstr>
      <vt:lpstr>Results, Linear Regression</vt:lpstr>
      <vt:lpstr>Results, Multivariable Reg.</vt:lpstr>
      <vt:lpstr>Multivariable Regression</vt:lpstr>
      <vt:lpstr>Multivariable Regression, Cont.</vt:lpstr>
      <vt:lpstr>Conclusions</vt:lpstr>
      <vt:lpstr>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Hedgepeth</dc:creator>
  <cp:lastModifiedBy>Joshua Hedgepeth</cp:lastModifiedBy>
  <cp:revision>51</cp:revision>
  <dcterms:created xsi:type="dcterms:W3CDTF">2016-04-15T16:39:21Z</dcterms:created>
  <dcterms:modified xsi:type="dcterms:W3CDTF">2016-04-19T16:56:21Z</dcterms:modified>
</cp:coreProperties>
</file>