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26"/>
  </p:notesMasterIdLst>
  <p:sldIdLst>
    <p:sldId id="256" r:id="rId2"/>
    <p:sldId id="262" r:id="rId3"/>
    <p:sldId id="282" r:id="rId4"/>
    <p:sldId id="273" r:id="rId5"/>
    <p:sldId id="283" r:id="rId6"/>
    <p:sldId id="275" r:id="rId7"/>
    <p:sldId id="296" r:id="rId8"/>
    <p:sldId id="276" r:id="rId9"/>
    <p:sldId id="277" r:id="rId10"/>
    <p:sldId id="289" r:id="rId11"/>
    <p:sldId id="287" r:id="rId12"/>
    <p:sldId id="278" r:id="rId13"/>
    <p:sldId id="290" r:id="rId14"/>
    <p:sldId id="286" r:id="rId15"/>
    <p:sldId id="295" r:id="rId16"/>
    <p:sldId id="285" r:id="rId17"/>
    <p:sldId id="291" r:id="rId18"/>
    <p:sldId id="281" r:id="rId19"/>
    <p:sldId id="293" r:id="rId20"/>
    <p:sldId id="294" r:id="rId21"/>
    <p:sldId id="297" r:id="rId22"/>
    <p:sldId id="280" r:id="rId23"/>
    <p:sldId id="284" r:id="rId24"/>
    <p:sldId id="292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4FB1"/>
    <a:srgbClr val="D272FF"/>
    <a:srgbClr val="FFD1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989" autoAdjust="0"/>
  </p:normalViewPr>
  <p:slideViewPr>
    <p:cSldViewPr snapToGrid="0" snapToObjects="1">
      <p:cViewPr>
        <p:scale>
          <a:sx n="72" d="100"/>
          <a:sy n="72" d="100"/>
        </p:scale>
        <p:origin x="-1784" y="-128"/>
      </p:cViewPr>
      <p:guideLst>
        <p:guide orient="horz" pos="2355"/>
        <p:guide pos="309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525F6-FA73-7D48-982D-81CF4F5186F9}" type="datetimeFigureOut">
              <a:rPr lang="en-US" smtClean="0"/>
              <a:t>4/18/16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92AA5-A340-7A43-96F8-550BC63E4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8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this coral is very abundant in the fossil realm of</a:t>
            </a:r>
            <a:r>
              <a:rPr lang="en-US" baseline="0" dirty="0" smtClean="0"/>
              <a:t> this region, we believe we can produce a more robust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reconstruction. </a:t>
            </a:r>
          </a:p>
          <a:p>
            <a:r>
              <a:rPr lang="en-US" baseline="0" dirty="0" smtClean="0"/>
              <a:t>Longest x-mas island record only dates to 1938.</a:t>
            </a:r>
          </a:p>
          <a:p>
            <a:r>
              <a:rPr lang="en-US" baseline="0" dirty="0" smtClean="0"/>
              <a:t>Palmyra gap 1703-1186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AA5-A340-7A43-96F8-550BC63E41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48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E89B-BC65-0D4A-8C70-5CC4DAB84BE2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5BC3-3A43-AC4C-8D91-A4C0DCBB7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51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E89B-BC65-0D4A-8C70-5CC4DAB84BE2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5BC3-3A43-AC4C-8D91-A4C0DCBB7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16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E89B-BC65-0D4A-8C70-5CC4DAB84BE2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5BC3-3A43-AC4C-8D91-A4C0DCBB7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2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E89B-BC65-0D4A-8C70-5CC4DAB84BE2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5BC3-3A43-AC4C-8D91-A4C0DCBB7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02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E89B-BC65-0D4A-8C70-5CC4DAB84BE2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5BC3-3A43-AC4C-8D91-A4C0DCBB7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8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E89B-BC65-0D4A-8C70-5CC4DAB84BE2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5BC3-3A43-AC4C-8D91-A4C0DCBB7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82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E89B-BC65-0D4A-8C70-5CC4DAB84BE2}" type="datetimeFigureOut">
              <a:rPr lang="en-US" smtClean="0"/>
              <a:t>4/18/16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5BC3-3A43-AC4C-8D91-A4C0DCBB7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94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E89B-BC65-0D4A-8C70-5CC4DAB84BE2}" type="datetimeFigureOut">
              <a:rPr lang="en-US" smtClean="0"/>
              <a:t>4/18/16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5BC3-3A43-AC4C-8D91-A4C0DCBB7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1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E89B-BC65-0D4A-8C70-5CC4DAB84BE2}" type="datetimeFigureOut">
              <a:rPr lang="en-US" smtClean="0"/>
              <a:t>4/18/16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5BC3-3A43-AC4C-8D91-A4C0DCBB7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19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E89B-BC65-0D4A-8C70-5CC4DAB84BE2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5BC3-3A43-AC4C-8D91-A4C0DCBB7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91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E89B-BC65-0D4A-8C70-5CC4DAB84BE2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5BC3-3A43-AC4C-8D91-A4C0DCBB7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10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CE89B-BC65-0D4A-8C70-5CC4DAB84BE2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65BC3-3A43-AC4C-8D91-A4C0DCBB7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4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8.em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ral beach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516100"/>
            <a:ext cx="7683500" cy="1693333"/>
          </a:xfr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r>
              <a:rPr lang="en-US" i="1" dirty="0" err="1" smtClean="0">
                <a:solidFill>
                  <a:schemeClr val="bg1"/>
                </a:solidFill>
                <a:latin typeface="Helvetica"/>
                <a:cs typeface="Helvetica"/>
              </a:rPr>
              <a:t>Favia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Coral: </a:t>
            </a:r>
            <a:b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</a:b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A New 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Paleoclimate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Archive</a:t>
            </a:r>
            <a:b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</a:br>
            <a:r>
              <a:rPr lang="en-US" sz="2400" dirty="0" smtClean="0">
                <a:solidFill>
                  <a:schemeClr val="bg1"/>
                </a:solidFill>
                <a:latin typeface="Helvetica"/>
                <a:cs typeface="Helvetica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Helvetica"/>
                <a:cs typeface="Helvetica"/>
              </a:rPr>
            </a:br>
            <a:endParaRPr lang="en-US" sz="20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72" y="5271821"/>
            <a:ext cx="1418252" cy="14182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6667" y="4614333"/>
            <a:ext cx="4148666" cy="1107996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Shellby J. Miller</a:t>
            </a:r>
            <a:b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</a:br>
            <a:r>
              <a:rPr lang="en-US" sz="2400" dirty="0" smtClean="0">
                <a:solidFill>
                  <a:schemeClr val="bg1"/>
                </a:solidFill>
                <a:latin typeface="Helvetica"/>
                <a:cs typeface="Helvetica"/>
              </a:rPr>
              <a:t>Environmental Data Analysis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  <a:latin typeface="Helvetica"/>
                <a:cs typeface="Helvetica"/>
              </a:rPr>
              <a:t>April </a:t>
            </a:r>
            <a:r>
              <a:rPr lang="en-US" i="1" dirty="0">
                <a:solidFill>
                  <a:schemeClr val="bg1"/>
                </a:solidFill>
                <a:latin typeface="Helvetica"/>
                <a:cs typeface="Helvetica"/>
              </a:rPr>
              <a:t>19</a:t>
            </a:r>
            <a:r>
              <a:rPr lang="en-US" i="1" baseline="30000" dirty="0">
                <a:solidFill>
                  <a:schemeClr val="bg1"/>
                </a:solidFill>
                <a:latin typeface="Helvetica"/>
                <a:cs typeface="Helvetica"/>
              </a:rPr>
              <a:t>th</a:t>
            </a:r>
            <a:r>
              <a:rPr lang="en-US" i="1" dirty="0">
                <a:solidFill>
                  <a:schemeClr val="bg1"/>
                </a:solidFill>
                <a:latin typeface="Helvetica"/>
                <a:cs typeface="Helvetica"/>
              </a:rPr>
              <a:t>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77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81412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Results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Reproducibility of a climate </a:t>
            </a:r>
            <a:r>
              <a:rPr lang="en-US" sz="3200" dirty="0">
                <a:latin typeface="Helvetica"/>
                <a:cs typeface="Helvetica"/>
              </a:rPr>
              <a:t>s</a:t>
            </a:r>
            <a:r>
              <a:rPr lang="en-US" sz="3200" dirty="0" smtClean="0">
                <a:latin typeface="Helvetica"/>
                <a:cs typeface="Helvetica"/>
              </a:rPr>
              <a:t>ignal within a single colony:</a:t>
            </a:r>
            <a:br>
              <a:rPr lang="en-US" sz="3200" dirty="0" smtClean="0">
                <a:latin typeface="Helvetica"/>
                <a:cs typeface="Helvetica"/>
              </a:rPr>
            </a:br>
            <a:r>
              <a:rPr lang="en-US" sz="2700" dirty="0" smtClean="0">
                <a:latin typeface="Helvetica"/>
                <a:cs typeface="Helvetica"/>
              </a:rPr>
              <a:t>Linear Regression Analysis </a:t>
            </a:r>
            <a:endParaRPr lang="en-US" sz="2700" i="1" dirty="0">
              <a:latin typeface="Helvetica"/>
              <a:cs typeface="Helvetica"/>
            </a:endParaRPr>
          </a:p>
        </p:txBody>
      </p:sp>
      <p:pic>
        <p:nvPicPr>
          <p:cNvPr id="4" name="Picture 3" descr="InterCol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7812"/>
            <a:ext cx="5439171" cy="2464625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843285"/>
              </p:ext>
            </p:extLst>
          </p:nvPr>
        </p:nvGraphicFramePr>
        <p:xfrm>
          <a:off x="6202703" y="4447537"/>
          <a:ext cx="2602826" cy="173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1413"/>
                <a:gridCol w="1301413"/>
              </a:tblGrid>
              <a:tr h="4393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Transect</a:t>
                      </a:r>
                      <a:endParaRPr lang="en-US" sz="1800" b="1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Correlation Coefficient</a:t>
                      </a:r>
                      <a:endParaRPr lang="en-US" sz="1800" b="1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9245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accent1"/>
                          </a:solidFill>
                        </a:rPr>
                        <a:t>Thecal</a:t>
                      </a:r>
                      <a:r>
                        <a:rPr lang="en-US" dirty="0" smtClean="0">
                          <a:solidFill>
                            <a:schemeClr val="accent1"/>
                          </a:solidFill>
                        </a:rPr>
                        <a:t> T1</a:t>
                      </a:r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-0.8668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9245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Thecal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T2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-0. 7099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924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D12A"/>
                          </a:solidFill>
                        </a:rPr>
                        <a:t>Mixe</a:t>
                      </a:r>
                      <a:r>
                        <a:rPr lang="en-US" baseline="0" dirty="0" smtClean="0">
                          <a:solidFill>
                            <a:srgbClr val="FFD12A"/>
                          </a:solidFill>
                        </a:rPr>
                        <a:t>d T3</a:t>
                      </a:r>
                      <a:endParaRPr lang="en-US" dirty="0">
                        <a:solidFill>
                          <a:srgbClr val="FFD12A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-0.8238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7434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InterColHis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375" y="4765060"/>
            <a:ext cx="4482485" cy="2031126"/>
          </a:xfrm>
          <a:prstGeom prst="rect">
            <a:avLst/>
          </a:prstGeom>
        </p:spPr>
      </p:pic>
      <p:pic>
        <p:nvPicPr>
          <p:cNvPr id="6" name="Picture 5" descr="interColRe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85" y="2223857"/>
            <a:ext cx="5320207" cy="241071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81412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Results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Reproducibility of a climate </a:t>
            </a:r>
            <a:r>
              <a:rPr lang="en-US" sz="3200" dirty="0">
                <a:latin typeface="Helvetica"/>
                <a:cs typeface="Helvetica"/>
              </a:rPr>
              <a:t>s</a:t>
            </a:r>
            <a:r>
              <a:rPr lang="en-US" sz="3200" dirty="0" smtClean="0">
                <a:latin typeface="Helvetica"/>
                <a:cs typeface="Helvetica"/>
              </a:rPr>
              <a:t>ignal within a single colony:</a:t>
            </a:r>
            <a:br>
              <a:rPr lang="en-US" sz="3200" dirty="0" smtClean="0">
                <a:latin typeface="Helvetica"/>
                <a:cs typeface="Helvetica"/>
              </a:rPr>
            </a:br>
            <a:r>
              <a:rPr lang="en-US" sz="2700" dirty="0" smtClean="0">
                <a:latin typeface="Helvetica"/>
                <a:cs typeface="Helvetica"/>
              </a:rPr>
              <a:t>Residual Analysis</a:t>
            </a:r>
            <a:endParaRPr lang="en-US" sz="2700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9244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820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Results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Reproducibility of a climate </a:t>
            </a:r>
            <a:r>
              <a:rPr lang="en-US" sz="3200" dirty="0">
                <a:latin typeface="Helvetica"/>
                <a:cs typeface="Helvetica"/>
              </a:rPr>
              <a:t>s</a:t>
            </a:r>
            <a:r>
              <a:rPr lang="en-US" sz="3200" dirty="0" smtClean="0">
                <a:latin typeface="Helvetica"/>
                <a:cs typeface="Helvetica"/>
              </a:rPr>
              <a:t>ignal among multiple colonies</a:t>
            </a:r>
            <a:endParaRPr lang="en-US" i="1" dirty="0">
              <a:latin typeface="Helvetica"/>
              <a:cs typeface="Helvetica"/>
            </a:endParaRPr>
          </a:p>
        </p:txBody>
      </p:sp>
      <p:pic>
        <p:nvPicPr>
          <p:cNvPr id="3" name="Picture 2" descr="Fig7_AGU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12" y="1918953"/>
            <a:ext cx="6870226" cy="309939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5-12-10 at 4.53.37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" t="747" r="2966" b="1281"/>
          <a:stretch/>
        </p:blipFill>
        <p:spPr>
          <a:xfrm>
            <a:off x="7835998" y="2471080"/>
            <a:ext cx="1178363" cy="2036013"/>
          </a:xfrm>
          <a:prstGeom prst="rect">
            <a:avLst/>
          </a:prstGeom>
          <a:ln w="3175" cmpd="sng"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84492" y="5172934"/>
            <a:ext cx="6593268" cy="544765"/>
          </a:xfrm>
          <a:prstGeom prst="rect">
            <a:avLst/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i="1" dirty="0" smtClean="0">
                <a:latin typeface="Helvetica"/>
                <a:cs typeface="Helvetica"/>
              </a:rPr>
              <a:t>δ</a:t>
            </a:r>
            <a:r>
              <a:rPr lang="en-US" sz="1400" i="1" baseline="30000" dirty="0" smtClean="0">
                <a:latin typeface="Helvetica"/>
                <a:cs typeface="Helvetica"/>
              </a:rPr>
              <a:t>18</a:t>
            </a:r>
            <a:r>
              <a:rPr lang="en-US" sz="1400" i="1" dirty="0" smtClean="0">
                <a:latin typeface="Helvetica"/>
                <a:cs typeface="Helvetica"/>
              </a:rPr>
              <a:t>O </a:t>
            </a:r>
            <a:r>
              <a:rPr lang="en-US" sz="1400" i="1" dirty="0">
                <a:latin typeface="Helvetica"/>
                <a:cs typeface="Helvetica"/>
              </a:rPr>
              <a:t>profiles from six </a:t>
            </a:r>
            <a:r>
              <a:rPr lang="en-US" sz="1400" i="1" dirty="0" err="1">
                <a:latin typeface="Helvetica"/>
                <a:cs typeface="Helvetica"/>
              </a:rPr>
              <a:t>Favia</a:t>
            </a:r>
            <a:r>
              <a:rPr lang="en-US" sz="1400" i="1" dirty="0">
                <a:latin typeface="Helvetica"/>
                <a:cs typeface="Helvetica"/>
              </a:rPr>
              <a:t> colonies plotted against each other and SST</a:t>
            </a:r>
          </a:p>
          <a:p>
            <a:pPr algn="ctr"/>
            <a:r>
              <a:rPr lang="en-US" sz="1400" dirty="0">
                <a:latin typeface="Helvetica"/>
                <a:cs typeface="Helvetica"/>
              </a:rPr>
              <a:t>(R = -</a:t>
            </a:r>
            <a:r>
              <a:rPr lang="en-US" sz="1400" dirty="0" smtClean="0">
                <a:latin typeface="Helvetica"/>
                <a:cs typeface="Helvetica"/>
              </a:rPr>
              <a:t>0.72 </a:t>
            </a:r>
            <a:r>
              <a:rPr lang="en-US" sz="1400" dirty="0">
                <a:latin typeface="Helvetica"/>
                <a:cs typeface="Helvetica"/>
              </a:rPr>
              <a:t>to R = -</a:t>
            </a:r>
            <a:r>
              <a:rPr lang="en-US" sz="1400" dirty="0" smtClean="0">
                <a:latin typeface="Helvetica"/>
                <a:cs typeface="Helvetica"/>
              </a:rPr>
              <a:t>0.87)</a:t>
            </a:r>
            <a:endParaRPr lang="en-US" sz="1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80047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695" y="180171"/>
            <a:ext cx="8229600" cy="180362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Results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Reproducibility of a climate signal among multiple colonies:</a:t>
            </a:r>
            <a:br>
              <a:rPr lang="en-US" sz="3200" dirty="0" smtClean="0">
                <a:latin typeface="Helvetica"/>
                <a:cs typeface="Helvetica"/>
              </a:rPr>
            </a:br>
            <a:r>
              <a:rPr lang="en-US" sz="2400" dirty="0" smtClean="0">
                <a:latin typeface="Helvetica"/>
                <a:cs typeface="Helvetica"/>
              </a:rPr>
              <a:t>Linear Regression Analysis</a:t>
            </a:r>
            <a:endParaRPr lang="en-US" sz="2700" i="1" dirty="0">
              <a:latin typeface="Helvetica"/>
              <a:cs typeface="Helvetica"/>
            </a:endParaRPr>
          </a:p>
        </p:txBody>
      </p:sp>
      <p:pic>
        <p:nvPicPr>
          <p:cNvPr id="7" name="Picture 6" descr="sixCor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7" y="2362097"/>
            <a:ext cx="5850994" cy="265123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70002"/>
              </p:ext>
            </p:extLst>
          </p:nvPr>
        </p:nvGraphicFramePr>
        <p:xfrm>
          <a:off x="6381121" y="3781296"/>
          <a:ext cx="2602826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1413"/>
                <a:gridCol w="1301413"/>
              </a:tblGrid>
              <a:tr h="4393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Coral</a:t>
                      </a:r>
                      <a:endParaRPr lang="en-US" sz="1800" b="1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Correlation Coefficient</a:t>
                      </a:r>
                      <a:endParaRPr lang="en-US" sz="1800" b="1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924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X13-4</a:t>
                      </a:r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-0.7632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924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2"/>
                          </a:solidFill>
                        </a:rPr>
                        <a:t>X13-5</a:t>
                      </a:r>
                      <a:endParaRPr lang="en-US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-0.8575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924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D12A"/>
                          </a:solidFill>
                        </a:rPr>
                        <a:t>X13-6</a:t>
                      </a:r>
                      <a:endParaRPr lang="en-US" dirty="0">
                        <a:solidFill>
                          <a:srgbClr val="FFD12A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-0.8586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924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924FB1"/>
                          </a:solidFill>
                        </a:rPr>
                        <a:t>X14-5</a:t>
                      </a:r>
                      <a:endParaRPr lang="en-US" dirty="0">
                        <a:solidFill>
                          <a:srgbClr val="924FB1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-0.8661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924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X14-2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-0.8475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924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X14-4</a:t>
                      </a:r>
                      <a:endParaRPr lang="en-US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-0.7202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712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10"/>
            <a:ext cx="9144000" cy="6858000"/>
          </a:xfrm>
          <a:prstGeom prst="rect">
            <a:avLst/>
          </a:prstGeom>
        </p:spPr>
      </p:pic>
      <p:pic>
        <p:nvPicPr>
          <p:cNvPr id="2" name="Picture 1" descr="All6his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208" y="4889221"/>
            <a:ext cx="3962593" cy="1795550"/>
          </a:xfrm>
          <a:prstGeom prst="rect">
            <a:avLst/>
          </a:prstGeom>
        </p:spPr>
      </p:pic>
      <p:pic>
        <p:nvPicPr>
          <p:cNvPr id="5" name="Picture 4" descr="interColRe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8" y="2177848"/>
            <a:ext cx="5666481" cy="256762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695" y="180171"/>
            <a:ext cx="8229600" cy="180362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Results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Reproducibility of a climate signal among multiple colonies:</a:t>
            </a:r>
            <a:br>
              <a:rPr lang="en-US" sz="3200" dirty="0" smtClean="0">
                <a:latin typeface="Helvetica"/>
                <a:cs typeface="Helvetica"/>
              </a:rPr>
            </a:br>
            <a:r>
              <a:rPr lang="en-US" sz="2400" dirty="0" smtClean="0">
                <a:latin typeface="Helvetica"/>
                <a:cs typeface="Helvetica"/>
              </a:rPr>
              <a:t>Residual Analysis</a:t>
            </a:r>
            <a:endParaRPr lang="en-US" sz="2700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95772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1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695" y="180171"/>
            <a:ext cx="8229600" cy="180362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Results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Reproducibility of a climate signal among multiple colonies:</a:t>
            </a:r>
            <a:br>
              <a:rPr lang="en-US" sz="3200" dirty="0" smtClean="0">
                <a:latin typeface="Helvetica"/>
                <a:cs typeface="Helvetica"/>
              </a:rPr>
            </a:br>
            <a:r>
              <a:rPr lang="en-US" sz="2400" i="1" dirty="0">
                <a:latin typeface="Helvetica"/>
                <a:cs typeface="Helvetica"/>
              </a:rPr>
              <a:t>Bootstrap </a:t>
            </a:r>
            <a:r>
              <a:rPr lang="en-US" sz="2400" i="1" dirty="0" smtClean="0">
                <a:latin typeface="Helvetica"/>
                <a:cs typeface="Helvetica"/>
              </a:rPr>
              <a:t>Estimates</a:t>
            </a:r>
            <a:endParaRPr lang="en-US" sz="2700" i="1" dirty="0">
              <a:latin typeface="Helvetica"/>
              <a:cs typeface="Helvetica"/>
            </a:endParaRPr>
          </a:p>
        </p:txBody>
      </p:sp>
      <p:pic>
        <p:nvPicPr>
          <p:cNvPr id="6" name="Picture 5" descr="bootStrpYin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48" y="4601796"/>
            <a:ext cx="4910462" cy="2225053"/>
          </a:xfrm>
          <a:prstGeom prst="rect">
            <a:avLst/>
          </a:prstGeom>
        </p:spPr>
      </p:pic>
      <p:pic>
        <p:nvPicPr>
          <p:cNvPr id="9" name="Picture 8" descr="BootStrpSlop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48" y="2177848"/>
            <a:ext cx="5016301" cy="227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02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AgeModAll6andPorite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55" y="2017962"/>
            <a:ext cx="6719594" cy="304481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820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Results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Inter-species comparison: </a:t>
            </a:r>
            <a:br>
              <a:rPr lang="en-US" sz="3200" dirty="0" smtClean="0">
                <a:latin typeface="Helvetica"/>
                <a:cs typeface="Helvetica"/>
              </a:rPr>
            </a:br>
            <a:r>
              <a:rPr lang="en-US" sz="2700" i="1" dirty="0" err="1" smtClean="0">
                <a:latin typeface="Helvetica"/>
                <a:cs typeface="Helvetica"/>
              </a:rPr>
              <a:t>Porites</a:t>
            </a:r>
            <a:r>
              <a:rPr lang="en-US" sz="2700" dirty="0" smtClean="0">
                <a:latin typeface="Helvetica"/>
                <a:cs typeface="Helvetica"/>
              </a:rPr>
              <a:t> δ18O </a:t>
            </a:r>
            <a:r>
              <a:rPr lang="en-US" sz="2700" dirty="0" err="1" smtClean="0">
                <a:latin typeface="Helvetica"/>
                <a:cs typeface="Helvetica"/>
              </a:rPr>
              <a:t>vs</a:t>
            </a:r>
            <a:r>
              <a:rPr lang="en-US" sz="2700" dirty="0" smtClean="0">
                <a:latin typeface="Helvetica"/>
                <a:cs typeface="Helvetica"/>
              </a:rPr>
              <a:t> </a:t>
            </a:r>
            <a:r>
              <a:rPr lang="en-US" sz="2700" i="1" dirty="0" err="1" smtClean="0">
                <a:latin typeface="Helvetica"/>
                <a:cs typeface="Helvetica"/>
              </a:rPr>
              <a:t>Favia</a:t>
            </a:r>
            <a:r>
              <a:rPr lang="en-US" sz="2700" dirty="0" smtClean="0">
                <a:latin typeface="Helvetica"/>
                <a:cs typeface="Helvetica"/>
              </a:rPr>
              <a:t> δ18O </a:t>
            </a:r>
            <a:endParaRPr lang="en-US" sz="2700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80240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820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Results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Inter-species comparison: </a:t>
            </a:r>
            <a:br>
              <a:rPr lang="en-US" sz="3200" dirty="0" smtClean="0">
                <a:latin typeface="Helvetica"/>
                <a:cs typeface="Helvetica"/>
              </a:rPr>
            </a:br>
            <a:r>
              <a:rPr lang="en-US" sz="2700" i="1" dirty="0" smtClean="0">
                <a:latin typeface="Helvetica"/>
                <a:cs typeface="Helvetica"/>
              </a:rPr>
              <a:t>Linear Regression Analysis</a:t>
            </a:r>
            <a:endParaRPr lang="en-US" sz="2700" i="1" dirty="0">
              <a:latin typeface="Helvetica"/>
              <a:cs typeface="Helvetica"/>
            </a:endParaRPr>
          </a:p>
        </p:txBody>
      </p:sp>
      <p:pic>
        <p:nvPicPr>
          <p:cNvPr id="5" name="Picture 4" descr="d18OCor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1" y="2172515"/>
            <a:ext cx="5757483" cy="260886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764078"/>
              </p:ext>
            </p:extLst>
          </p:nvPr>
        </p:nvGraphicFramePr>
        <p:xfrm>
          <a:off x="6346356" y="3610393"/>
          <a:ext cx="2602826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1413"/>
                <a:gridCol w="1301413"/>
              </a:tblGrid>
              <a:tr h="4393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Coral</a:t>
                      </a:r>
                      <a:endParaRPr lang="en-US" sz="1800" b="1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Correlation Coefficient</a:t>
                      </a:r>
                      <a:endParaRPr lang="en-US" sz="1800" b="1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924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X13-4</a:t>
                      </a:r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-0.7632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924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2"/>
                          </a:solidFill>
                        </a:rPr>
                        <a:t>X13-5</a:t>
                      </a:r>
                      <a:endParaRPr lang="en-US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-0.8575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924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D12A"/>
                          </a:solidFill>
                        </a:rPr>
                        <a:t>X13-6</a:t>
                      </a:r>
                      <a:endParaRPr lang="en-US" dirty="0">
                        <a:solidFill>
                          <a:srgbClr val="FFD12A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-0.8586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924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924FB1"/>
                          </a:solidFill>
                        </a:rPr>
                        <a:t>X14-5</a:t>
                      </a:r>
                      <a:endParaRPr lang="en-US" dirty="0">
                        <a:solidFill>
                          <a:srgbClr val="924FB1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-0.8661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924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X14-2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-0.8475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924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X14-4</a:t>
                      </a:r>
                      <a:endParaRPr lang="en-US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-0.7202</a:t>
                      </a:r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583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poritesHis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84" y="4657265"/>
            <a:ext cx="4312223" cy="1953975"/>
          </a:xfrm>
          <a:prstGeom prst="rect">
            <a:avLst/>
          </a:prstGeom>
        </p:spPr>
      </p:pic>
      <p:pic>
        <p:nvPicPr>
          <p:cNvPr id="6" name="Picture 5" descr="PoritesRe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3822"/>
            <a:ext cx="5704106" cy="258467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820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Results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Inter-species comparison: </a:t>
            </a:r>
            <a:br>
              <a:rPr lang="en-US" sz="3200" dirty="0" smtClean="0">
                <a:latin typeface="Helvetica"/>
                <a:cs typeface="Helvetica"/>
              </a:rPr>
            </a:br>
            <a:r>
              <a:rPr lang="en-US" sz="2700" i="1" dirty="0" smtClean="0">
                <a:latin typeface="Helvetica"/>
                <a:cs typeface="Helvetica"/>
              </a:rPr>
              <a:t>Residual Analysis</a:t>
            </a:r>
            <a:endParaRPr lang="en-US" sz="2700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29636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820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Results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Inter-species comparison: </a:t>
            </a:r>
            <a:br>
              <a:rPr lang="en-US" sz="3200" dirty="0" smtClean="0">
                <a:latin typeface="Helvetica"/>
                <a:cs typeface="Helvetica"/>
              </a:rPr>
            </a:br>
            <a:r>
              <a:rPr lang="en-US" sz="2700" i="1" dirty="0" smtClean="0">
                <a:latin typeface="Helvetica"/>
                <a:cs typeface="Helvetica"/>
              </a:rPr>
              <a:t>Bootstrap Estimates </a:t>
            </a:r>
            <a:endParaRPr lang="en-US" sz="2700" i="1" dirty="0">
              <a:latin typeface="Helvetica"/>
              <a:cs typeface="Helvetica"/>
            </a:endParaRPr>
          </a:p>
        </p:txBody>
      </p:sp>
      <p:pic>
        <p:nvPicPr>
          <p:cNvPr id="2" name="Picture 1" descr="BootStrpSlop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899" y="1919725"/>
            <a:ext cx="4834571" cy="2190665"/>
          </a:xfrm>
          <a:prstGeom prst="rect">
            <a:avLst/>
          </a:prstGeom>
        </p:spPr>
      </p:pic>
      <p:pic>
        <p:nvPicPr>
          <p:cNvPr id="3" name="Picture 2" descr="bottstrpPorYin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06" y="4251053"/>
            <a:ext cx="4363627" cy="249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76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8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Research Site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2" name="Picture 11" descr="Screen Shot 2016-04-06 at 11.32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55" y="4264786"/>
            <a:ext cx="1432695" cy="1413943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16" name="Group 15"/>
          <p:cNvGrpSpPr/>
          <p:nvPr/>
        </p:nvGrpSpPr>
        <p:grpSpPr>
          <a:xfrm>
            <a:off x="1746690" y="1643416"/>
            <a:ext cx="5705779" cy="2487097"/>
            <a:chOff x="1484755" y="1643416"/>
            <a:chExt cx="6453301" cy="3052801"/>
          </a:xfrm>
        </p:grpSpPr>
        <p:pic>
          <p:nvPicPr>
            <p:cNvPr id="10" name="Picture 9" descr="Screen Shot 2016-04-06 at 11.29.25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755" y="1643416"/>
              <a:ext cx="6453301" cy="305280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1" name="5-Point Star 10"/>
            <p:cNvSpPr/>
            <p:nvPr/>
          </p:nvSpPr>
          <p:spPr>
            <a:xfrm>
              <a:off x="1962862" y="4027893"/>
              <a:ext cx="269415" cy="282208"/>
            </a:xfrm>
            <a:prstGeom prst="star5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2232277" y="2244796"/>
              <a:ext cx="5208649" cy="1885717"/>
            </a:xfrm>
            <a:custGeom>
              <a:avLst/>
              <a:gdLst>
                <a:gd name="connsiteX0" fmla="*/ 8107680 w 8107680"/>
                <a:gd name="connsiteY0" fmla="*/ 0 h 1574800"/>
                <a:gd name="connsiteX1" fmla="*/ 3495040 w 8107680"/>
                <a:gd name="connsiteY1" fmla="*/ 579120 h 1574800"/>
                <a:gd name="connsiteX2" fmla="*/ 0 w 8107680"/>
                <a:gd name="connsiteY2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07680" h="1574800">
                  <a:moveTo>
                    <a:pt x="8107680" y="0"/>
                  </a:moveTo>
                  <a:cubicBezTo>
                    <a:pt x="6477000" y="158326"/>
                    <a:pt x="4846320" y="316653"/>
                    <a:pt x="3495040" y="579120"/>
                  </a:cubicBezTo>
                  <a:cubicBezTo>
                    <a:pt x="2143760" y="841587"/>
                    <a:pt x="1071880" y="1208193"/>
                    <a:pt x="0" y="157480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2" descr="http://a3.espncdn.com/combiner/i?img=%2Fi%2Fteamlogos%2Fncaa%2F500%2F59.png%3Fw%3D1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8852" y="1992040"/>
              <a:ext cx="282108" cy="282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Bent-Up Arrow 16"/>
          <p:cNvSpPr/>
          <p:nvPr/>
        </p:nvSpPr>
        <p:spPr>
          <a:xfrm rot="5400000">
            <a:off x="2402074" y="3897855"/>
            <a:ext cx="1259933" cy="1725252"/>
          </a:xfrm>
          <a:prstGeom prst="bentUpArrow">
            <a:avLst>
              <a:gd name="adj1" fmla="val 5870"/>
              <a:gd name="adj2" fmla="val 25000"/>
              <a:gd name="adj3" fmla="val 25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542789" y="5754725"/>
            <a:ext cx="4470135" cy="892552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Helvetica"/>
                <a:cs typeface="Helvetica"/>
              </a:rPr>
              <a:t>Republic of Kiribati</a:t>
            </a:r>
          </a:p>
          <a:p>
            <a:pPr algn="ctr"/>
            <a:r>
              <a:rPr lang="en-US" dirty="0" err="1" smtClean="0">
                <a:latin typeface="Helvetica"/>
                <a:cs typeface="Helvetica"/>
              </a:rPr>
              <a:t>Kiritimati</a:t>
            </a:r>
            <a:r>
              <a:rPr lang="en-US" dirty="0" smtClean="0">
                <a:latin typeface="Helvetica"/>
                <a:cs typeface="Helvetica"/>
              </a:rPr>
              <a:t> Island</a:t>
            </a:r>
          </a:p>
          <a:p>
            <a:pPr algn="ctr"/>
            <a:r>
              <a:rPr lang="en-US" sz="1400" dirty="0" smtClean="0">
                <a:latin typeface="Helvetica"/>
                <a:cs typeface="Helvetica"/>
              </a:rPr>
              <a:t>(</a:t>
            </a:r>
            <a:r>
              <a:rPr lang="en-US" sz="1400" i="1" dirty="0" smtClean="0">
                <a:latin typeface="Helvetica"/>
                <a:cs typeface="Helvetica"/>
              </a:rPr>
              <a:t>1.8721°N, 157.4278°W</a:t>
            </a:r>
            <a:r>
              <a:rPr lang="en-US" sz="1400" dirty="0" smtClean="0">
                <a:latin typeface="Helvetica"/>
                <a:cs typeface="Helvetica"/>
              </a:rPr>
              <a:t>)</a:t>
            </a:r>
            <a:endParaRPr lang="en-US" sz="1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16012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41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820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Results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Inter-species comparison: </a:t>
            </a:r>
            <a:br>
              <a:rPr lang="en-US" sz="3200" dirty="0" smtClean="0">
                <a:latin typeface="Helvetica"/>
                <a:cs typeface="Helvetica"/>
              </a:rPr>
            </a:br>
            <a:r>
              <a:rPr lang="en-US" sz="2700" i="1" dirty="0" err="1" smtClean="0">
                <a:latin typeface="Helvetica"/>
                <a:cs typeface="Helvetica"/>
              </a:rPr>
              <a:t>Periodogram</a:t>
            </a:r>
            <a:endParaRPr lang="en-US" sz="2700" i="1" dirty="0">
              <a:latin typeface="Helvetica"/>
              <a:cs typeface="Helvetica"/>
            </a:endParaRPr>
          </a:p>
        </p:txBody>
      </p:sp>
      <p:pic>
        <p:nvPicPr>
          <p:cNvPr id="3" name="Picture 2" descr="Periodogram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35" y="2263540"/>
            <a:ext cx="7423976" cy="336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3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41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820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Results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Inter-species comparison: </a:t>
            </a:r>
            <a:br>
              <a:rPr lang="en-US" sz="3200" dirty="0" smtClean="0">
                <a:latin typeface="Helvetica"/>
                <a:cs typeface="Helvetica"/>
              </a:rPr>
            </a:br>
            <a:r>
              <a:rPr lang="en-US" sz="2700" i="1" dirty="0" smtClean="0">
                <a:latin typeface="Helvetica"/>
                <a:cs typeface="Helvetica"/>
              </a:rPr>
              <a:t>Cross-Spectral Analysis</a:t>
            </a:r>
            <a:endParaRPr lang="en-US" sz="2700" i="1" dirty="0">
              <a:latin typeface="Helvetica"/>
              <a:cs typeface="Helvetica"/>
            </a:endParaRPr>
          </a:p>
        </p:txBody>
      </p:sp>
      <p:pic>
        <p:nvPicPr>
          <p:cNvPr id="2" name="Picture 1" descr="CrossCorrPorAll6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68" y="2081657"/>
            <a:ext cx="7796659" cy="353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57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820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Conclusions</a:t>
            </a:r>
            <a:endParaRPr lang="en-US" i="1" dirty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1333" y="2277577"/>
            <a:ext cx="7450667" cy="2220608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r>
              <a:rPr lang="en-US" dirty="0">
                <a:latin typeface="Helvetica"/>
                <a:cs typeface="Helvetica"/>
              </a:rPr>
              <a:t>δ18O in the </a:t>
            </a:r>
            <a:r>
              <a:rPr lang="en-US" dirty="0" err="1">
                <a:latin typeface="Helvetica"/>
                <a:cs typeface="Helvetica"/>
              </a:rPr>
              <a:t>thecal</a:t>
            </a:r>
            <a:r>
              <a:rPr lang="en-US" dirty="0">
                <a:latin typeface="Helvetica"/>
                <a:cs typeface="Helvetica"/>
              </a:rPr>
              <a:t> wall is more reproducible and more coherent with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Helvetica"/>
                <a:cs typeface="Helvetica"/>
              </a:rPr>
              <a:t>SST than δ18O in septa. However, the climate signal is not lost </a:t>
            </a:r>
            <a:r>
              <a:rPr lang="en-US" dirty="0" smtClean="0">
                <a:latin typeface="Helvetica"/>
                <a:cs typeface="Helvetica"/>
              </a:rPr>
              <a:t>in the </a:t>
            </a:r>
            <a:r>
              <a:rPr lang="en-US" dirty="0">
                <a:latin typeface="Helvetica"/>
                <a:cs typeface="Helvetica"/>
              </a:rPr>
              <a:t>δ18O profile of the combined </a:t>
            </a:r>
            <a:r>
              <a:rPr lang="en-US" dirty="0" err="1">
                <a:latin typeface="Helvetica"/>
                <a:cs typeface="Helvetica"/>
              </a:rPr>
              <a:t>thecal</a:t>
            </a:r>
            <a:r>
              <a:rPr lang="en-US" dirty="0">
                <a:latin typeface="Helvetica"/>
                <a:cs typeface="Helvetica"/>
              </a:rPr>
              <a:t> and </a:t>
            </a:r>
            <a:r>
              <a:rPr lang="en-US" dirty="0" smtClean="0">
                <a:latin typeface="Helvetica"/>
                <a:cs typeface="Helvetica"/>
              </a:rPr>
              <a:t>septa.</a:t>
            </a:r>
          </a:p>
          <a:p>
            <a:pPr>
              <a:lnSpc>
                <a:spcPct val="110000"/>
              </a:lnSpc>
            </a:pPr>
            <a:endParaRPr lang="en-US" dirty="0">
              <a:latin typeface="Helvetica"/>
              <a:cs typeface="Helvetica"/>
            </a:endParaRPr>
          </a:p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r>
              <a:rPr lang="en-US" dirty="0" smtClean="0">
                <a:latin typeface="Helvetica"/>
                <a:cs typeface="Helvetica"/>
              </a:rPr>
              <a:t>It </a:t>
            </a:r>
            <a:r>
              <a:rPr lang="en-US" dirty="0">
                <a:latin typeface="Helvetica"/>
                <a:cs typeface="Helvetica"/>
              </a:rPr>
              <a:t>is possible to reproduce the same climate signal in a single </a:t>
            </a:r>
            <a:r>
              <a:rPr lang="en-US" dirty="0" err="1">
                <a:latin typeface="Helvetica"/>
                <a:cs typeface="Helvetica"/>
              </a:rPr>
              <a:t>Favia</a:t>
            </a:r>
            <a:endParaRPr lang="en-US" dirty="0">
              <a:latin typeface="Helvetica"/>
              <a:cs typeface="Helvetica"/>
            </a:endParaRPr>
          </a:p>
          <a:p>
            <a:pPr>
              <a:lnSpc>
                <a:spcPct val="110000"/>
              </a:lnSpc>
            </a:pPr>
            <a:r>
              <a:rPr lang="en-US" dirty="0">
                <a:latin typeface="Helvetica"/>
                <a:cs typeface="Helvetica"/>
              </a:rPr>
              <a:t>coral </a:t>
            </a:r>
            <a:r>
              <a:rPr lang="en-US" dirty="0" smtClean="0">
                <a:latin typeface="Helvetica"/>
                <a:cs typeface="Helvetica"/>
              </a:rPr>
              <a:t>colony, </a:t>
            </a:r>
            <a:r>
              <a:rPr lang="en-US" dirty="0">
                <a:latin typeface="Helvetica"/>
                <a:cs typeface="Helvetica"/>
              </a:rPr>
              <a:t>as well as among multiple </a:t>
            </a:r>
            <a:r>
              <a:rPr lang="en-US" i="1" dirty="0" err="1">
                <a:latin typeface="Helvetica"/>
                <a:cs typeface="Helvetica"/>
              </a:rPr>
              <a:t>Favia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coral colonies</a:t>
            </a:r>
          </a:p>
          <a:p>
            <a:pPr>
              <a:lnSpc>
                <a:spcPct val="110000"/>
              </a:lnSpc>
            </a:pPr>
            <a:endParaRPr lang="en-US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70005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820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Future Work</a:t>
            </a:r>
            <a:endParaRPr lang="en-US" i="1" dirty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1333" y="2277577"/>
            <a:ext cx="7450667" cy="2220608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endParaRPr lang="en-US" dirty="0" smtClean="0">
              <a:latin typeface="Helvetica"/>
              <a:cs typeface="Helvetica"/>
            </a:endParaRPr>
          </a:p>
          <a:p>
            <a:pPr>
              <a:lnSpc>
                <a:spcPct val="110000"/>
              </a:lnSpc>
            </a:pPr>
            <a:endParaRPr lang="en-US" dirty="0">
              <a:latin typeface="Helvetica"/>
              <a:cs typeface="Helvetica"/>
            </a:endParaRPr>
          </a:p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r>
              <a:rPr lang="en-US" dirty="0" smtClean="0">
                <a:latin typeface="Helvetica"/>
                <a:cs typeface="Helvetica"/>
              </a:rPr>
              <a:t>Apply same sampling protocol to fossil </a:t>
            </a:r>
            <a:r>
              <a:rPr lang="en-US" i="1" dirty="0" err="1" smtClean="0">
                <a:latin typeface="Helvetica"/>
                <a:cs typeface="Helvetica"/>
              </a:rPr>
              <a:t>Favia</a:t>
            </a:r>
            <a:r>
              <a:rPr lang="en-US" dirty="0" smtClean="0">
                <a:latin typeface="Helvetica"/>
                <a:cs typeface="Helvetica"/>
              </a:rPr>
              <a:t> U/</a:t>
            </a:r>
            <a:r>
              <a:rPr lang="en-US" dirty="0" err="1" smtClean="0">
                <a:latin typeface="Helvetica"/>
                <a:cs typeface="Helvetica"/>
              </a:rPr>
              <a:t>Th</a:t>
            </a:r>
            <a:r>
              <a:rPr lang="en-US" dirty="0" smtClean="0">
                <a:latin typeface="Helvetica"/>
                <a:cs typeface="Helvetica"/>
              </a:rPr>
              <a:t> dated for 1968, and </a:t>
            </a:r>
            <a:r>
              <a:rPr lang="en-US" dirty="0">
                <a:latin typeface="Helvetica"/>
                <a:cs typeface="Helvetica"/>
              </a:rPr>
              <a:t>compare δ18O </a:t>
            </a:r>
            <a:r>
              <a:rPr lang="en-US" dirty="0" smtClean="0">
                <a:latin typeface="Helvetica"/>
                <a:cs typeface="Helvetica"/>
              </a:rPr>
              <a:t>values </a:t>
            </a:r>
            <a:r>
              <a:rPr lang="en-US" dirty="0">
                <a:latin typeface="Helvetica"/>
                <a:cs typeface="Helvetica"/>
              </a:rPr>
              <a:t>to Niño3.4</a:t>
            </a:r>
            <a:endParaRPr lang="en-US" dirty="0" smtClean="0">
              <a:latin typeface="Helvetica"/>
              <a:cs typeface="Helvetica"/>
            </a:endParaRPr>
          </a:p>
          <a:p>
            <a:pPr>
              <a:lnSpc>
                <a:spcPct val="110000"/>
              </a:lnSpc>
            </a:pPr>
            <a:endParaRPr lang="en-US" dirty="0">
              <a:latin typeface="Helvetica"/>
              <a:cs typeface="Helvetica"/>
            </a:endParaRPr>
          </a:p>
          <a:p>
            <a:pPr>
              <a:lnSpc>
                <a:spcPct val="110000"/>
              </a:lnSpc>
            </a:pPr>
            <a:endParaRPr lang="en-US" dirty="0" smtClean="0">
              <a:latin typeface="Helvetica"/>
              <a:cs typeface="Helvetica"/>
            </a:endParaRPr>
          </a:p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8834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1814"/>
            <a:ext cx="8229600" cy="1382050"/>
          </a:xfrm>
          <a:solidFill>
            <a:srgbClr val="FFFFFF">
              <a:alpha val="73000"/>
            </a:srgbClr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en-US" i="1" dirty="0" smtClean="0">
                <a:latin typeface="Helvetica"/>
                <a:cs typeface="Helvetica"/>
              </a:rPr>
              <a:t>Thank You!</a:t>
            </a:r>
            <a:endParaRPr lang="en-US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98797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Why </a:t>
            </a:r>
            <a:r>
              <a:rPr lang="en-US" i="1" dirty="0" err="1" smtClean="0">
                <a:latin typeface="Helvetica"/>
                <a:cs typeface="Helvetica"/>
              </a:rPr>
              <a:t>Favia</a:t>
            </a:r>
            <a:r>
              <a:rPr lang="en-US" dirty="0" smtClean="0">
                <a:latin typeface="Helvetica"/>
                <a:cs typeface="Helvetica"/>
              </a:rPr>
              <a:t>?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5" name="Picture 4" descr="posterPic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63" y="1943420"/>
            <a:ext cx="4072896" cy="3342193"/>
          </a:xfrm>
          <a:prstGeom prst="rect">
            <a:avLst/>
          </a:prstGeom>
        </p:spPr>
      </p:pic>
      <p:pic>
        <p:nvPicPr>
          <p:cNvPr id="7" name="Picture 6" descr="IMG_811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59" y="1943420"/>
            <a:ext cx="4456257" cy="33421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1368" y="5465201"/>
            <a:ext cx="7177177" cy="799706"/>
          </a:xfrm>
          <a:prstGeom prst="rect">
            <a:avLst/>
          </a:prstGeom>
          <a:solidFill>
            <a:srgbClr val="FFFFFF">
              <a:alpha val="74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Favia</a:t>
            </a: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coral: </a:t>
            </a:r>
          </a:p>
          <a:p>
            <a:pPr>
              <a:lnSpc>
                <a:spcPct val="110000"/>
              </a:lnSpc>
            </a:pP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(left) </a:t>
            </a: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above water photo of modern </a:t>
            </a:r>
            <a:r>
              <a:rPr lang="en-US" sz="1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Favia</a:t>
            </a: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 after collected off the reef in </a:t>
            </a: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2014; (right) </a:t>
            </a: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fossil </a:t>
            </a:r>
            <a:r>
              <a:rPr lang="en-US" sz="1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Favia</a:t>
            </a: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	</a:t>
            </a:r>
            <a:endParaRPr lang="en-US" sz="1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5635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Research Questions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3763" y="1960415"/>
            <a:ext cx="7121968" cy="3416320"/>
          </a:xfrm>
          <a:prstGeom prst="rect">
            <a:avLst/>
          </a:prstGeom>
          <a:solidFill>
            <a:schemeClr val="lt1">
              <a:alpha val="73000"/>
            </a:schemeClr>
          </a:solidFill>
          <a:ln>
            <a:solidFill>
              <a:srgbClr val="4F81B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 smtClean="0">
                <a:latin typeface="Helvetica"/>
                <a:cs typeface="Helvetica"/>
              </a:rPr>
              <a:t>How well do modern </a:t>
            </a:r>
            <a:r>
              <a:rPr lang="en-US" sz="2400" i="1" dirty="0" err="1" smtClean="0">
                <a:latin typeface="Helvetica"/>
                <a:cs typeface="Helvetica"/>
              </a:rPr>
              <a:t>Favia</a:t>
            </a:r>
            <a:r>
              <a:rPr lang="en-US" sz="2400" dirty="0" smtClean="0">
                <a:latin typeface="Helvetica"/>
                <a:cs typeface="Helvetica"/>
              </a:rPr>
              <a:t> corals track changes in temperature and salinity at our research site?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>
                <a:latin typeface="Helvetica"/>
                <a:cs typeface="Helvetica"/>
              </a:rPr>
              <a:t>Do these modern coral colonies reproduce the same climate signal?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>
                <a:latin typeface="Helvetica"/>
                <a:cs typeface="Helvetica"/>
              </a:rPr>
              <a:t>Is it possible to achieve accurate reconstructions of El Niño Southern Oscillation (ENSO) using fossil </a:t>
            </a:r>
            <a:r>
              <a:rPr lang="en-US" sz="2400" i="1" dirty="0" err="1" smtClean="0">
                <a:latin typeface="Helvetica"/>
                <a:cs typeface="Helvetica"/>
              </a:rPr>
              <a:t>Favia</a:t>
            </a:r>
            <a:r>
              <a:rPr lang="en-US" sz="2400" i="1" dirty="0" smtClean="0">
                <a:latin typeface="Helvetica"/>
                <a:cs typeface="Helvetica"/>
              </a:rPr>
              <a:t>?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07359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Methods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7000" y="1820333"/>
            <a:ext cx="8875889" cy="3527778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creen Shot 2016-04-07 at 12.34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45" y="2082800"/>
            <a:ext cx="1852866" cy="2812624"/>
          </a:xfrm>
          <a:prstGeom prst="rect">
            <a:avLst/>
          </a:prstGeom>
        </p:spPr>
      </p:pic>
      <p:pic>
        <p:nvPicPr>
          <p:cNvPr id="12" name="Picture 11" descr="Screen Shot 2016-04-07 at 12.36.0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" y="2356555"/>
            <a:ext cx="2850598" cy="2184765"/>
          </a:xfrm>
          <a:prstGeom prst="rect">
            <a:avLst/>
          </a:prstGeom>
        </p:spPr>
      </p:pic>
      <p:pic>
        <p:nvPicPr>
          <p:cNvPr id="14" name="Picture 13" descr="Screen Shot 2016-04-07 at 12.41.4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753" y="2356555"/>
            <a:ext cx="2921124" cy="2184765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3194909" y="3386667"/>
            <a:ext cx="276424" cy="19755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5600623" y="3386667"/>
            <a:ext cx="276424" cy="19755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7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8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Methods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Skeletal Structure of </a:t>
            </a:r>
            <a:r>
              <a:rPr lang="en-US" sz="3200" i="1" dirty="0" err="1" smtClean="0">
                <a:latin typeface="Helvetica"/>
                <a:cs typeface="Helvetica"/>
              </a:rPr>
              <a:t>Favia</a:t>
            </a:r>
            <a:endParaRPr lang="en-US" i="1" dirty="0">
              <a:latin typeface="Helvetica"/>
              <a:cs typeface="Helvetica"/>
            </a:endParaRPr>
          </a:p>
        </p:txBody>
      </p:sp>
      <p:pic>
        <p:nvPicPr>
          <p:cNvPr id="4" name="Picture 3" descr="x13_4lab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30727"/>
            <a:ext cx="3984696" cy="2993162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57200" y="5230710"/>
            <a:ext cx="3984696" cy="536329"/>
          </a:xfrm>
          <a:prstGeom prst="rect">
            <a:avLst/>
          </a:prstGeom>
          <a:solidFill>
            <a:schemeClr val="lt1">
              <a:alpha val="7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5306" tIns="32653" rIns="65306" bIns="32653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Favia</a:t>
            </a: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 skeleton </a:t>
            </a: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slab with labeled </a:t>
            </a:r>
            <a:r>
              <a:rPr lang="en-US" sz="1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thecal</a:t>
            </a: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 wall and </a:t>
            </a: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septa</a:t>
            </a: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5" name="Picture 4" descr="Screen Shot 2016-04-07 at 9.52.4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03" y="2149606"/>
            <a:ext cx="3578886" cy="3081104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4869803" y="5223889"/>
            <a:ext cx="3578885" cy="536329"/>
          </a:xfrm>
          <a:prstGeom prst="rect">
            <a:avLst/>
          </a:prstGeom>
          <a:solidFill>
            <a:schemeClr val="lt1">
              <a:alpha val="7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5306" tIns="32653" rIns="65306" bIns="32653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X-ray of </a:t>
            </a:r>
            <a:r>
              <a:rPr lang="en-US" sz="14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Favia</a:t>
            </a: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 skeleton slab</a:t>
            </a:r>
          </a:p>
          <a:p>
            <a:pPr>
              <a:lnSpc>
                <a:spcPct val="110000"/>
              </a:lnSpc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54466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8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Methods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Statistical Analyses</a:t>
            </a:r>
            <a:endParaRPr lang="en-US" i="1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3204" y="2013338"/>
            <a:ext cx="7121968" cy="4093429"/>
          </a:xfrm>
          <a:prstGeom prst="rect">
            <a:avLst/>
          </a:prstGeom>
          <a:solidFill>
            <a:schemeClr val="lt1">
              <a:alpha val="73000"/>
            </a:schemeClr>
          </a:solidFill>
          <a:ln>
            <a:solidFill>
              <a:srgbClr val="4F81B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/>
                <a:cs typeface="Helvetica"/>
              </a:rPr>
              <a:t>Linear Regression, Correlation Coefficient, and Residual </a:t>
            </a:r>
            <a:r>
              <a:rPr lang="en-US" sz="2000" b="1" dirty="0" smtClean="0">
                <a:latin typeface="Helvetica"/>
                <a:cs typeface="Helvetica"/>
              </a:rPr>
              <a:t>Analysis</a:t>
            </a:r>
            <a:endParaRPr lang="en-US" sz="2000" b="1" dirty="0">
              <a:latin typeface="Helvetica"/>
              <a:cs typeface="Helvetica"/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dirty="0">
                <a:latin typeface="Helvetica"/>
                <a:cs typeface="Helvetica"/>
              </a:rPr>
              <a:t>d18O and SST in single colony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>
                <a:latin typeface="Helvetica"/>
                <a:cs typeface="Helvetica"/>
              </a:rPr>
              <a:t>d18O and SST across multiple colonies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>
                <a:latin typeface="Helvetica"/>
                <a:cs typeface="Helvetica"/>
              </a:rPr>
              <a:t>d18O in </a:t>
            </a:r>
            <a:r>
              <a:rPr lang="en-US" dirty="0" err="1">
                <a:latin typeface="Helvetica"/>
                <a:cs typeface="Helvetica"/>
              </a:rPr>
              <a:t>Favia</a:t>
            </a:r>
            <a:r>
              <a:rPr lang="en-US" dirty="0">
                <a:latin typeface="Helvetica"/>
                <a:cs typeface="Helvetica"/>
              </a:rPr>
              <a:t> and d18O in </a:t>
            </a:r>
            <a:r>
              <a:rPr lang="en-US" dirty="0" err="1" smtClean="0">
                <a:latin typeface="Helvetica"/>
                <a:cs typeface="Helvetica"/>
              </a:rPr>
              <a:t>Porites</a:t>
            </a:r>
            <a:endParaRPr lang="en-US" dirty="0" smtClean="0">
              <a:latin typeface="Helvetica"/>
              <a:cs typeface="Helvetica"/>
            </a:endParaRPr>
          </a:p>
          <a:p>
            <a:pPr lvl="1"/>
            <a:endParaRPr lang="en-US" dirty="0">
              <a:latin typeface="Helvetica"/>
              <a:cs typeface="Helvetica"/>
            </a:endParaRPr>
          </a:p>
          <a:p>
            <a:r>
              <a:rPr lang="en-US" sz="2000" b="1" dirty="0">
                <a:latin typeface="Helvetica"/>
                <a:cs typeface="Helvetica"/>
              </a:rPr>
              <a:t>Bootstrap resampling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>
                <a:latin typeface="Helvetica"/>
                <a:cs typeface="Helvetica"/>
              </a:rPr>
              <a:t>d18O and SST across multiple colonies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>
                <a:latin typeface="Helvetica"/>
                <a:cs typeface="Helvetica"/>
              </a:rPr>
              <a:t>d18O in </a:t>
            </a:r>
            <a:r>
              <a:rPr lang="en-US" dirty="0" err="1">
                <a:latin typeface="Helvetica"/>
                <a:cs typeface="Helvetica"/>
              </a:rPr>
              <a:t>Favia</a:t>
            </a:r>
            <a:r>
              <a:rPr lang="en-US" dirty="0">
                <a:latin typeface="Helvetica"/>
                <a:cs typeface="Helvetica"/>
              </a:rPr>
              <a:t> and d18O in </a:t>
            </a:r>
            <a:r>
              <a:rPr lang="en-US" dirty="0" err="1" smtClean="0">
                <a:latin typeface="Helvetica"/>
                <a:cs typeface="Helvetica"/>
              </a:rPr>
              <a:t>Porites</a:t>
            </a:r>
            <a:endParaRPr lang="en-US" dirty="0" smtClean="0">
              <a:latin typeface="Helvetica"/>
              <a:cs typeface="Helvetica"/>
            </a:endParaRPr>
          </a:p>
          <a:p>
            <a:pPr lvl="1"/>
            <a:endParaRPr lang="en-US" dirty="0">
              <a:latin typeface="Helvetica"/>
              <a:cs typeface="Helvetica"/>
            </a:endParaRPr>
          </a:p>
          <a:p>
            <a:r>
              <a:rPr lang="en-US" sz="2000" b="1" dirty="0">
                <a:latin typeface="Helvetica"/>
                <a:cs typeface="Helvetica"/>
              </a:rPr>
              <a:t>Cross Spectral Analysis</a:t>
            </a:r>
          </a:p>
          <a:p>
            <a:pPr marL="742950" lvl="2" indent="-285750">
              <a:buFont typeface="Wingdings" charset="2"/>
              <a:buChar char="Ø"/>
            </a:pPr>
            <a:r>
              <a:rPr lang="en-US" dirty="0">
                <a:latin typeface="Helvetica"/>
                <a:cs typeface="Helvetica"/>
              </a:rPr>
              <a:t>d18O in </a:t>
            </a:r>
            <a:r>
              <a:rPr lang="en-US" dirty="0" err="1">
                <a:latin typeface="Helvetica"/>
                <a:cs typeface="Helvetica"/>
              </a:rPr>
              <a:t>Favia</a:t>
            </a:r>
            <a:r>
              <a:rPr lang="en-US" dirty="0">
                <a:latin typeface="Helvetica"/>
                <a:cs typeface="Helvetica"/>
              </a:rPr>
              <a:t> and d18O in </a:t>
            </a:r>
            <a:r>
              <a:rPr lang="en-US" dirty="0" err="1">
                <a:latin typeface="Helvetica"/>
                <a:cs typeface="Helvetica"/>
              </a:rPr>
              <a:t>Porites</a:t>
            </a:r>
            <a:endParaRPr lang="en-US" dirty="0">
              <a:latin typeface="Helvetica"/>
              <a:cs typeface="Helvetica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377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Results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Best Sampling Approach</a:t>
            </a:r>
            <a:endParaRPr lang="en-US" i="1" dirty="0">
              <a:latin typeface="Helvetica"/>
              <a:cs typeface="Helvetica"/>
            </a:endParaRPr>
          </a:p>
        </p:txBody>
      </p:sp>
      <p:pic>
        <p:nvPicPr>
          <p:cNvPr id="4" name="Picture 3" descr="Fig5_AGU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41" y="1587636"/>
            <a:ext cx="7930659" cy="35777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13373" y="5319256"/>
            <a:ext cx="7417888" cy="1317284"/>
          </a:xfrm>
          <a:prstGeom prst="rect">
            <a:avLst/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Comparison </a:t>
            </a: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plots of </a:t>
            </a:r>
            <a:r>
              <a:rPr lang="en-US" sz="1400" i="1" dirty="0">
                <a:latin typeface="Helvetica"/>
                <a:cs typeface="Helvetica"/>
              </a:rPr>
              <a:t>δ</a:t>
            </a:r>
            <a:r>
              <a:rPr lang="en-US" sz="1400" i="1" baseline="30000" dirty="0">
                <a:latin typeface="Helvetica"/>
                <a:cs typeface="Helvetica"/>
              </a:rPr>
              <a:t>18</a:t>
            </a:r>
            <a:r>
              <a:rPr lang="en-US" sz="1400" i="1" dirty="0">
                <a:latin typeface="Helvetica"/>
                <a:cs typeface="Helvetica"/>
              </a:rPr>
              <a:t>O along different transects in the same coral colony. (A)</a:t>
            </a: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 two transects along septa only</a:t>
            </a:r>
            <a:r>
              <a:rPr lang="en-US" sz="1400" i="1" dirty="0">
                <a:latin typeface="Helvetica"/>
                <a:cs typeface="Helvetica"/>
              </a:rPr>
              <a:t>, (B)</a:t>
            </a: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 two transects along </a:t>
            </a:r>
            <a:r>
              <a:rPr lang="en-US" sz="1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thecal</a:t>
            </a: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 walls only, </a:t>
            </a:r>
            <a:r>
              <a:rPr lang="en-US" sz="1400" i="1" dirty="0">
                <a:latin typeface="Helvetica"/>
                <a:cs typeface="Helvetica"/>
              </a:rPr>
              <a:t>(C) Septa T2 </a:t>
            </a:r>
            <a:r>
              <a:rPr lang="en-US" sz="1400" i="1" dirty="0" smtClean="0">
                <a:latin typeface="Helvetica"/>
                <a:cs typeface="Helvetica"/>
              </a:rPr>
              <a:t>versus </a:t>
            </a:r>
            <a:r>
              <a:rPr lang="en-US" sz="1400" i="1" dirty="0" err="1">
                <a:latin typeface="Helvetica"/>
                <a:cs typeface="Helvetica"/>
              </a:rPr>
              <a:t>Thecal</a:t>
            </a:r>
            <a:r>
              <a:rPr lang="en-US" sz="1400" i="1" dirty="0">
                <a:latin typeface="Helvetica"/>
                <a:cs typeface="Helvetica"/>
              </a:rPr>
              <a:t> </a:t>
            </a:r>
            <a:r>
              <a:rPr lang="en-US" sz="1400" i="1" dirty="0" smtClean="0">
                <a:latin typeface="Helvetica"/>
                <a:cs typeface="Helvetica"/>
              </a:rPr>
              <a:t>T2, </a:t>
            </a:r>
            <a:r>
              <a:rPr lang="en-US" sz="1400" i="1" dirty="0">
                <a:latin typeface="Helvetica"/>
                <a:cs typeface="Helvetica"/>
              </a:rPr>
              <a:t>(D) comparison of Mixed T3 and </a:t>
            </a:r>
            <a:r>
              <a:rPr lang="en-US" sz="1400" i="1" dirty="0" err="1">
                <a:latin typeface="Helvetica"/>
                <a:cs typeface="Helvetica"/>
              </a:rPr>
              <a:t>Thecal</a:t>
            </a:r>
            <a:r>
              <a:rPr lang="en-US" sz="1400" i="1" dirty="0">
                <a:latin typeface="Helvetica"/>
                <a:cs typeface="Helvetica"/>
              </a:rPr>
              <a:t> T2, </a:t>
            </a: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Offsets have been removed for each transect</a:t>
            </a: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.</a:t>
            </a: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Helvetica"/>
              <a:cs typeface="Helvetic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71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ral beach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Results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Reproducibility of a climate </a:t>
            </a:r>
            <a:r>
              <a:rPr lang="en-US" sz="3200" dirty="0">
                <a:latin typeface="Helvetica"/>
                <a:cs typeface="Helvetica"/>
              </a:rPr>
              <a:t>s</a:t>
            </a:r>
            <a:r>
              <a:rPr lang="en-US" sz="3200" dirty="0" smtClean="0">
                <a:latin typeface="Helvetica"/>
                <a:cs typeface="Helvetica"/>
              </a:rPr>
              <a:t>ignal within a single colony </a:t>
            </a:r>
            <a:endParaRPr lang="en-US" i="1" dirty="0">
              <a:latin typeface="Helvetica"/>
              <a:cs typeface="Helvetica"/>
            </a:endParaRPr>
          </a:p>
        </p:txBody>
      </p:sp>
      <p:pic>
        <p:nvPicPr>
          <p:cNvPr id="3" name="Picture 2" descr="Fig6_AGU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7" y="1816779"/>
            <a:ext cx="7319929" cy="363580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50529" y="5583681"/>
            <a:ext cx="6907826" cy="843308"/>
          </a:xfrm>
          <a:prstGeom prst="rect">
            <a:avLst/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i="1" dirty="0" smtClean="0">
                <a:latin typeface="Helvetica"/>
                <a:cs typeface="Helvetica"/>
              </a:rPr>
              <a:t>Three </a:t>
            </a:r>
            <a:r>
              <a:rPr lang="en-US" sz="1400" i="1" dirty="0">
                <a:latin typeface="Helvetica"/>
                <a:cs typeface="Helvetica"/>
              </a:rPr>
              <a:t>transects from modern </a:t>
            </a:r>
            <a:r>
              <a:rPr lang="en-US" sz="1400" i="1" dirty="0" err="1">
                <a:latin typeface="Helvetica"/>
                <a:cs typeface="Helvetica"/>
              </a:rPr>
              <a:t>Favia</a:t>
            </a:r>
            <a:r>
              <a:rPr lang="en-US" sz="1400" i="1" dirty="0">
                <a:latin typeface="Helvetica"/>
                <a:cs typeface="Helvetica"/>
              </a:rPr>
              <a:t> coral X13-4 plotted against each other and </a:t>
            </a:r>
            <a:r>
              <a:rPr lang="en-US" sz="1400" i="1" dirty="0" smtClean="0">
                <a:latin typeface="Helvetica"/>
                <a:cs typeface="Helvetica"/>
              </a:rPr>
              <a:t>SST </a:t>
            </a:r>
          </a:p>
          <a:p>
            <a:pPr algn="ctr">
              <a:lnSpc>
                <a:spcPct val="110000"/>
              </a:lnSpc>
            </a:pPr>
            <a:r>
              <a:rPr lang="en-US" sz="1400" dirty="0" smtClean="0">
                <a:latin typeface="Helvetica"/>
                <a:cs typeface="Helvetica"/>
              </a:rPr>
              <a:t>(R </a:t>
            </a:r>
            <a:r>
              <a:rPr lang="en-US" sz="1400" dirty="0">
                <a:latin typeface="Helvetica"/>
                <a:cs typeface="Helvetica"/>
              </a:rPr>
              <a:t>= -</a:t>
            </a:r>
            <a:r>
              <a:rPr lang="en-US" sz="1400" dirty="0" smtClean="0">
                <a:latin typeface="Helvetica"/>
                <a:cs typeface="Helvetica"/>
              </a:rPr>
              <a:t>0.71 </a:t>
            </a:r>
            <a:r>
              <a:rPr lang="en-US" sz="1400" dirty="0">
                <a:latin typeface="Helvetica"/>
                <a:cs typeface="Helvetica"/>
              </a:rPr>
              <a:t>to R = -</a:t>
            </a:r>
            <a:r>
              <a:rPr lang="en-US" sz="1400" dirty="0" smtClean="0">
                <a:latin typeface="Helvetica"/>
                <a:cs typeface="Helvetica"/>
              </a:rPr>
              <a:t>0.87)</a:t>
            </a:r>
            <a:endParaRPr lang="en-US" sz="1400" i="1" dirty="0">
              <a:latin typeface="Helvetica"/>
              <a:cs typeface="Helvetic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102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9878</TotalTime>
  <Words>1431</Words>
  <Application>Microsoft Macintosh PowerPoint</Application>
  <PresentationFormat>On-screen Show (4:3)</PresentationFormat>
  <Paragraphs>191</Paragraphs>
  <Slides>24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Favia Coral:  A New Paleoclimate Archive  </vt:lpstr>
      <vt:lpstr>Research Site</vt:lpstr>
      <vt:lpstr>Why Favia?</vt:lpstr>
      <vt:lpstr>Research Questions</vt:lpstr>
      <vt:lpstr>Methods</vt:lpstr>
      <vt:lpstr>Methods Skeletal Structure of Favia</vt:lpstr>
      <vt:lpstr>Methods Statistical Analyses</vt:lpstr>
      <vt:lpstr>Results Best Sampling Approach</vt:lpstr>
      <vt:lpstr>Results Reproducibility of a climate signal within a single colony </vt:lpstr>
      <vt:lpstr>Results Reproducibility of a climate signal within a single colony: Linear Regression Analysis </vt:lpstr>
      <vt:lpstr>Results Reproducibility of a climate signal within a single colony: Residual Analysis</vt:lpstr>
      <vt:lpstr>Results Reproducibility of a climate signal among multiple colonies</vt:lpstr>
      <vt:lpstr>Results Reproducibility of a climate signal among multiple colonies: Linear Regression Analysis</vt:lpstr>
      <vt:lpstr>Results Reproducibility of a climate signal among multiple colonies: Residual Analysis</vt:lpstr>
      <vt:lpstr>Results Reproducibility of a climate signal among multiple colonies: Bootstrap Estimates</vt:lpstr>
      <vt:lpstr>Results Inter-species comparison:  Porites δ18O vs Favia δ18O </vt:lpstr>
      <vt:lpstr>Results Inter-species comparison:  Linear Regression Analysis</vt:lpstr>
      <vt:lpstr>Results Inter-species comparison:  Residual Analysis</vt:lpstr>
      <vt:lpstr>Results Inter-species comparison:  Bootstrap Estimates </vt:lpstr>
      <vt:lpstr>Results Inter-species comparison:  Periodogram</vt:lpstr>
      <vt:lpstr>Results Inter-species comparison:  Cross-Spectral Analysis</vt:lpstr>
      <vt:lpstr>Conclusions</vt:lpstr>
      <vt:lpstr>Future Work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Faviidae Coral</dc:title>
  <dc:creator>Shellby Miller</dc:creator>
  <cp:lastModifiedBy>Shellby Miller</cp:lastModifiedBy>
  <cp:revision>168</cp:revision>
  <cp:lastPrinted>2015-02-04T05:23:45Z</cp:lastPrinted>
  <dcterms:created xsi:type="dcterms:W3CDTF">2015-01-26T18:09:14Z</dcterms:created>
  <dcterms:modified xsi:type="dcterms:W3CDTF">2016-04-19T06:16:07Z</dcterms:modified>
</cp:coreProperties>
</file>