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179A-40AD-40D0-A296-4892CA5AED3B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C04F-8F21-4196-ADA6-F406108C7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AC04F-8F21-4196-ADA6-F406108C71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8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4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5FA5-A008-4A6A-80FA-3E84F75D1DC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C174-7495-4C5C-9D8F-136F98D8F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ldswitzerland.com/wp-content/uploads/2012/12/oil-w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29" y="367990"/>
            <a:ext cx="8095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CAN ENERGY BE INTERESTING?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ANSWERING THE MOST IMPORTANT QUESTIONS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756" y="6333893"/>
            <a:ext cx="1115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JOURNEY INTO THE DEPTHS OF OUR ENERGY INDUSTRY COURTESY OF BRUNO RODRIGUEZ QUEIRAZZA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168" y="89212"/>
            <a:ext cx="80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8" y="1402266"/>
            <a:ext cx="6320883" cy="4740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4341" y="2241389"/>
            <a:ext cx="356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VARIABILITY OF TOTAL NATIONAL ENERGY CONSUMPTION IS CLEARLY DRIVEN BY FOSSIL FUELS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4341" y="3932662"/>
            <a:ext cx="3568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SOMEWHAT SURPRISINGLY, RENEWABLE ENERGY STILL MANAGES TO PICK UP SEASONAL/ANNUAL VARIABILITIES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370" y="2620536"/>
            <a:ext cx="9166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UNDETERRED BY THE LACKLUSTER RESULTS, I DECIDE TO MARCH ON IN MY SEARCH FOR A MEANINGFUL RESULT RELATED TO THE ENERGY INDUSTRY…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43" y="-156113"/>
            <a:ext cx="11441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IS </a:t>
            </a:r>
            <a:r>
              <a:rPr lang="en-US" sz="8800" b="1" dirty="0" smtClean="0">
                <a:solidFill>
                  <a:srgbClr val="FF0000"/>
                </a:solidFill>
              </a:rPr>
              <a:t>RED</a:t>
            </a:r>
            <a:r>
              <a:rPr lang="en-US" sz="4400" dirty="0" smtClean="0"/>
              <a:t> AMERICA LESS LIKELY TO GO RENEWABLE? </a:t>
            </a:r>
          </a:p>
          <a:p>
            <a:r>
              <a:rPr lang="en-US" sz="4400" dirty="0" smtClean="0"/>
              <a:t>DOES 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  <a:r>
              <a:rPr lang="en-US" sz="4400" dirty="0" smtClean="0"/>
              <a:t> AMERICA HAVE A RENEWABLE ENERGY </a:t>
            </a:r>
            <a:r>
              <a:rPr lang="en-US" sz="4400" b="1" dirty="0" smtClean="0">
                <a:latin typeface="Bernard MT Condensed" panose="02050806060905020404" pitchFamily="18" charset="0"/>
              </a:rPr>
              <a:t>LOVE AFFAIR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10242" name="Picture 2" descr="http://i.imgur.com/KUNeY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3" y="4095175"/>
            <a:ext cx="4260153" cy="24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dn.meme.am/instances/585638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6"/>
          <a:stretch/>
        </p:blipFill>
        <p:spPr bwMode="auto">
          <a:xfrm>
            <a:off x="7783551" y="3240248"/>
            <a:ext cx="3810000" cy="32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ssets.inhabitat.com/wp-content/blogs.dir/1/files/2012/03/wind-turbine-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63" y="0"/>
            <a:ext cx="10259122" cy="684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bs.twimg.com/profile_images/489460437214171136/x9Ca1CfZ_400x4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35" y="363783"/>
            <a:ext cx="977048" cy="9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0898" y="535258"/>
            <a:ext cx="364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SHARE OF RENEWABLE ENERGY PRODUCTION (%) BY STATE (2013)</a:t>
            </a:r>
            <a:endParaRPr lang="en-US" b="1" dirty="0"/>
          </a:p>
        </p:txBody>
      </p:sp>
      <p:pic>
        <p:nvPicPr>
          <p:cNvPr id="10" name="Picture 6" descr="https://upload.wikimedia.org/wikipedia/commons/thumb/c/c7/US-FederalElectionCommission.svg/140px-US-FederalElectionCommiss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09" y="1978332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20898" y="2310765"/>
            <a:ext cx="364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 DEMOCRATIC VOTE BY STATE IN 2012 GENERAL ELECTIONS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41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0" t="14451" r="5777" b="7839"/>
          <a:stretch/>
        </p:blipFill>
        <p:spPr>
          <a:xfrm>
            <a:off x="2096429" y="1490452"/>
            <a:ext cx="8129239" cy="3940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071" y="1059362"/>
            <a:ext cx="229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168" y="89212"/>
            <a:ext cx="80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LEAST-SQUARES REGRESSION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8" y="941164"/>
            <a:ext cx="8842917" cy="4222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736" y="5542156"/>
            <a:ext cx="98911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COEFFICIENT = 0.5223                                     </a:t>
            </a:r>
            <a:r>
              <a:rPr lang="en-US" sz="1600" dirty="0" smtClean="0"/>
              <a:t>(BETWEEN MODERATE AND HIGH)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66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167" y="89212"/>
            <a:ext cx="901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RESIDUAL ANALYSIS – </a:t>
            </a:r>
            <a:r>
              <a:rPr lang="en-US" sz="3600" b="1" dirty="0" smtClean="0">
                <a:solidFill>
                  <a:schemeClr val="bg1"/>
                </a:solidFill>
              </a:rPr>
              <a:t>Test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of Normality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18" t="9579" r="28730" b="45169"/>
          <a:stretch/>
        </p:blipFill>
        <p:spPr>
          <a:xfrm>
            <a:off x="602167" y="1237786"/>
            <a:ext cx="5600681" cy="2720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0371" y="1349298"/>
            <a:ext cx="4594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CHI-SQUARED TEST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GENERATE NORMAL </a:t>
            </a:r>
            <a:r>
              <a:rPr lang="en-US" dirty="0" smtClean="0"/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SCALE NORMAL DISTRIBUTION TO </a:t>
            </a:r>
            <a:r>
              <a:rPr lang="en-US" dirty="0" smtClean="0"/>
              <a:t>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 CRITICAL CHI2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167" y="4070195"/>
            <a:ext cx="560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picture of mouth-watering </a:t>
            </a:r>
            <a:r>
              <a:rPr lang="en-US" dirty="0" err="1"/>
              <a:t>M</a:t>
            </a:r>
            <a:r>
              <a:rPr lang="en-US" dirty="0" err="1" smtClean="0"/>
              <a:t>atlab</a:t>
            </a:r>
            <a:r>
              <a:rPr lang="en-US" dirty="0" smtClean="0"/>
              <a:t> script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2512" y="4895385"/>
            <a:ext cx="72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Calculated Chi-squared value:      </a:t>
            </a:r>
            <a:r>
              <a:rPr lang="en-US" sz="2800" dirty="0" smtClean="0"/>
              <a:t>10.3153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2511" y="5612853"/>
            <a:ext cx="639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Critical Chi-squared value:            </a:t>
            </a:r>
            <a:r>
              <a:rPr lang="en-US" sz="2800" dirty="0"/>
              <a:t>11.0705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61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5" y="1493791"/>
            <a:ext cx="10058400" cy="4584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167" y="89212"/>
            <a:ext cx="901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Bootstrap Recycling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goldswitzerland.com/wp-content/uploads/2012/12/oil-w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167" y="89212"/>
            <a:ext cx="901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Future Work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1893" y="1382751"/>
            <a:ext cx="712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REDUCED MAJOR AXIS REGRESSION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1892" y="2055813"/>
            <a:ext cx="712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PRINCIPAL COMPONENT REGRESSION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1891" y="2728875"/>
            <a:ext cx="71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TRY TO INCORPORATE RENEWABLE ENERGY PRODUCTION POTENTIAL BY STATE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goldswitzerland.com/wp-content/uploads/2012/12/oil-w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167" y="89212"/>
            <a:ext cx="901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References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68521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“March </a:t>
            </a:r>
            <a:r>
              <a:rPr lang="en-US" b="1" dirty="0">
                <a:solidFill>
                  <a:schemeClr val="bg1"/>
                </a:solidFill>
              </a:rPr>
              <a:t>2016 Monthly Energy </a:t>
            </a:r>
            <a:r>
              <a:rPr lang="en-US" b="1" dirty="0" smtClean="0">
                <a:solidFill>
                  <a:schemeClr val="bg1"/>
                </a:solidFill>
              </a:rPr>
              <a:t>Review” – Energy Information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2013 Primary Energy Production Report – Energy Information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http://www.eia.gov/state/seds/data.cfm?incfile=/</a:t>
            </a:r>
            <a:r>
              <a:rPr lang="en-US" dirty="0" smtClean="0">
                <a:solidFill>
                  <a:schemeClr val="bg1"/>
                </a:solidFill>
              </a:rPr>
              <a:t>state/seds/sep_sum/html/sum_btu_totcb.html&amp;sid=US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ENSO 34 Data – Climate Prediction Center, National Oceanic and Atmospheric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www.cpc.ncep.noaa.gov/products/analysis_monitoring/ensostuff/detrend.nino34.ascii.txt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2012 Federal Election Commission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http://www.fec.gov/pubrec/fe2012/federalelections2012.pdf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goldswitzerland.com/wp-content/uploads/2012/12/oil-w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gnette1.wikia.nocookie.net/legomessageboards/images/1/13/Thinking-guy-meme.png/revision/latest?cb=201208121156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7" y="317656"/>
            <a:ext cx="1905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9454" y="250748"/>
            <a:ext cx="8095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Why try to recreate ENSO variability using national energy consumption trends?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5130" y="2419928"/>
            <a:ext cx="576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BECAUSE IT WOULD BE COOL IF I FOUND SOMETHING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goldswitzerland.com/wp-content/uploads/2012/12/oil-w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5816" y="2843563"/>
            <a:ext cx="901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QUESTIONS?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memegen.com/m/bh4ap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4472"/>
            <a:ext cx="3109790" cy="28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goldswitzerland.com/wp-content/uploads/2012/12/oil-w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168" y="267630"/>
            <a:ext cx="80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5499" y="1222427"/>
            <a:ext cx="427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beloved EIA – Energy Information Administration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pbs.twimg.com/profile_images/489460437214171136/x9Ca1CfZ_400x4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6" y="1222427"/>
            <a:ext cx="977048" cy="9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0662" y="1888542"/>
            <a:ext cx="521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“  SENSATIONAL” – </a:t>
            </a:r>
            <a:r>
              <a:rPr lang="en-US" sz="2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Entertainment Weekly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504771" y="1545592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850459" y="1545225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188441" y="1557395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541830" y="1567902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861496" y="1575329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90770" y="547302"/>
            <a:ext cx="3791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March 2016 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Monthly Energy Review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7504771" y="2819684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850459" y="2819317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188441" y="2831487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541830" y="2841994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861496" y="2849421"/>
            <a:ext cx="345688" cy="28003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80662" y="3188567"/>
            <a:ext cx="521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“  IDEAL 5 AM READ” – </a:t>
            </a:r>
            <a:r>
              <a:rPr lang="en-US" sz="2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NY Times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3076" name="Picture 4" descr="https://upload.wikimedia.org/wikipedia/commons/thumb/7/79/NOAA_logo.svg/2000px-NOAA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5" y="2306363"/>
            <a:ext cx="1442570" cy="14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22233" y="2570645"/>
            <a:ext cx="427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future employer– NOAA (Climate Prediction Center)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s://upload.wikimedia.org/wikipedia/commons/thumb/c/c7/US-FederalElectionCommission.svg/140px-US-FederalElectionCommissi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2" y="3840585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22232" y="3901151"/>
            <a:ext cx="42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Federal Election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meme.am/instances/400x/5413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22" y="262286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1644804"/>
            <a:ext cx="6621966" cy="496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168" y="267630"/>
            <a:ext cx="80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DATA &amp;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4701" y="1522143"/>
            <a:ext cx="423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 1: Get rid of the despised trend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98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168" y="89212"/>
            <a:ext cx="80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3" y="948450"/>
            <a:ext cx="5406483" cy="2863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9" y="3868082"/>
            <a:ext cx="5395332" cy="2863877"/>
          </a:xfrm>
          <a:prstGeom prst="rect">
            <a:avLst/>
          </a:prstGeom>
        </p:spPr>
      </p:pic>
      <p:pic>
        <p:nvPicPr>
          <p:cNvPr id="5122" name="Picture 2" descr="http://memesvault.com/wp-content/uploads/Unimpressed-Dog-Meme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88" y="713851"/>
            <a:ext cx="2785637" cy="18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675440" y="2512216"/>
            <a:ext cx="2776654" cy="1188002"/>
          </a:xfrm>
          <a:prstGeom prst="ellipse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08341" y="2018371"/>
            <a:ext cx="3166947" cy="93670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9717" y="1137424"/>
            <a:ext cx="215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ANNUAL CYCLE AND 3-MONTH PEAK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9717" y="2708850"/>
            <a:ext cx="3702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SIGNALS AT LONGER TIME SCALES – INDICATIVE OF INEXISTANT ENSO EFFECTS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9717" y="4478176"/>
            <a:ext cx="3702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SST’s SHOW PEAKS AT 2, 3, AND 5 YEAR PERIODS – ENSO IMPACTS ARE EVIDENT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CONFIRMS VALIDITY OF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168" y="89212"/>
            <a:ext cx="809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8" y="797098"/>
            <a:ext cx="4659351" cy="3494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67" y="3061011"/>
            <a:ext cx="4525536" cy="3394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9311" y="1621024"/>
            <a:ext cx="3189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VARIANCE IN COHERENCE CONFIRMS LACK OF RELATIONSHIP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408" y="4772003"/>
            <a:ext cx="449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CPSD ANALYSIS USING TOTAL ENERGY CONSUMPTION SHOWS NO CO-VARIANCE BEYOND SEASONAL/ANNUAL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168" y="89212"/>
            <a:ext cx="809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ANALYSIS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Could a particular energy sector better represent ENSO variations?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5" y="1856300"/>
            <a:ext cx="10039217" cy="45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168" y="89212"/>
            <a:ext cx="809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ANALYSIS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Could a particular energy sector better represent ENSO variations?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5" y="1856300"/>
            <a:ext cx="10039217" cy="4575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372126">
            <a:off x="3246070" y="2460283"/>
            <a:ext cx="72041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NOPE</a:t>
            </a:r>
            <a:endParaRPr lang="en-US" sz="166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168" y="89212"/>
            <a:ext cx="809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ANALYSIS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Could a particular energy sector better represent ENSO variations?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/>
          <a:stretch/>
        </p:blipFill>
        <p:spPr>
          <a:xfrm>
            <a:off x="802888" y="2001266"/>
            <a:ext cx="5010017" cy="45757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86722" y="2609386"/>
            <a:ext cx="267630" cy="1338147"/>
          </a:xfrm>
          <a:prstGeom prst="ellipse">
            <a:avLst/>
          </a:prstGeom>
          <a:solidFill>
            <a:schemeClr val="accent2">
              <a:lumMod val="75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2754352" y="2297151"/>
            <a:ext cx="3624146" cy="98130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i0.kym-cdn.com/entries/icons/original/000/019/749/catroomguard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98" y="1328218"/>
            <a:ext cx="2061923" cy="19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1.theodysseyonline.com/files/2016/02/08/635905028561707772-432934630_C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28" y="1127518"/>
            <a:ext cx="1754449" cy="23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6624" y="5073804"/>
            <a:ext cx="430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COULD NUCLEAR ENERGY BE THE PREDOMINANT ENERGY SOURCE FOR INDUSTRY AS OPPOSED TO RESIDENTIAL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413</Words>
  <Application>Microsoft Office PowerPoint</Application>
  <PresentationFormat>Widescreen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Arial Rounded MT Bold</vt:lpstr>
      <vt:lpstr>Bernard MT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rodriguez</dc:creator>
  <cp:lastModifiedBy>bruno rodriguez</cp:lastModifiedBy>
  <cp:revision>20</cp:revision>
  <dcterms:created xsi:type="dcterms:W3CDTF">2016-04-21T07:08:37Z</dcterms:created>
  <dcterms:modified xsi:type="dcterms:W3CDTF">2016-04-21T16:38:29Z</dcterms:modified>
</cp:coreProperties>
</file>