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05" d="100"/>
          <a:sy n="105" d="100"/>
        </p:scale>
        <p:origin x="-1128" y="-96"/>
      </p:cViewPr>
      <p:guideLst>
        <p:guide orient="horz" pos="2159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69FA5-F95A-4042-8BAA-18B1725DA43F}" type="datetimeFigureOut">
              <a:rPr lang="en-US" smtClean="0"/>
              <a:t>4/28/16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63256-FAE6-5243-A009-C65A74FC9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0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Preexisting disturbance</a:t>
            </a:r>
          </a:p>
          <a:p>
            <a:pPr marL="228600" indent="-228600">
              <a:buAutoNum type="arabicPeriod"/>
            </a:pPr>
            <a:r>
              <a:rPr lang="en-US" dirty="0" smtClean="0"/>
              <a:t>Warm</a:t>
            </a:r>
            <a:r>
              <a:rPr lang="en-US" baseline="0" dirty="0" smtClean="0"/>
              <a:t> waters and convergence at the surface to bring warm moist air to center, central low pressure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Convection carries evaporated warm water from ocean surface into atmosphere </a:t>
            </a:r>
            <a:r>
              <a:rPr lang="en-US" baseline="0" dirty="0" smtClean="0">
                <a:sym typeface="Wingdings"/>
              </a:rPr>
              <a:t> fuel, latent heat release</a:t>
            </a:r>
          </a:p>
          <a:p>
            <a:pPr marL="228600" indent="-228600">
              <a:buAutoNum type="arabicPeriod"/>
            </a:pPr>
            <a:r>
              <a:rPr lang="en-US" dirty="0" smtClean="0"/>
              <a:t>Deep convection creates</a:t>
            </a:r>
            <a:r>
              <a:rPr lang="en-US" baseline="0" dirty="0" smtClean="0"/>
              <a:t> strong storms near the eye, with little vertical wind shear, </a:t>
            </a:r>
            <a:r>
              <a:rPr lang="en-US" baseline="0" dirty="0" err="1" smtClean="0"/>
              <a:t>coriolis</a:t>
            </a:r>
            <a:r>
              <a:rPr lang="en-US" baseline="0" dirty="0" smtClean="0"/>
              <a:t> force pushes storms up and outward and causes circulation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Air flows outwardly from center, where it is cool, so air sinks back through the eye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63256-FAE6-5243-A009-C65A74FC90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27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63256-FAE6-5243-A009-C65A74FC90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27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63256-FAE6-5243-A009-C65A74FC90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34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4/28/16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4/28/16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9610"/>
            <a:ext cx="8077200" cy="23097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Tropical Cyclone Frequency in the North Atlantic, East Pacific, West Pacific, and Indian Ocean Basins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348624"/>
            <a:ext cx="8077200" cy="1499616"/>
          </a:xfrm>
        </p:spPr>
        <p:txBody>
          <a:bodyPr/>
          <a:lstStyle/>
          <a:p>
            <a:r>
              <a:rPr lang="en-US" dirty="0" smtClean="0"/>
              <a:t>Madeline Frank</a:t>
            </a:r>
          </a:p>
          <a:p>
            <a:r>
              <a:rPr lang="en-US" dirty="0" smtClean="0"/>
              <a:t>EAS 4480</a:t>
            </a:r>
          </a:p>
          <a:p>
            <a:r>
              <a:rPr lang="en-US" dirty="0" smtClean="0"/>
              <a:t>Course Project</a:t>
            </a:r>
          </a:p>
          <a:p>
            <a:r>
              <a:rPr lang="en-US" dirty="0" smtClean="0"/>
              <a:t>April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3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Methods: Simple Statistical Analyses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03" r="-738"/>
          <a:stretch/>
        </p:blipFill>
        <p:spPr>
          <a:xfrm>
            <a:off x="185861" y="1670230"/>
            <a:ext cx="4754957" cy="447799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818" y="2002382"/>
            <a:ext cx="4203181" cy="1303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818" y="3705490"/>
            <a:ext cx="4203182" cy="117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86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Methods: Simple Statistical Analyses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20125" r="-20125"/>
          <a:stretch>
            <a:fillRect/>
          </a:stretch>
        </p:blipFill>
        <p:spPr>
          <a:xfrm>
            <a:off x="989246" y="1600807"/>
            <a:ext cx="7162333" cy="402573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513" y="5770130"/>
            <a:ext cx="47498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37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Methods: Periodicity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1606" r="-31606"/>
          <a:stretch>
            <a:fillRect/>
          </a:stretch>
        </p:blipFill>
        <p:spPr>
          <a:xfrm>
            <a:off x="-34599" y="1595421"/>
            <a:ext cx="9225063" cy="5185129"/>
          </a:xfrm>
        </p:spPr>
      </p:pic>
    </p:spTree>
    <p:extLst>
      <p:ext uri="{BB962C8B-B14F-4D97-AF65-F5344CB8AC3E}">
        <p14:creationId xmlns:p14="http://schemas.microsoft.com/office/powerpoint/2010/main" val="3088910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Methods: Cross Spectral Analysis and Phase Lag of Basins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86" b="-86"/>
          <a:stretch/>
        </p:blipFill>
        <p:spPr>
          <a:xfrm>
            <a:off x="1" y="1616798"/>
            <a:ext cx="4570412" cy="504371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413" y="1616798"/>
            <a:ext cx="4573587" cy="504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52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Methods: Cross Spectral Analysis and Coherence between Basins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86" b="-86"/>
          <a:stretch/>
        </p:blipFill>
        <p:spPr>
          <a:xfrm>
            <a:off x="1" y="1616797"/>
            <a:ext cx="4570412" cy="502822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835" y="1616799"/>
            <a:ext cx="4549677" cy="5028220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991810" y="1923143"/>
            <a:ext cx="314476" cy="350762"/>
          </a:xfrm>
          <a:prstGeom prst="donut">
            <a:avLst>
              <a:gd name="adj" fmla="val 3846"/>
            </a:avLst>
          </a:prstGeom>
          <a:solidFill>
            <a:schemeClr val="accent6">
              <a:lumMod val="50000"/>
            </a:schemeClr>
          </a:solidFill>
          <a:ln w="31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1337730" y="1966688"/>
            <a:ext cx="314476" cy="350762"/>
          </a:xfrm>
          <a:prstGeom prst="donut">
            <a:avLst>
              <a:gd name="adj" fmla="val 3846"/>
            </a:avLst>
          </a:prstGeom>
          <a:solidFill>
            <a:schemeClr val="accent6">
              <a:lumMod val="50000"/>
            </a:schemeClr>
          </a:solidFill>
          <a:ln w="31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5571067" y="1894117"/>
            <a:ext cx="314476" cy="350762"/>
          </a:xfrm>
          <a:prstGeom prst="donut">
            <a:avLst>
              <a:gd name="adj" fmla="val 3846"/>
            </a:avLst>
          </a:prstGeom>
          <a:solidFill>
            <a:schemeClr val="accent6">
              <a:lumMod val="50000"/>
            </a:schemeClr>
          </a:solidFill>
          <a:ln w="31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5885543" y="1894117"/>
            <a:ext cx="314476" cy="350762"/>
          </a:xfrm>
          <a:prstGeom prst="donut">
            <a:avLst>
              <a:gd name="adj" fmla="val 3846"/>
            </a:avLst>
          </a:prstGeom>
          <a:solidFill>
            <a:schemeClr val="accent6">
              <a:lumMod val="50000"/>
            </a:schemeClr>
          </a:solidFill>
          <a:ln w="31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5815386" y="2602897"/>
            <a:ext cx="595089" cy="529770"/>
          </a:xfrm>
          <a:prstGeom prst="donut">
            <a:avLst>
              <a:gd name="adj" fmla="val 3846"/>
            </a:avLst>
          </a:prstGeom>
          <a:solidFill>
            <a:schemeClr val="accent6">
              <a:lumMod val="50000"/>
            </a:schemeClr>
          </a:solidFill>
          <a:ln w="31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1236129" y="4272037"/>
            <a:ext cx="529775" cy="517674"/>
          </a:xfrm>
          <a:prstGeom prst="donut">
            <a:avLst>
              <a:gd name="adj" fmla="val 3846"/>
            </a:avLst>
          </a:prstGeom>
          <a:solidFill>
            <a:schemeClr val="accent6">
              <a:lumMod val="50000"/>
            </a:schemeClr>
          </a:solidFill>
          <a:ln w="31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5815387" y="4272037"/>
            <a:ext cx="384632" cy="517674"/>
          </a:xfrm>
          <a:prstGeom prst="donut">
            <a:avLst>
              <a:gd name="adj" fmla="val 3846"/>
            </a:avLst>
          </a:prstGeom>
          <a:solidFill>
            <a:schemeClr val="accent6">
              <a:lumMod val="50000"/>
            </a:schemeClr>
          </a:solidFill>
          <a:ln w="31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1337730" y="5118706"/>
            <a:ext cx="314476" cy="590245"/>
          </a:xfrm>
          <a:prstGeom prst="donut">
            <a:avLst>
              <a:gd name="adj" fmla="val 3846"/>
            </a:avLst>
          </a:prstGeom>
          <a:solidFill>
            <a:schemeClr val="accent6">
              <a:lumMod val="50000"/>
            </a:schemeClr>
          </a:solidFill>
          <a:ln w="31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5815387" y="5109031"/>
            <a:ext cx="384632" cy="599919"/>
          </a:xfrm>
          <a:prstGeom prst="donut">
            <a:avLst>
              <a:gd name="adj" fmla="val 3846"/>
            </a:avLst>
          </a:prstGeom>
          <a:solidFill>
            <a:schemeClr val="accent6">
              <a:lumMod val="50000"/>
            </a:schemeClr>
          </a:solidFill>
          <a:ln w="31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08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Methods: Cross Spectral Analysis and Phase Lag of Basins </a:t>
            </a:r>
            <a:r>
              <a:rPr lang="en-US" dirty="0" err="1" smtClean="0"/>
              <a:t>vs</a:t>
            </a:r>
            <a:r>
              <a:rPr lang="en-US" dirty="0" smtClean="0"/>
              <a:t> ENSO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8956"/>
            <a:ext cx="4551293" cy="4987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925" y="1548956"/>
            <a:ext cx="4573587" cy="498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95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Methods: Cross Spectral Analysis and Coherence between Basins </a:t>
            </a:r>
            <a:r>
              <a:rPr lang="en-US" sz="3600" dirty="0" err="1" smtClean="0"/>
              <a:t>vs</a:t>
            </a:r>
            <a:r>
              <a:rPr lang="en-US" sz="3600" dirty="0" smtClean="0"/>
              <a:t> ENSO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8956"/>
            <a:ext cx="4551293" cy="4987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293" y="1548956"/>
            <a:ext cx="4592707" cy="4987636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5873443" y="1623185"/>
            <a:ext cx="682175" cy="711195"/>
          </a:xfrm>
          <a:prstGeom prst="donut">
            <a:avLst>
              <a:gd name="adj" fmla="val 3846"/>
            </a:avLst>
          </a:prstGeom>
          <a:solidFill>
            <a:schemeClr val="accent6">
              <a:lumMod val="50000"/>
            </a:schemeClr>
          </a:solidFill>
          <a:ln w="31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1615921" y="1664306"/>
            <a:ext cx="314476" cy="972456"/>
          </a:xfrm>
          <a:prstGeom prst="donut">
            <a:avLst>
              <a:gd name="adj" fmla="val 3846"/>
            </a:avLst>
          </a:prstGeom>
          <a:solidFill>
            <a:schemeClr val="accent6">
              <a:lumMod val="50000"/>
            </a:schemeClr>
          </a:solidFill>
          <a:ln w="31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805538" y="3144763"/>
            <a:ext cx="911985" cy="846666"/>
          </a:xfrm>
          <a:prstGeom prst="donut">
            <a:avLst>
              <a:gd name="adj" fmla="val 3846"/>
            </a:avLst>
          </a:prstGeom>
          <a:solidFill>
            <a:schemeClr val="accent6">
              <a:lumMod val="50000"/>
            </a:schemeClr>
          </a:solidFill>
          <a:ln w="31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1301445" y="4313164"/>
            <a:ext cx="314476" cy="350762"/>
          </a:xfrm>
          <a:prstGeom prst="donut">
            <a:avLst>
              <a:gd name="adj" fmla="val 3846"/>
            </a:avLst>
          </a:prstGeom>
          <a:solidFill>
            <a:schemeClr val="accent6">
              <a:lumMod val="50000"/>
            </a:schemeClr>
          </a:solidFill>
          <a:ln w="31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5396892" y="2969381"/>
            <a:ext cx="735394" cy="852713"/>
          </a:xfrm>
          <a:prstGeom prst="donut">
            <a:avLst>
              <a:gd name="adj" fmla="val 3846"/>
            </a:avLst>
          </a:prstGeom>
          <a:solidFill>
            <a:schemeClr val="accent6">
              <a:lumMod val="50000"/>
            </a:schemeClr>
          </a:solidFill>
          <a:ln w="31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5602506" y="4034973"/>
            <a:ext cx="687017" cy="1057121"/>
          </a:xfrm>
          <a:prstGeom prst="donut">
            <a:avLst>
              <a:gd name="adj" fmla="val 3846"/>
            </a:avLst>
          </a:prstGeom>
          <a:solidFill>
            <a:schemeClr val="accent6">
              <a:lumMod val="50000"/>
            </a:schemeClr>
          </a:solidFill>
          <a:ln w="31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5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was not as much of a “tradeoff” in active/inactive seasons as previously hypothesized, especially between N </a:t>
            </a:r>
            <a:r>
              <a:rPr lang="en-US" dirty="0" err="1" smtClean="0"/>
              <a:t>Atl</a:t>
            </a:r>
            <a:r>
              <a:rPr lang="en-US" dirty="0" smtClean="0"/>
              <a:t> and Pacific Ocean basins</a:t>
            </a:r>
          </a:p>
          <a:p>
            <a:r>
              <a:rPr lang="en-US" dirty="0" smtClean="0"/>
              <a:t>N </a:t>
            </a:r>
            <a:r>
              <a:rPr lang="en-US" dirty="0" err="1" smtClean="0"/>
              <a:t>Atl</a:t>
            </a:r>
            <a:r>
              <a:rPr lang="en-US" dirty="0" smtClean="0"/>
              <a:t> Ocean basin showed most regular periodicity (~2.5 years), which could be connected to </a:t>
            </a:r>
            <a:r>
              <a:rPr lang="en-US" dirty="0" smtClean="0"/>
              <a:t>ENSO</a:t>
            </a:r>
          </a:p>
          <a:p>
            <a:r>
              <a:rPr lang="en-US" dirty="0" smtClean="0"/>
              <a:t>West and East Pacific Ocean basins showed weak periodicity of 3.5-5 years</a:t>
            </a:r>
          </a:p>
          <a:p>
            <a:r>
              <a:rPr lang="en-US" dirty="0" smtClean="0"/>
              <a:t>Indian Ocean difficult to analyze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349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Future 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data did not present strong evidence for tropical cyclone activity “tradeoffs” between basins, despite what many early publications have thought</a:t>
            </a:r>
          </a:p>
          <a:p>
            <a:r>
              <a:rPr lang="en-US" dirty="0" smtClean="0"/>
              <a:t>Defining tropical cyclone activity via frequency is most likely not an effective way to quantify relationships between the basis, as well as their relationships with ENSO</a:t>
            </a:r>
          </a:p>
          <a:p>
            <a:r>
              <a:rPr lang="en-US" dirty="0" smtClean="0"/>
              <a:t>ENSO not only impacts frequency, but also acts to shift location of origin, impact track, alter duration and intensity</a:t>
            </a:r>
          </a:p>
          <a:p>
            <a:r>
              <a:rPr lang="en-US" dirty="0" smtClean="0"/>
              <a:t>ACE: Accumulated Cyclone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2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4 Ocean Basins: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North Atlantic, East Pacific, West Pacific, </a:t>
            </a:r>
            <a:r>
              <a:rPr lang="en-US" dirty="0" smtClean="0"/>
              <a:t>Indian</a:t>
            </a:r>
          </a:p>
          <a:p>
            <a:r>
              <a:rPr lang="en-US" dirty="0" smtClean="0"/>
              <a:t>Determine the relationship (if any) between active and/or inactive tropical cyclone years among 4 Ocean basins</a:t>
            </a:r>
          </a:p>
          <a:p>
            <a:r>
              <a:rPr lang="en-US" dirty="0" smtClean="0"/>
              <a:t>Determine the correlation between ENSO and tropical cyclone frequency in each basin</a:t>
            </a:r>
          </a:p>
          <a:p>
            <a:pPr lvl="1"/>
            <a:r>
              <a:rPr lang="en-US" dirty="0" smtClean="0"/>
              <a:t>Direct relationship?</a:t>
            </a:r>
          </a:p>
          <a:p>
            <a:pPr lvl="1"/>
            <a:r>
              <a:rPr lang="en-US" dirty="0" smtClean="0"/>
              <a:t>Lags in ENSO </a:t>
            </a:r>
            <a:r>
              <a:rPr lang="en-US" dirty="0" err="1" smtClean="0"/>
              <a:t>extrema</a:t>
            </a:r>
            <a:r>
              <a:rPr lang="en-US" dirty="0" smtClean="0"/>
              <a:t> and tropical cyclone frequency?</a:t>
            </a:r>
          </a:p>
        </p:txBody>
      </p:sp>
    </p:spTree>
    <p:extLst>
      <p:ext uri="{BB962C8B-B14F-4D97-AF65-F5344CB8AC3E}">
        <p14:creationId xmlns:p14="http://schemas.microsoft.com/office/powerpoint/2010/main" val="435718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Background: Tropical Cyclone Genesis and Anatomy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293" b="1293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11479899" y="5862554"/>
            <a:ext cx="228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5400" b="1">
                <a:ln w="12700">
                  <a:solidFill>
                    <a:srgbClr val="5A6378">
                      <a:satMod val="155000"/>
                    </a:srgbClr>
                  </a:solidFill>
                  <a:prstDash val="solid"/>
                </a:ln>
                <a:solidFill>
                  <a:srgbClr val="D4D4D6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Your Text Here</a:t>
            </a:r>
            <a:endParaRPr lang="en-US" sz="5400" b="1" dirty="0">
              <a:ln w="12700">
                <a:solidFill>
                  <a:srgbClr val="5A6378">
                    <a:satMod val="155000"/>
                  </a:srgbClr>
                </a:solidFill>
                <a:prstDash val="solid"/>
              </a:ln>
              <a:solidFill>
                <a:srgbClr val="D4D4D6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2617595" y="6262553"/>
            <a:ext cx="710419" cy="538246"/>
          </a:xfrm>
          <a:prstGeom prst="borderCallout1">
            <a:avLst>
              <a:gd name="adj1" fmla="val 18750"/>
              <a:gd name="adj2" fmla="val -8333"/>
              <a:gd name="adj3" fmla="val -66756"/>
              <a:gd name="adj4" fmla="val -943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4216790" y="6262553"/>
            <a:ext cx="710419" cy="538246"/>
          </a:xfrm>
          <a:prstGeom prst="borderCallout1">
            <a:avLst>
              <a:gd name="adj1" fmla="val 18750"/>
              <a:gd name="adj2" fmla="val -8333"/>
              <a:gd name="adj3" fmla="val -75716"/>
              <a:gd name="adj4" fmla="val 9578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10" name="Line Callout 1 9"/>
          <p:cNvSpPr/>
          <p:nvPr/>
        </p:nvSpPr>
        <p:spPr>
          <a:xfrm>
            <a:off x="7720315" y="4186555"/>
            <a:ext cx="710419" cy="538246"/>
          </a:xfrm>
          <a:prstGeom prst="borderCallout1">
            <a:avLst>
              <a:gd name="adj1" fmla="val 18750"/>
              <a:gd name="adj2" fmla="val -8333"/>
              <a:gd name="adj3" fmla="val 37773"/>
              <a:gd name="adj4" fmla="val -11242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7365105" y="2024778"/>
            <a:ext cx="710419" cy="724047"/>
          </a:xfrm>
          <a:prstGeom prst="borderCallout1">
            <a:avLst>
              <a:gd name="adj1" fmla="val 18750"/>
              <a:gd name="adj2" fmla="val -8333"/>
              <a:gd name="adj3" fmla="val 124778"/>
              <a:gd name="adj4" fmla="val -1576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4</a:t>
            </a:r>
          </a:p>
        </p:txBody>
      </p:sp>
      <p:sp>
        <p:nvSpPr>
          <p:cNvPr id="12" name="Line Callout 1 11"/>
          <p:cNvSpPr/>
          <p:nvPr/>
        </p:nvSpPr>
        <p:spPr>
          <a:xfrm>
            <a:off x="4927209" y="1506068"/>
            <a:ext cx="710419" cy="696208"/>
          </a:xfrm>
          <a:prstGeom prst="borderCallout1">
            <a:avLst>
              <a:gd name="adj1" fmla="val 18750"/>
              <a:gd name="adj2" fmla="val -8333"/>
              <a:gd name="adj3" fmla="val 109451"/>
              <a:gd name="adj4" fmla="val -19615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23046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293" b="1293"/>
          <a:stretch>
            <a:fillRect/>
          </a:stretch>
        </p:blipFill>
        <p:spPr>
          <a:xfrm rot="1350303">
            <a:off x="609600" y="1927591"/>
            <a:ext cx="8229600" cy="4625609"/>
          </a:xfrm>
        </p:spPr>
      </p:pic>
      <p:pic>
        <p:nvPicPr>
          <p:cNvPr id="29" name="Content Placeholder 3"/>
          <p:cNvPicPr>
            <a:picLocks noChangeAspect="1"/>
          </p:cNvPicPr>
          <p:nvPr/>
        </p:nvPicPr>
        <p:blipFill>
          <a:blip r:embed="rId3"/>
          <a:srcRect t="1293" b="1293"/>
          <a:stretch>
            <a:fillRect/>
          </a:stretch>
        </p:blipFill>
        <p:spPr>
          <a:xfrm>
            <a:off x="457200" y="1775191"/>
            <a:ext cx="8229600" cy="46256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Background: Causes of Tropical Cyclone Weakening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79899" y="5862554"/>
            <a:ext cx="228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5400" b="1">
                <a:ln w="12700">
                  <a:solidFill>
                    <a:srgbClr val="5A6378">
                      <a:satMod val="155000"/>
                    </a:srgbClr>
                  </a:solidFill>
                  <a:prstDash val="solid"/>
                </a:ln>
                <a:solidFill>
                  <a:srgbClr val="D4D4D6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Your Text Here</a:t>
            </a:r>
            <a:endParaRPr lang="en-US" sz="5400" b="1" dirty="0">
              <a:ln w="12700">
                <a:solidFill>
                  <a:srgbClr val="5A6378">
                    <a:satMod val="155000"/>
                  </a:srgbClr>
                </a:solidFill>
                <a:prstDash val="solid"/>
              </a:ln>
              <a:solidFill>
                <a:srgbClr val="D4D4D6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9649" y="4917143"/>
            <a:ext cx="2027543" cy="1890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7192" y="5081497"/>
            <a:ext cx="3746808" cy="177650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578785" y="4211652"/>
            <a:ext cx="948564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8785" y="3904418"/>
            <a:ext cx="1430885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78785" y="4517077"/>
            <a:ext cx="610940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78785" y="3616877"/>
            <a:ext cx="1848897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78785" y="3263226"/>
            <a:ext cx="2475914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78785" y="2829201"/>
            <a:ext cx="3022544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78785" y="2443401"/>
            <a:ext cx="3746026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497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Background: </a:t>
            </a:r>
            <a:r>
              <a:rPr lang="en-US" dirty="0" err="1" smtClean="0"/>
              <a:t>Él</a:t>
            </a:r>
            <a:r>
              <a:rPr lang="en-US" dirty="0" smtClean="0"/>
              <a:t> Niño Southern Oscillation (ENSO)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9" t="26724" r="65044" b="25333"/>
          <a:stretch/>
        </p:blipFill>
        <p:spPr>
          <a:xfrm>
            <a:off x="185861" y="1548954"/>
            <a:ext cx="3221600" cy="284129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375" y="1547586"/>
            <a:ext cx="4851323" cy="5200618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66227" t="27152" r="193" b="27045"/>
          <a:stretch/>
        </p:blipFill>
        <p:spPr>
          <a:xfrm>
            <a:off x="185861" y="4259627"/>
            <a:ext cx="3221600" cy="260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86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Background: </a:t>
            </a:r>
            <a:r>
              <a:rPr lang="en-US" dirty="0" err="1" smtClean="0"/>
              <a:t>Él</a:t>
            </a:r>
            <a:r>
              <a:rPr lang="en-US" dirty="0" smtClean="0"/>
              <a:t> Niño Southern Oscillation (ENSO)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2662" b="-2662"/>
          <a:stretch>
            <a:fillRect/>
          </a:stretch>
        </p:blipFill>
        <p:spPr>
          <a:xfrm>
            <a:off x="4572000" y="1408176"/>
            <a:ext cx="4572000" cy="475667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7586"/>
            <a:ext cx="4572000" cy="461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97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one basin is experiencing a relatively inactive tropical cyclone season due to unfavorable conditions created by ENSO will the other(s) basin(s) be: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imilarly inactive?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ore active due to conditions that are more conducive cyclone development conditions?</a:t>
            </a:r>
          </a:p>
          <a:p>
            <a:r>
              <a:rPr lang="en-US" dirty="0" smtClean="0"/>
              <a:t>Is there a relationship or correlation between tropical cyclone activity between the four basins?</a:t>
            </a:r>
          </a:p>
          <a:p>
            <a:r>
              <a:rPr lang="en-US" dirty="0" smtClean="0"/>
              <a:t>Is there a relationship or lag between ENSO and tropical cyclone frequency in each basin?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987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North Atlantic, East Pacific, and West Pacific Ocean basins will all show a correlation between tropical cyclone frequency and ENSO.</a:t>
            </a:r>
          </a:p>
          <a:p>
            <a:r>
              <a:rPr lang="en-US" dirty="0" smtClean="0"/>
              <a:t>There will be fewer hurricanes in the N </a:t>
            </a:r>
            <a:r>
              <a:rPr lang="en-US" dirty="0" err="1" smtClean="0"/>
              <a:t>Atl</a:t>
            </a:r>
            <a:r>
              <a:rPr lang="en-US" dirty="0" smtClean="0"/>
              <a:t> basin during El Nino due to more vertical wind shear and cooler SSTs.</a:t>
            </a:r>
          </a:p>
          <a:p>
            <a:r>
              <a:rPr lang="en-US" dirty="0" smtClean="0"/>
              <a:t>While the North Atlantic is experiencing an inactive season, the Pacific Ocean will be more active.</a:t>
            </a:r>
          </a:p>
          <a:p>
            <a:r>
              <a:rPr lang="en-US" dirty="0" smtClean="0"/>
              <a:t>Indian Ocean will have a similar correlation with ENSO and the other basins as the West Pacific.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061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Weather </a:t>
            </a:r>
            <a:r>
              <a:rPr lang="en-US" dirty="0"/>
              <a:t>U</a:t>
            </a:r>
            <a:r>
              <a:rPr lang="en-US" dirty="0" smtClean="0"/>
              <a:t>nderground:</a:t>
            </a:r>
          </a:p>
          <a:p>
            <a:pPr lvl="1"/>
            <a:r>
              <a:rPr lang="en-US" dirty="0" smtClean="0"/>
              <a:t>Yearly tropical cyclone count from 1951-2010 for each basin</a:t>
            </a:r>
          </a:p>
          <a:p>
            <a:r>
              <a:rPr lang="en-US" dirty="0" smtClean="0"/>
              <a:t>NOAA</a:t>
            </a:r>
          </a:p>
          <a:p>
            <a:pPr lvl="1"/>
            <a:r>
              <a:rPr lang="en-US" dirty="0" smtClean="0"/>
              <a:t>ESRL</a:t>
            </a:r>
          </a:p>
          <a:p>
            <a:pPr lvl="2"/>
            <a:r>
              <a:rPr lang="en-US" dirty="0" smtClean="0"/>
              <a:t>Yearly averaged ENSO data from 1951-2010</a:t>
            </a:r>
          </a:p>
          <a:p>
            <a:pPr lvl="1"/>
            <a:r>
              <a:rPr lang="en-US" dirty="0" err="1" smtClean="0"/>
              <a:t>Climate.gov</a:t>
            </a:r>
            <a:endParaRPr lang="en-US" dirty="0" smtClean="0"/>
          </a:p>
          <a:p>
            <a:pPr lvl="2"/>
            <a:r>
              <a:rPr lang="en-US" dirty="0" smtClean="0"/>
              <a:t>Shear data and images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965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343</TotalTime>
  <Words>609</Words>
  <Application>Microsoft Macintosh PowerPoint</Application>
  <PresentationFormat>On-screen Show (4:3)</PresentationFormat>
  <Paragraphs>67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Module</vt:lpstr>
      <vt:lpstr>Tropical Cyclone Frequency in the North Atlantic, East Pacific, West Pacific, and Indian Ocean Basins</vt:lpstr>
      <vt:lpstr>Goals</vt:lpstr>
      <vt:lpstr>Background: Tropical Cyclone Genesis and Anatomy</vt:lpstr>
      <vt:lpstr>Background: Causes of Tropical Cyclone Weakening </vt:lpstr>
      <vt:lpstr>Background: Él Niño Southern Oscillation (ENSO)</vt:lpstr>
      <vt:lpstr>Background: Él Niño Southern Oscillation (ENSO)</vt:lpstr>
      <vt:lpstr>Questions</vt:lpstr>
      <vt:lpstr>Hypotheses</vt:lpstr>
      <vt:lpstr>Data Sources</vt:lpstr>
      <vt:lpstr>Methods: Simple Statistical Analyses</vt:lpstr>
      <vt:lpstr>Methods: Simple Statistical Analyses</vt:lpstr>
      <vt:lpstr>Methods: Periodicity</vt:lpstr>
      <vt:lpstr>Methods: Cross Spectral Analysis and Phase Lag of Basins</vt:lpstr>
      <vt:lpstr>Methods: Cross Spectral Analysis and Coherence between Basins</vt:lpstr>
      <vt:lpstr>Methods: Cross Spectral Analysis and Phase Lag of Basins vs ENSO</vt:lpstr>
      <vt:lpstr>Methods: Cross Spectral Analysis and Coherence between Basins vs ENSO</vt:lpstr>
      <vt:lpstr>Analysis of Results</vt:lpstr>
      <vt:lpstr>Conclusion and Future Work </vt:lpstr>
    </vt:vector>
  </TitlesOfParts>
  <Company>Georgia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Tropical Cyclone Frequency in the North Atlantic, East Pacific, West Pacific, and Indian Ocean Basins</dc:title>
  <dc:creator>Madeline Frank</dc:creator>
  <cp:lastModifiedBy>Madeline Frank</cp:lastModifiedBy>
  <cp:revision>30</cp:revision>
  <dcterms:created xsi:type="dcterms:W3CDTF">2016-04-28T13:56:08Z</dcterms:created>
  <dcterms:modified xsi:type="dcterms:W3CDTF">2016-04-28T19:49:56Z</dcterms:modified>
</cp:coreProperties>
</file>