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9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15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9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7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2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4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3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6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1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6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49AA-EA29-4742-BAFA-5A89750C033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A481E9-284A-4557-8E44-3E13680C512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ynesword.palomar.edu/images/tiliw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2186807"/>
            <a:ext cx="5536652" cy="2541431"/>
          </a:xfrm>
        </p:spPr>
        <p:txBody>
          <a:bodyPr/>
          <a:lstStyle/>
          <a:p>
            <a:r>
              <a:rPr lang="en-US" dirty="0" smtClean="0"/>
              <a:t>Tree Rings vs. Annual Precipitation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4936056"/>
            <a:ext cx="5536652" cy="977621"/>
          </a:xfrm>
        </p:spPr>
        <p:txBody>
          <a:bodyPr/>
          <a:lstStyle/>
          <a:p>
            <a:r>
              <a:rPr lang="en-US" dirty="0" smtClean="0"/>
              <a:t>Johnna Floyd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Showing Correlations between Datasets</a:t>
            </a:r>
            <a:endParaRPr lang="en-US" dirty="0"/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096" t="11396" r="8494" b="7408"/>
          <a:stretch/>
        </p:blipFill>
        <p:spPr bwMode="auto">
          <a:xfrm>
            <a:off x="865632" y="1853754"/>
            <a:ext cx="7412736" cy="4864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7026696" cy="10492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Bootstrap Trend Distributions using first Original Data and then De-Trended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935" t="10826" r="8014" b="7976"/>
          <a:stretch/>
        </p:blipFill>
        <p:spPr bwMode="auto">
          <a:xfrm>
            <a:off x="1676643" y="2016125"/>
            <a:ext cx="6197115" cy="3449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27221"/>
              </p:ext>
            </p:extLst>
          </p:nvPr>
        </p:nvGraphicFramePr>
        <p:xfrm>
          <a:off x="131338" y="5679532"/>
          <a:ext cx="8902934" cy="1178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531">
                  <a:extLst>
                    <a:ext uri="{9D8B030D-6E8A-4147-A177-3AD203B41FA5}">
                      <a16:colId xmlns:a16="http://schemas.microsoft.com/office/drawing/2014/main" val="346718129"/>
                    </a:ext>
                  </a:extLst>
                </a:gridCol>
                <a:gridCol w="1261534">
                  <a:extLst>
                    <a:ext uri="{9D8B030D-6E8A-4147-A177-3AD203B41FA5}">
                      <a16:colId xmlns:a16="http://schemas.microsoft.com/office/drawing/2014/main" val="716357972"/>
                    </a:ext>
                  </a:extLst>
                </a:gridCol>
                <a:gridCol w="1210733">
                  <a:extLst>
                    <a:ext uri="{9D8B030D-6E8A-4147-A177-3AD203B41FA5}">
                      <a16:colId xmlns:a16="http://schemas.microsoft.com/office/drawing/2014/main" val="1577202566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267472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4257023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396568341"/>
                    </a:ext>
                  </a:extLst>
                </a:gridCol>
                <a:gridCol w="1593736">
                  <a:extLst>
                    <a:ext uri="{9D8B030D-6E8A-4147-A177-3AD203B41FA5}">
                      <a16:colId xmlns:a16="http://schemas.microsoft.com/office/drawing/2014/main" val="3236903597"/>
                    </a:ext>
                  </a:extLst>
                </a:gridCol>
              </a:tblGrid>
              <a:tr h="4841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Sample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Boot Slope Mean of Original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Boot Slope STD of Original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Boot Slope Mean of De-trended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Boot Slope STD of De-trended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Confidence Interval Original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Confidence Interval De-trended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549199"/>
                  </a:ext>
                </a:extLst>
              </a:tr>
              <a:tr h="15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Tree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-3.6586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0.6134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-0.0283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0.6465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[-4.8625, -2.4939]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[-1.3164, 1.2003]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367516"/>
                  </a:ext>
                </a:extLst>
              </a:tr>
              <a:tr h="156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Tree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-3.037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0.5794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0.5551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[-4.1685, -1.8933]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[-1.1012, 1.0667]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432431"/>
                  </a:ext>
                </a:extLst>
              </a:tr>
              <a:tr h="320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Precipitation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-2.1036*10^-4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[-0.0196, 0.0389]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[-0.0296, 0.0316]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71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3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Spectral Analysis</a:t>
            </a:r>
          </a:p>
          <a:p>
            <a:r>
              <a:rPr lang="en-US" dirty="0" err="1" smtClean="0"/>
              <a:t>Periodogram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521"/>
            <a:ext cx="6479421" cy="536600"/>
          </a:xfrm>
        </p:spPr>
        <p:txBody>
          <a:bodyPr/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417" t="10826" r="7692" b="8262"/>
          <a:stretch/>
        </p:blipFill>
        <p:spPr bwMode="auto">
          <a:xfrm>
            <a:off x="0" y="4120897"/>
            <a:ext cx="4828032" cy="273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9776" t="10541" r="8172" b="7976"/>
          <a:stretch/>
        </p:blipFill>
        <p:spPr bwMode="auto">
          <a:xfrm>
            <a:off x="4828032" y="4120898"/>
            <a:ext cx="4315968" cy="273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10096" t="10826" r="8172" b="9118"/>
          <a:stretch/>
        </p:blipFill>
        <p:spPr bwMode="auto">
          <a:xfrm>
            <a:off x="2346248" y="1444371"/>
            <a:ext cx="4857750" cy="267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25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616" t="10826" r="8172" b="8262"/>
          <a:stretch/>
        </p:blipFill>
        <p:spPr bwMode="auto">
          <a:xfrm>
            <a:off x="220933" y="1853755"/>
            <a:ext cx="8642651" cy="4721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5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521"/>
            <a:ext cx="6479421" cy="524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Boxplot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257" t="11111" r="4006" b="10826"/>
          <a:stretch/>
        </p:blipFill>
        <p:spPr bwMode="auto">
          <a:xfrm>
            <a:off x="316992" y="1853755"/>
            <a:ext cx="8570975" cy="4681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10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988" y="85344"/>
            <a:ext cx="6479421" cy="561403"/>
          </a:xfrm>
        </p:spPr>
        <p:txBody>
          <a:bodyPr/>
          <a:lstStyle/>
          <a:p>
            <a:r>
              <a:rPr lang="en-US" dirty="0" smtClean="0"/>
              <a:t>Least Squares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775" t="11111" r="8655" b="8262"/>
          <a:stretch/>
        </p:blipFill>
        <p:spPr bwMode="auto">
          <a:xfrm>
            <a:off x="341377" y="748783"/>
            <a:ext cx="8461248" cy="466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2120"/>
              </p:ext>
            </p:extLst>
          </p:nvPr>
        </p:nvGraphicFramePr>
        <p:xfrm>
          <a:off x="838965" y="5511339"/>
          <a:ext cx="7597465" cy="134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752">
                  <a:extLst>
                    <a:ext uri="{9D8B030D-6E8A-4147-A177-3AD203B41FA5}">
                      <a16:colId xmlns:a16="http://schemas.microsoft.com/office/drawing/2014/main" val="783361666"/>
                    </a:ext>
                  </a:extLst>
                </a:gridCol>
                <a:gridCol w="591571">
                  <a:extLst>
                    <a:ext uri="{9D8B030D-6E8A-4147-A177-3AD203B41FA5}">
                      <a16:colId xmlns:a16="http://schemas.microsoft.com/office/drawing/2014/main" val="1227223457"/>
                    </a:ext>
                  </a:extLst>
                </a:gridCol>
                <a:gridCol w="726787">
                  <a:extLst>
                    <a:ext uri="{9D8B030D-6E8A-4147-A177-3AD203B41FA5}">
                      <a16:colId xmlns:a16="http://schemas.microsoft.com/office/drawing/2014/main" val="3126359261"/>
                    </a:ext>
                  </a:extLst>
                </a:gridCol>
                <a:gridCol w="1445124">
                  <a:extLst>
                    <a:ext uri="{9D8B030D-6E8A-4147-A177-3AD203B41FA5}">
                      <a16:colId xmlns:a16="http://schemas.microsoft.com/office/drawing/2014/main" val="4080973463"/>
                    </a:ext>
                  </a:extLst>
                </a:gridCol>
                <a:gridCol w="1605693">
                  <a:extLst>
                    <a:ext uri="{9D8B030D-6E8A-4147-A177-3AD203B41FA5}">
                      <a16:colId xmlns:a16="http://schemas.microsoft.com/office/drawing/2014/main" val="167696482"/>
                    </a:ext>
                  </a:extLst>
                </a:gridCol>
                <a:gridCol w="1977538">
                  <a:extLst>
                    <a:ext uri="{9D8B030D-6E8A-4147-A177-3AD203B41FA5}">
                      <a16:colId xmlns:a16="http://schemas.microsoft.com/office/drawing/2014/main" val="3833135278"/>
                    </a:ext>
                  </a:extLst>
                </a:gridCol>
              </a:tblGrid>
              <a:tr h="616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Regression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Slope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Intercept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Confidence Interval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Correlation Coefficient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95% Confidence Interval for Corr. Coeff.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321708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Tree 1 vs. Precip.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28.1086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[-0.0348, 0.0568]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[1, 0.4331; 0.4331, 1]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[0.2398, 0.5933]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870560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Tree 2 vs. Precip.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0.0134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27.0311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[-0.0345, 0.0613]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[1, 0.4880; 0.4880, 1]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[0.3043, 0.6367]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905423"/>
                  </a:ext>
                </a:extLst>
              </a:tr>
              <a:tr h="243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Tree 1 vs. Tree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0.7872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[-0.1891, 1.7653]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[1, 0.8501; 0.8501, 1]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[0.7768, 0.9006]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29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87" y="1012708"/>
            <a:ext cx="7780713" cy="5756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Tree 1 vs. Tree 2: Three Regression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923" y="2130314"/>
            <a:ext cx="2726575" cy="34375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- General least-squares regression </a:t>
            </a:r>
          </a:p>
          <a:p>
            <a:pPr lvl="1"/>
            <a:r>
              <a:rPr lang="en-US" dirty="0"/>
              <a:t>Slope: 0.7872 </a:t>
            </a:r>
          </a:p>
          <a:p>
            <a:pPr lvl="1"/>
            <a:r>
              <a:rPr lang="en-US" dirty="0"/>
              <a:t>Intercept: 91.17 </a:t>
            </a:r>
          </a:p>
          <a:p>
            <a:r>
              <a:rPr lang="en-US" dirty="0"/>
              <a:t>- Reduced major axis regression </a:t>
            </a:r>
          </a:p>
          <a:p>
            <a:pPr lvl="1"/>
            <a:r>
              <a:rPr lang="en-US" dirty="0"/>
              <a:t>Slope: 0.926 </a:t>
            </a:r>
          </a:p>
          <a:p>
            <a:pPr lvl="1"/>
            <a:r>
              <a:rPr lang="en-US" dirty="0"/>
              <a:t>Intercept</a:t>
            </a:r>
            <a:r>
              <a:rPr lang="en-US" dirty="0" smtClean="0"/>
              <a:t>: </a:t>
            </a:r>
            <a:r>
              <a:rPr lang="en-US" dirty="0"/>
              <a:t>48.4811 </a:t>
            </a:r>
          </a:p>
          <a:p>
            <a:r>
              <a:rPr lang="en-US" dirty="0"/>
              <a:t>- Principle component regression </a:t>
            </a:r>
          </a:p>
          <a:p>
            <a:pPr lvl="1"/>
            <a:r>
              <a:rPr lang="en-US" dirty="0"/>
              <a:t>Slope: 0.9136</a:t>
            </a:r>
          </a:p>
          <a:p>
            <a:pPr lvl="1"/>
            <a:r>
              <a:rPr lang="en-US" dirty="0"/>
              <a:t>Intercept: 52.3046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0096" t="10541" r="8333" b="8547"/>
          <a:stretch/>
        </p:blipFill>
        <p:spPr bwMode="auto">
          <a:xfrm>
            <a:off x="91439" y="1945177"/>
            <a:ext cx="6259484" cy="4056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7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81907"/>
            <a:ext cx="6479421" cy="974034"/>
          </a:xfrm>
        </p:spPr>
        <p:txBody>
          <a:bodyPr>
            <a:normAutofit/>
          </a:bodyPr>
          <a:lstStyle/>
          <a:p>
            <a:r>
              <a:rPr lang="en-US" dirty="0" smtClean="0"/>
              <a:t>Tree 1 vs. Annual Precipitation: Three Regression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62" y="2300424"/>
            <a:ext cx="2643448" cy="34375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- General least-squares regression </a:t>
            </a:r>
          </a:p>
          <a:p>
            <a:pPr lvl="1"/>
            <a:r>
              <a:rPr lang="en-US" dirty="0"/>
              <a:t>Slope: 0.011 </a:t>
            </a:r>
          </a:p>
          <a:p>
            <a:pPr lvl="1"/>
            <a:r>
              <a:rPr lang="en-US" dirty="0"/>
              <a:t>Intercept: 28.1086 </a:t>
            </a:r>
          </a:p>
          <a:p>
            <a:r>
              <a:rPr lang="en-US" dirty="0"/>
              <a:t>- Reduced major axis regression </a:t>
            </a:r>
          </a:p>
          <a:p>
            <a:pPr lvl="1"/>
            <a:r>
              <a:rPr lang="en-US" dirty="0"/>
              <a:t>Slope: 0.0254 </a:t>
            </a:r>
          </a:p>
          <a:p>
            <a:pPr lvl="1"/>
            <a:r>
              <a:rPr lang="en-US" dirty="0"/>
              <a:t>Intercept: </a:t>
            </a:r>
            <a:r>
              <a:rPr lang="en-US" dirty="0" smtClean="0"/>
              <a:t>23.6823 </a:t>
            </a:r>
            <a:endParaRPr lang="en-US" dirty="0"/>
          </a:p>
          <a:p>
            <a:r>
              <a:rPr lang="en-US" dirty="0"/>
              <a:t>- Principle component regression </a:t>
            </a:r>
          </a:p>
          <a:p>
            <a:pPr lvl="1"/>
            <a:r>
              <a:rPr lang="en-US" dirty="0"/>
              <a:t>Slope: 0.011</a:t>
            </a:r>
          </a:p>
          <a:p>
            <a:pPr lvl="1"/>
            <a:r>
              <a:rPr lang="en-US" dirty="0"/>
              <a:t>Intercept: 28.1069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0417" t="10826" r="8493" b="8547"/>
          <a:stretch/>
        </p:blipFill>
        <p:spPr bwMode="auto">
          <a:xfrm>
            <a:off x="83127" y="1978429"/>
            <a:ext cx="6292735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6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2 vs. Annual Precipitation: Three Regression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175" y="2258860"/>
            <a:ext cx="2694688" cy="34375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- General least-squares regression </a:t>
            </a:r>
          </a:p>
          <a:p>
            <a:pPr lvl="1"/>
            <a:r>
              <a:rPr lang="en-US" dirty="0"/>
              <a:t>Slope: 0.0134 </a:t>
            </a:r>
          </a:p>
          <a:p>
            <a:pPr lvl="1"/>
            <a:r>
              <a:rPr lang="en-US" dirty="0"/>
              <a:t>Intercept: 27.0311 </a:t>
            </a:r>
          </a:p>
          <a:p>
            <a:r>
              <a:rPr lang="en-US" dirty="0"/>
              <a:t>- Reduced major axis regression </a:t>
            </a:r>
          </a:p>
          <a:p>
            <a:pPr lvl="1"/>
            <a:r>
              <a:rPr lang="en-US" dirty="0"/>
              <a:t>Slope: 0.0274 </a:t>
            </a:r>
          </a:p>
          <a:p>
            <a:pPr lvl="1"/>
            <a:r>
              <a:rPr lang="en-US" dirty="0"/>
              <a:t>Intercept: </a:t>
            </a:r>
            <a:r>
              <a:rPr lang="en-US" dirty="0" smtClean="0"/>
              <a:t>23.6823</a:t>
            </a:r>
            <a:endParaRPr lang="en-US" dirty="0"/>
          </a:p>
          <a:p>
            <a:r>
              <a:rPr lang="en-US" dirty="0"/>
              <a:t>- Principle component regression </a:t>
            </a:r>
          </a:p>
          <a:p>
            <a:pPr lvl="1"/>
            <a:r>
              <a:rPr lang="en-US" dirty="0"/>
              <a:t>Slope: 0.0134</a:t>
            </a:r>
          </a:p>
          <a:p>
            <a:pPr lvl="1"/>
            <a:r>
              <a:rPr lang="en-US" dirty="0"/>
              <a:t>Intercept: 27.0286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0577" t="10826" r="8172" b="8832"/>
          <a:stretch/>
        </p:blipFill>
        <p:spPr bwMode="auto">
          <a:xfrm>
            <a:off x="88699" y="1945178"/>
            <a:ext cx="6295476" cy="406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81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Using De-trended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936" t="11111" r="8172" b="8833"/>
          <a:stretch/>
        </p:blipFill>
        <p:spPr bwMode="auto">
          <a:xfrm>
            <a:off x="707136" y="1995054"/>
            <a:ext cx="7774539" cy="4698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49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1237</TotalTime>
  <Words>352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Palatino Linotype</vt:lpstr>
      <vt:lpstr>Times New Roman</vt:lpstr>
      <vt:lpstr>Gallery</vt:lpstr>
      <vt:lpstr>Tree Rings vs. Annual Precipitation</vt:lpstr>
      <vt:lpstr>Raw Data</vt:lpstr>
      <vt:lpstr>Time Series</vt:lpstr>
      <vt:lpstr>Boxplot</vt:lpstr>
      <vt:lpstr>Least Squares Regression</vt:lpstr>
      <vt:lpstr>Tree 1 vs. Tree 2: Three Regression Methods</vt:lpstr>
      <vt:lpstr>Tree 1 vs. Annual Precipitation: Three Regression Methods</vt:lpstr>
      <vt:lpstr>Tree 2 vs. Annual Precipitation: Three Regression Methods</vt:lpstr>
      <vt:lpstr>Least Squares Regression Using De-trended Data</vt:lpstr>
      <vt:lpstr>Least Squares Regression Showing Correlations between Datasets</vt:lpstr>
      <vt:lpstr>Bootstrap Trend Distributions using first Original Data and then De-Trended Data</vt:lpstr>
      <vt:lpstr>Possible Future Work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Rings vs. Annual Precipitation</dc:title>
  <dc:creator>Floyd, Johnna M</dc:creator>
  <cp:lastModifiedBy>Floyd, Johnna M</cp:lastModifiedBy>
  <cp:revision>24</cp:revision>
  <dcterms:created xsi:type="dcterms:W3CDTF">2016-04-18T20:49:08Z</dcterms:created>
  <dcterms:modified xsi:type="dcterms:W3CDTF">2016-04-19T17:26:39Z</dcterms:modified>
</cp:coreProperties>
</file>