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jpg" ContentType="image/jpeg"/>
  <Default Extension="emf" ContentType="image/x-emf"/>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7"/>
  </p:notesMasterIdLst>
  <p:sldIdLst>
    <p:sldId id="256" r:id="rId2"/>
    <p:sldId id="257" r:id="rId3"/>
    <p:sldId id="267" r:id="rId4"/>
    <p:sldId id="258" r:id="rId5"/>
    <p:sldId id="270" r:id="rId6"/>
    <p:sldId id="259" r:id="rId7"/>
    <p:sldId id="269" r:id="rId8"/>
    <p:sldId id="261" r:id="rId9"/>
    <p:sldId id="268" r:id="rId10"/>
    <p:sldId id="271" r:id="rId11"/>
    <p:sldId id="262" r:id="rId12"/>
    <p:sldId id="272" r:id="rId13"/>
    <p:sldId id="273" r:id="rId14"/>
    <p:sldId id="264" r:id="rId15"/>
    <p:sldId id="265" r:id="rId1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121"/>
    <p:restoredTop sz="85597"/>
  </p:normalViewPr>
  <p:slideViewPr>
    <p:cSldViewPr snapToGrid="0" snapToObjects="1">
      <p:cViewPr varScale="1">
        <p:scale>
          <a:sx n="69" d="100"/>
          <a:sy n="69" d="100"/>
        </p:scale>
        <p:origin x="872"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theme" Target="theme/theme1.xml"/><Relationship Id="rId21"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notesMaster" Target="notesMasters/notesMaster1.xml"/><Relationship Id="rId18" Type="http://schemas.openxmlformats.org/officeDocument/2006/relationships/presProps" Target="presProps.xml"/><Relationship Id="rId19" Type="http://schemas.openxmlformats.org/officeDocument/2006/relationships/viewProps" Target="viewProp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00A579A-0F01-A34A-9629-F0B3D6B3D8AD}" type="datetimeFigureOut">
              <a:rPr lang="en-US" smtClean="0"/>
              <a:t>4/26/17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DF7F30C-5C56-0E43-8F6E-CCB5AB1A0837}" type="slidenum">
              <a:rPr lang="en-US" smtClean="0"/>
              <a:t>‹#›</a:t>
            </a:fld>
            <a:endParaRPr lang="en-US"/>
          </a:p>
        </p:txBody>
      </p:sp>
    </p:spTree>
    <p:extLst>
      <p:ext uri="{BB962C8B-B14F-4D97-AF65-F5344CB8AC3E}">
        <p14:creationId xmlns:p14="http://schemas.microsoft.com/office/powerpoint/2010/main" val="6809370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8DF7F30C-5C56-0E43-8F6E-CCB5AB1A0837}" type="slidenum">
              <a:rPr lang="en-US" smtClean="0"/>
              <a:t>3</a:t>
            </a:fld>
            <a:endParaRPr lang="en-US"/>
          </a:p>
        </p:txBody>
      </p:sp>
    </p:spTree>
    <p:extLst>
      <p:ext uri="{BB962C8B-B14F-4D97-AF65-F5344CB8AC3E}">
        <p14:creationId xmlns:p14="http://schemas.microsoft.com/office/powerpoint/2010/main" val="21160977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DF7F30C-5C56-0E43-8F6E-CCB5AB1A0837}" type="slidenum">
              <a:rPr lang="en-US" smtClean="0"/>
              <a:t>15</a:t>
            </a:fld>
            <a:endParaRPr lang="en-US"/>
          </a:p>
        </p:txBody>
      </p:sp>
    </p:spTree>
    <p:extLst>
      <p:ext uri="{BB962C8B-B14F-4D97-AF65-F5344CB8AC3E}">
        <p14:creationId xmlns:p14="http://schemas.microsoft.com/office/powerpoint/2010/main" val="6075798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DF7F30C-5C56-0E43-8F6E-CCB5AB1A0837}" type="slidenum">
              <a:rPr lang="en-US" smtClean="0"/>
              <a:t>4</a:t>
            </a:fld>
            <a:endParaRPr lang="en-US"/>
          </a:p>
        </p:txBody>
      </p:sp>
    </p:spTree>
    <p:extLst>
      <p:ext uri="{BB962C8B-B14F-4D97-AF65-F5344CB8AC3E}">
        <p14:creationId xmlns:p14="http://schemas.microsoft.com/office/powerpoint/2010/main" val="3843564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smtClean="0"/>
              <a:t>A</a:t>
            </a:r>
            <a:r>
              <a:rPr lang="zh-CN" altLang="en-US" dirty="0" smtClean="0"/>
              <a:t> </a:t>
            </a:r>
            <a:r>
              <a:rPr lang="en-US" altLang="zh-CN" dirty="0" smtClean="0"/>
              <a:t>snapshot</a:t>
            </a:r>
            <a:r>
              <a:rPr lang="zh-CN" altLang="en-US" baseline="0" dirty="0" smtClean="0"/>
              <a:t> </a:t>
            </a:r>
            <a:r>
              <a:rPr lang="en-US" altLang="zh-CN" baseline="0" dirty="0" smtClean="0"/>
              <a:t>of</a:t>
            </a:r>
            <a:r>
              <a:rPr lang="zh-CN" altLang="en-US" baseline="0" dirty="0" smtClean="0"/>
              <a:t> </a:t>
            </a:r>
            <a:r>
              <a:rPr lang="en-US" altLang="zh-CN" baseline="0" dirty="0" smtClean="0"/>
              <a:t>my</a:t>
            </a:r>
            <a:r>
              <a:rPr lang="zh-CN" altLang="en-US" baseline="0" dirty="0" smtClean="0"/>
              <a:t> </a:t>
            </a:r>
            <a:r>
              <a:rPr lang="en-US" altLang="zh-CN" baseline="0" dirty="0" smtClean="0"/>
              <a:t>dataset,</a:t>
            </a:r>
            <a:r>
              <a:rPr lang="zh-CN" altLang="en-US" baseline="0" dirty="0" smtClean="0"/>
              <a:t> </a:t>
            </a:r>
            <a:r>
              <a:rPr lang="en-US" altLang="zh-CN" baseline="0" dirty="0" smtClean="0"/>
              <a:t>each</a:t>
            </a:r>
            <a:r>
              <a:rPr lang="zh-CN" altLang="en-US" baseline="0" dirty="0" smtClean="0"/>
              <a:t> </a:t>
            </a:r>
            <a:r>
              <a:rPr lang="en-US" altLang="zh-CN" baseline="0" dirty="0" smtClean="0"/>
              <a:t>genre</a:t>
            </a:r>
            <a:r>
              <a:rPr lang="zh-CN" altLang="en-US" baseline="0" dirty="0" smtClean="0"/>
              <a:t> </a:t>
            </a:r>
            <a:r>
              <a:rPr lang="en-US" altLang="zh-CN" baseline="0" dirty="0" smtClean="0"/>
              <a:t>has</a:t>
            </a:r>
            <a:r>
              <a:rPr lang="zh-CN" altLang="en-US" baseline="0" dirty="0" smtClean="0"/>
              <a:t> </a:t>
            </a:r>
            <a:r>
              <a:rPr lang="en-US" altLang="zh-CN" baseline="0" dirty="0" smtClean="0"/>
              <a:t>~same</a:t>
            </a:r>
            <a:r>
              <a:rPr lang="zh-CN" altLang="en-US" baseline="0" dirty="0" smtClean="0"/>
              <a:t> </a:t>
            </a:r>
            <a:r>
              <a:rPr lang="en-US" altLang="zh-CN" baseline="0" dirty="0" smtClean="0"/>
              <a:t>number</a:t>
            </a:r>
            <a:r>
              <a:rPr lang="zh-CN" altLang="en-US" baseline="0" dirty="0" smtClean="0"/>
              <a:t> </a:t>
            </a:r>
            <a:r>
              <a:rPr lang="en-US" altLang="zh-CN" baseline="0" dirty="0" smtClean="0"/>
              <a:t>of</a:t>
            </a:r>
            <a:r>
              <a:rPr lang="zh-CN" altLang="en-US" baseline="0" dirty="0" smtClean="0"/>
              <a:t> </a:t>
            </a:r>
            <a:r>
              <a:rPr lang="en-US" altLang="zh-CN" baseline="0" dirty="0" smtClean="0"/>
              <a:t>films</a:t>
            </a:r>
            <a:endParaRPr lang="en-US" dirty="0"/>
          </a:p>
        </p:txBody>
      </p:sp>
      <p:sp>
        <p:nvSpPr>
          <p:cNvPr id="4" name="Slide Number Placeholder 3"/>
          <p:cNvSpPr>
            <a:spLocks noGrp="1"/>
          </p:cNvSpPr>
          <p:nvPr>
            <p:ph type="sldNum" sz="quarter" idx="10"/>
          </p:nvPr>
        </p:nvSpPr>
        <p:spPr/>
        <p:txBody>
          <a:bodyPr/>
          <a:lstStyle/>
          <a:p>
            <a:fld id="{8DF7F30C-5C56-0E43-8F6E-CCB5AB1A0837}" type="slidenum">
              <a:rPr lang="en-US" smtClean="0"/>
              <a:t>5</a:t>
            </a:fld>
            <a:endParaRPr lang="en-US"/>
          </a:p>
        </p:txBody>
      </p:sp>
    </p:spTree>
    <p:extLst>
      <p:ext uri="{BB962C8B-B14F-4D97-AF65-F5344CB8AC3E}">
        <p14:creationId xmlns:p14="http://schemas.microsoft.com/office/powerpoint/2010/main" val="20029022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altLang="zh-CN" dirty="0" smtClean="0"/>
          </a:p>
          <a:p>
            <a:endParaRPr lang="en-US" dirty="0"/>
          </a:p>
        </p:txBody>
      </p:sp>
      <p:sp>
        <p:nvSpPr>
          <p:cNvPr id="4" name="Slide Number Placeholder 3"/>
          <p:cNvSpPr>
            <a:spLocks noGrp="1"/>
          </p:cNvSpPr>
          <p:nvPr>
            <p:ph type="sldNum" sz="quarter" idx="10"/>
          </p:nvPr>
        </p:nvSpPr>
        <p:spPr/>
        <p:txBody>
          <a:bodyPr/>
          <a:lstStyle/>
          <a:p>
            <a:fld id="{8DF7F30C-5C56-0E43-8F6E-CCB5AB1A0837}" type="slidenum">
              <a:rPr lang="en-US" smtClean="0"/>
              <a:t>6</a:t>
            </a:fld>
            <a:endParaRPr lang="en-US"/>
          </a:p>
        </p:txBody>
      </p:sp>
    </p:spTree>
    <p:extLst>
      <p:ext uri="{BB962C8B-B14F-4D97-AF65-F5344CB8AC3E}">
        <p14:creationId xmlns:p14="http://schemas.microsoft.com/office/powerpoint/2010/main" val="5689470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By a wide margin,</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action</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films</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have</a:t>
            </a:r>
            <a:r>
              <a:rPr lang="en-US" sz="1200" kern="1200" dirty="0" smtClean="0">
                <a:solidFill>
                  <a:schemeClr val="tx1"/>
                </a:solidFill>
                <a:effectLst/>
                <a:latin typeface="+mn-lt"/>
                <a:ea typeface="+mn-ea"/>
                <a:cs typeface="+mn-cs"/>
              </a:rPr>
              <a:t> the biggest positive differential between the percent of films released and their genre’s market share. In other words, this genre outperforms box office expectations, while all three other genres underperform their estimated box office by close negative differentials. </a:t>
            </a:r>
            <a:endParaRPr lang="en-US" dirty="0"/>
          </a:p>
        </p:txBody>
      </p:sp>
      <p:sp>
        <p:nvSpPr>
          <p:cNvPr id="4" name="Slide Number Placeholder 3"/>
          <p:cNvSpPr>
            <a:spLocks noGrp="1"/>
          </p:cNvSpPr>
          <p:nvPr>
            <p:ph type="sldNum" sz="quarter" idx="10"/>
          </p:nvPr>
        </p:nvSpPr>
        <p:spPr/>
        <p:txBody>
          <a:bodyPr/>
          <a:lstStyle/>
          <a:p>
            <a:fld id="{8DF7F30C-5C56-0E43-8F6E-CCB5AB1A0837}" type="slidenum">
              <a:rPr lang="en-US" smtClean="0"/>
              <a:t>7</a:t>
            </a:fld>
            <a:endParaRPr lang="en-US"/>
          </a:p>
        </p:txBody>
      </p:sp>
    </p:spTree>
    <p:extLst>
      <p:ext uri="{BB962C8B-B14F-4D97-AF65-F5344CB8AC3E}">
        <p14:creationId xmlns:p14="http://schemas.microsoft.com/office/powerpoint/2010/main" val="15157706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Use bootstrap method to compute and plot histogram of </a:t>
            </a:r>
            <a:r>
              <a:rPr lang="en-US" sz="1200" kern="1200" dirty="0" smtClean="0">
                <a:solidFill>
                  <a:schemeClr val="tx1"/>
                </a:solidFill>
                <a:effectLst/>
                <a:latin typeface="+mn-lt"/>
                <a:ea typeface="+mn-ea"/>
                <a:cs typeface="+mn-cs"/>
              </a:rPr>
              <a:t>distribution </a:t>
            </a:r>
            <a:r>
              <a:rPr lang="en-US" sz="1200" kern="1200" dirty="0" smtClean="0">
                <a:solidFill>
                  <a:schemeClr val="tx1"/>
                </a:solidFill>
                <a:effectLst/>
                <a:latin typeface="+mn-lt"/>
                <a:ea typeface="+mn-ea"/>
                <a:cs typeface="+mn-cs"/>
              </a:rPr>
              <a:t>of LS slope.</a:t>
            </a:r>
          </a:p>
          <a:p>
            <a:endParaRPr lang="en-US" dirty="0"/>
          </a:p>
        </p:txBody>
      </p:sp>
      <p:sp>
        <p:nvSpPr>
          <p:cNvPr id="4" name="Slide Number Placeholder 3"/>
          <p:cNvSpPr>
            <a:spLocks noGrp="1"/>
          </p:cNvSpPr>
          <p:nvPr>
            <p:ph type="sldNum" sz="quarter" idx="10"/>
          </p:nvPr>
        </p:nvSpPr>
        <p:spPr/>
        <p:txBody>
          <a:bodyPr/>
          <a:lstStyle/>
          <a:p>
            <a:fld id="{8DF7F30C-5C56-0E43-8F6E-CCB5AB1A0837}" type="slidenum">
              <a:rPr lang="en-US" smtClean="0"/>
              <a:t>9</a:t>
            </a:fld>
            <a:endParaRPr lang="en-US"/>
          </a:p>
        </p:txBody>
      </p:sp>
    </p:spTree>
    <p:extLst>
      <p:ext uri="{BB962C8B-B14F-4D97-AF65-F5344CB8AC3E}">
        <p14:creationId xmlns:p14="http://schemas.microsoft.com/office/powerpoint/2010/main" val="2483306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DF7F30C-5C56-0E43-8F6E-CCB5AB1A0837}" type="slidenum">
              <a:rPr lang="en-US" smtClean="0"/>
              <a:t>10</a:t>
            </a:fld>
            <a:endParaRPr lang="en-US"/>
          </a:p>
        </p:txBody>
      </p:sp>
    </p:spTree>
    <p:extLst>
      <p:ext uri="{BB962C8B-B14F-4D97-AF65-F5344CB8AC3E}">
        <p14:creationId xmlns:p14="http://schemas.microsoft.com/office/powerpoint/2010/main" val="14536457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smtClean="0">
                <a:solidFill>
                  <a:schemeClr val="tx1"/>
                </a:solidFill>
                <a:effectLst/>
                <a:latin typeface="+mn-lt"/>
                <a:ea typeface="+mn-ea"/>
                <a:cs typeface="+mn-cs"/>
              </a:rPr>
              <a:t>I</a:t>
            </a:r>
            <a:r>
              <a:rPr lang="zh-CN" altLang="en-US" sz="1200"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observe</a:t>
            </a:r>
            <a:r>
              <a:rPr lang="en-US" altLang="zh-CN" sz="1200" kern="1200" dirty="0" smtClean="0">
                <a:solidFill>
                  <a:schemeClr val="tx1"/>
                </a:solidFill>
                <a:effectLst/>
                <a:latin typeface="+mn-lt"/>
                <a:ea typeface="+mn-ea"/>
                <a:cs typeface="+mn-cs"/>
              </a:rPr>
              <a:t>d</a:t>
            </a:r>
            <a:r>
              <a:rPr lang="en-US" sz="1200"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that certain genres have tendencies to gain certain ratings, which poses a problem that Genre variables may be collinear with the ratings. </a:t>
            </a:r>
            <a:r>
              <a:rPr lang="en-US" sz="1200" kern="1200" dirty="0" smtClean="0">
                <a:solidFill>
                  <a:schemeClr val="tx1"/>
                </a:solidFill>
                <a:effectLst/>
                <a:latin typeface="+mn-lt"/>
                <a:ea typeface="+mn-ea"/>
                <a:cs typeface="+mn-cs"/>
              </a:rPr>
              <a:t>Model </a:t>
            </a:r>
            <a:r>
              <a:rPr lang="en-US" sz="1200" kern="1200" dirty="0" smtClean="0">
                <a:solidFill>
                  <a:schemeClr val="tx1"/>
                </a:solidFill>
                <a:effectLst/>
                <a:latin typeface="+mn-lt"/>
                <a:ea typeface="+mn-ea"/>
                <a:cs typeface="+mn-cs"/>
              </a:rPr>
              <a:t>1 indicates that the ratings variables were not as statistically significant as the Genre variables, the former was left out in the second model. </a:t>
            </a:r>
          </a:p>
          <a:p>
            <a:endParaRPr lang="en-US" dirty="0"/>
          </a:p>
        </p:txBody>
      </p:sp>
      <p:sp>
        <p:nvSpPr>
          <p:cNvPr id="4" name="Slide Number Placeholder 3"/>
          <p:cNvSpPr>
            <a:spLocks noGrp="1"/>
          </p:cNvSpPr>
          <p:nvPr>
            <p:ph type="sldNum" sz="quarter" idx="10"/>
          </p:nvPr>
        </p:nvSpPr>
        <p:spPr/>
        <p:txBody>
          <a:bodyPr/>
          <a:lstStyle/>
          <a:p>
            <a:fld id="{8DF7F30C-5C56-0E43-8F6E-CCB5AB1A0837}" type="slidenum">
              <a:rPr lang="en-US" smtClean="0"/>
              <a:t>11</a:t>
            </a:fld>
            <a:endParaRPr lang="en-US"/>
          </a:p>
        </p:txBody>
      </p:sp>
    </p:spTree>
    <p:extLst>
      <p:ext uri="{BB962C8B-B14F-4D97-AF65-F5344CB8AC3E}">
        <p14:creationId xmlns:p14="http://schemas.microsoft.com/office/powerpoint/2010/main" val="3767381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Autocorrelation of residual</a:t>
            </a:r>
            <a:r>
              <a:rPr lang="en-US" altLang="zh-CN" sz="1200" kern="1200" dirty="0" smtClean="0">
                <a:solidFill>
                  <a:schemeClr val="tx1"/>
                </a:solidFill>
                <a:effectLst/>
                <a:latin typeface="+mn-lt"/>
                <a:ea typeface="+mn-ea"/>
                <a:cs typeface="+mn-cs"/>
              </a:rPr>
              <a:t>s</a:t>
            </a:r>
            <a:r>
              <a:rPr lang="en-US" sz="1200" kern="1200" dirty="0" smtClean="0">
                <a:solidFill>
                  <a:schemeClr val="tx1"/>
                </a:solidFill>
                <a:effectLst/>
                <a:latin typeface="+mn-lt"/>
                <a:ea typeface="+mn-ea"/>
                <a:cs typeface="+mn-cs"/>
              </a:rPr>
              <a:t>. The x axis is in films released in chronological order, the y axis is in ACF.</a:t>
            </a:r>
          </a:p>
          <a:p>
            <a:endParaRPr lang="en-US" dirty="0"/>
          </a:p>
        </p:txBody>
      </p:sp>
      <p:sp>
        <p:nvSpPr>
          <p:cNvPr id="4" name="Slide Number Placeholder 3"/>
          <p:cNvSpPr>
            <a:spLocks noGrp="1"/>
          </p:cNvSpPr>
          <p:nvPr>
            <p:ph type="sldNum" sz="quarter" idx="10"/>
          </p:nvPr>
        </p:nvSpPr>
        <p:spPr/>
        <p:txBody>
          <a:bodyPr/>
          <a:lstStyle/>
          <a:p>
            <a:fld id="{8DF7F30C-5C56-0E43-8F6E-CCB5AB1A0837}" type="slidenum">
              <a:rPr lang="en-US" smtClean="0"/>
              <a:t>14</a:t>
            </a:fld>
            <a:endParaRPr lang="en-US"/>
          </a:p>
        </p:txBody>
      </p:sp>
    </p:spTree>
    <p:extLst>
      <p:ext uri="{BB962C8B-B14F-4D97-AF65-F5344CB8AC3E}">
        <p14:creationId xmlns:p14="http://schemas.microsoft.com/office/powerpoint/2010/main" val="1989509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417779" y="802298"/>
            <a:ext cx="8637073" cy="2541431"/>
          </a:xfrm>
        </p:spPr>
        <p:txBody>
          <a:bodyPr bIns="0" anchor="b">
            <a:normAutofit/>
          </a:bodyPr>
          <a:lstStyle>
            <a:lvl1pPr algn="l">
              <a:defRPr sz="6600"/>
            </a:lvl1pPr>
          </a:lstStyle>
          <a:p>
            <a:r>
              <a:rPr lang="en-US" smtClean="0"/>
              <a:t>Click to edit Master title style</a:t>
            </a:r>
            <a:endParaRPr lang="en-US" dirty="0"/>
          </a:p>
        </p:txBody>
      </p:sp>
      <p:sp>
        <p:nvSpPr>
          <p:cNvPr id="3" name="Subtitle 2"/>
          <p:cNvSpPr>
            <a:spLocks noGrp="1"/>
          </p:cNvSpPr>
          <p:nvPr>
            <p:ph type="subTitle" idx="1"/>
          </p:nvPr>
        </p:nvSpPr>
        <p:spPr>
          <a:xfrm>
            <a:off x="2417780" y="3531204"/>
            <a:ext cx="8637072" cy="977621"/>
          </a:xfrm>
        </p:spPr>
        <p:txBody>
          <a:bodyPr tIns="91440" bIns="91440">
            <a:normAutofit/>
          </a:bodyPr>
          <a:lstStyle>
            <a:lvl1pPr marL="0" indent="0" algn="l">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4/26/17</a:t>
            </a:fld>
            <a:endParaRPr lang="en-US" dirty="0"/>
          </a:p>
        </p:txBody>
      </p:sp>
      <p:sp>
        <p:nvSpPr>
          <p:cNvPr id="5" name="Footer Placeholder 4"/>
          <p:cNvSpPr>
            <a:spLocks noGrp="1"/>
          </p:cNvSpPr>
          <p:nvPr>
            <p:ph type="ftr" sz="quarter" idx="11"/>
          </p:nvPr>
        </p:nvSpPr>
        <p:spPr>
          <a:xfrm>
            <a:off x="2416500" y="329307"/>
            <a:ext cx="4973915" cy="309201"/>
          </a:xfrm>
        </p:spPr>
        <p:txBody>
          <a:bodyPr/>
          <a:lstStyle/>
          <a:p>
            <a:endParaRPr lang="en-US" dirty="0"/>
          </a:p>
        </p:txBody>
      </p:sp>
      <p:sp>
        <p:nvSpPr>
          <p:cNvPr id="6" name="Slide Number Placeholder 5"/>
          <p:cNvSpPr>
            <a:spLocks noGrp="1"/>
          </p:cNvSpPr>
          <p:nvPr>
            <p:ph type="sldNum" sz="quarter" idx="12"/>
          </p:nvPr>
        </p:nvSpPr>
        <p:spPr>
          <a:xfrm>
            <a:off x="1437664" y="798973"/>
            <a:ext cx="811019" cy="503578"/>
          </a:xfrm>
        </p:spPr>
        <p:txBody>
          <a:bodyPr/>
          <a:lstStyle/>
          <a:p>
            <a:fld id="{6D22F896-40B5-4ADD-8801-0D06FADFA095}" type="slidenum">
              <a:rPr lang="en-US" dirty="0"/>
              <a:t>‹#›</a:t>
            </a:fld>
            <a:endParaRPr lang="en-US" dirty="0"/>
          </a:p>
        </p:txBody>
      </p:sp>
      <p:cxnSp>
        <p:nvCxnSpPr>
          <p:cNvPr id="15" name="Straight Connector 14"/>
          <p:cNvCxnSpPr/>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4/26/17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26" name="Straight Connector 25"/>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39111" y="798973"/>
            <a:ext cx="1615742" cy="4659889"/>
          </a:xfrm>
        </p:spPr>
        <p:txBody>
          <a:bodyPr vert="eaVert"/>
          <a:lstStyle>
            <a:lvl1pPr algn="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444672" y="798973"/>
            <a:ext cx="7828830" cy="465988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4/26/17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15" name="Straight Connector 14"/>
          <p:cNvCxnSpPr/>
          <p:nvPr/>
        </p:nvCxnSpPr>
        <p:spPr>
          <a:xfrm>
            <a:off x="9439111" y="798973"/>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4/26/17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33" name="Straight Connector 32"/>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54239" y="1756130"/>
            <a:ext cx="8643154" cy="1887950"/>
          </a:xfrm>
        </p:spPr>
        <p:txBody>
          <a:bodyPr anchor="b">
            <a:normAutofit/>
          </a:bodyPr>
          <a:lstStyle>
            <a:lvl1pPr algn="l">
              <a:defRPr sz="3600"/>
            </a:lvl1pPr>
          </a:lstStyle>
          <a:p>
            <a:r>
              <a:rPr lang="en-US" smtClean="0"/>
              <a:t>Click to edit Master title style</a:t>
            </a:r>
            <a:endParaRPr lang="en-US" dirty="0"/>
          </a:p>
        </p:txBody>
      </p:sp>
      <p:sp>
        <p:nvSpPr>
          <p:cNvPr id="3" name="Text Placeholder 2"/>
          <p:cNvSpPr>
            <a:spLocks noGrp="1"/>
          </p:cNvSpPr>
          <p:nvPr>
            <p:ph type="body" idx="1"/>
          </p:nvPr>
        </p:nvSpPr>
        <p:spPr>
          <a:xfrm>
            <a:off x="1454239" y="3806195"/>
            <a:ext cx="8630446"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dirty="0"/>
              <a:t>4/26/17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15" name="Straight Connector 14"/>
          <p:cNvCxnSpPr/>
          <p:nvPr/>
        </p:nvCxnSpPr>
        <p:spPr>
          <a:xfrm>
            <a:off x="1454239" y="3804985"/>
            <a:ext cx="8630446"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49217" y="804889"/>
            <a:ext cx="9605635" cy="1059305"/>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447331" y="2010878"/>
            <a:ext cx="4645152" cy="344859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413771" y="2017343"/>
            <a:ext cx="4645152" cy="344152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4/26/17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cxnSp>
        <p:nvCxnSpPr>
          <p:cNvPr id="35" name="Straight Connector 3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447191" y="804163"/>
            <a:ext cx="9607661" cy="1056319"/>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447191" y="2019549"/>
            <a:ext cx="4645152" cy="801943"/>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447191" y="2824269"/>
            <a:ext cx="4645152" cy="264445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412362" y="2023003"/>
            <a:ext cx="4645152" cy="802237"/>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412362" y="2821491"/>
            <a:ext cx="4645152" cy="263737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4/26/17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cxnSp>
        <p:nvCxnSpPr>
          <p:cNvPr id="29" name="Straight Connector 28"/>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4/26/17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cxnSp>
        <p:nvCxnSpPr>
          <p:cNvPr id="25" name="Straight Connector 2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t>4/26/17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4671" y="798973"/>
            <a:ext cx="3273099" cy="2247117"/>
          </a:xfrm>
        </p:spPr>
        <p:txBody>
          <a:bodyPr anchor="b">
            <a:normAutofit/>
          </a:bodyPr>
          <a:lstStyle>
            <a:lvl1pPr algn="l">
              <a:defRPr sz="2400"/>
            </a:lvl1pPr>
          </a:lstStyle>
          <a:p>
            <a:r>
              <a:rPr lang="en-US" smtClean="0"/>
              <a:t>Click to edit Master title style</a:t>
            </a:r>
            <a:endParaRPr lang="en-US" dirty="0"/>
          </a:p>
        </p:txBody>
      </p:sp>
      <p:sp>
        <p:nvSpPr>
          <p:cNvPr id="3" name="Content Placeholder 2"/>
          <p:cNvSpPr>
            <a:spLocks noGrp="1"/>
          </p:cNvSpPr>
          <p:nvPr>
            <p:ph idx="1"/>
          </p:nvPr>
        </p:nvSpPr>
        <p:spPr>
          <a:xfrm>
            <a:off x="5043714" y="798974"/>
            <a:ext cx="6012470" cy="4658826"/>
          </a:xfrm>
        </p:spPr>
        <p:txBody>
          <a:bodyPr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444671" y="3205491"/>
            <a:ext cx="3275013" cy="2248181"/>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4/26/17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cxnSp>
        <p:nvCxnSpPr>
          <p:cNvPr id="17" name="Straight Connector 16"/>
          <p:cNvCxnSpPr/>
          <p:nvPr/>
        </p:nvCxnSpPr>
        <p:spPr>
          <a:xfrm>
            <a:off x="1448280" y="3205491"/>
            <a:ext cx="3269490"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8" name="Group 7"/>
          <p:cNvGrpSpPr/>
          <p:nvPr/>
        </p:nvGrpSpPr>
        <p:grpSpPr>
          <a:xfrm>
            <a:off x="7477387" y="482170"/>
            <a:ext cx="4074533" cy="5149101"/>
            <a:chOff x="7477387" y="482170"/>
            <a:chExt cx="4074533" cy="5149101"/>
          </a:xfrm>
        </p:grpSpPr>
        <p:sp>
          <p:nvSpPr>
            <p:cNvPr id="18" name="Rectangle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51206" y="1129513"/>
            <a:ext cx="5532328" cy="1830584"/>
          </a:xfrm>
        </p:spPr>
        <p:txBody>
          <a:bodyPr anchor="b">
            <a:normAutofit/>
          </a:bodyPr>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8124389" y="1122542"/>
            <a:ext cx="2791171" cy="3866327"/>
          </a:xfrm>
          <a:solidFill>
            <a:schemeClr val="bg1">
              <a:lumMod val="8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1450329" y="3145992"/>
            <a:ext cx="5524404" cy="2003742"/>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1447382" y="5469856"/>
            <a:ext cx="5527351" cy="320123"/>
          </a:xfrm>
        </p:spPr>
        <p:txBody>
          <a:bodyPr/>
          <a:lstStyle>
            <a:lvl1pPr algn="l">
              <a:defRPr/>
            </a:lvl1pPr>
          </a:lstStyle>
          <a:p>
            <a:fld id="{48A87A34-81AB-432B-8DAE-1953F412C126}" type="datetimeFigureOut">
              <a:rPr lang="en-US" dirty="0"/>
              <a:pPr/>
              <a:t>4/26/17</a:t>
            </a:fld>
            <a:endParaRPr lang="en-US" dirty="0"/>
          </a:p>
        </p:txBody>
      </p:sp>
      <p:sp>
        <p:nvSpPr>
          <p:cNvPr id="6" name="Footer Placeholder 5"/>
          <p:cNvSpPr>
            <a:spLocks noGrp="1"/>
          </p:cNvSpPr>
          <p:nvPr>
            <p:ph type="ftr" sz="quarter" idx="11"/>
          </p:nvPr>
        </p:nvSpPr>
        <p:spPr>
          <a:xfrm>
            <a:off x="1447382" y="318640"/>
            <a:ext cx="5541004" cy="320931"/>
          </a:xfrm>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cxnSp>
        <p:nvCxnSpPr>
          <p:cNvPr id="31" name="Straight Connector 30"/>
          <p:cNvCxnSpPr/>
          <p:nvPr/>
        </p:nvCxnSpPr>
        <p:spPr>
          <a:xfrm>
            <a:off x="1447382" y="3143605"/>
            <a:ext cx="5527351"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jp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p:cNvPicPr>
            <a:picLocks noChangeAspect="1"/>
          </p:cNvPicPr>
          <p:nvPr/>
        </p:nvPicPr>
        <p:blipFill rotWithShape="1">
          <a:blip r:embed="rId1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sp>
        <p:nvSpPr>
          <p:cNvPr id="2" name="Title Placeholder 1"/>
          <p:cNvSpPr>
            <a:spLocks noGrp="1"/>
          </p:cNvSpPr>
          <p:nvPr>
            <p:ph type="title"/>
          </p:nvPr>
        </p:nvSpPr>
        <p:spPr>
          <a:xfrm>
            <a:off x="1451579" y="804519"/>
            <a:ext cx="9603275" cy="1049235"/>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451579" y="2015732"/>
            <a:ext cx="9603275" cy="345061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7554138"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48A87A34-81AB-432B-8DAE-1953F412C126}" type="datetimeFigureOut">
              <a:rPr lang="en-US" dirty="0"/>
              <a:pPr/>
              <a:t>4/26/17</a:t>
            </a:fld>
            <a:endParaRPr lang="en-US" dirty="0"/>
          </a:p>
        </p:txBody>
      </p:sp>
      <p:sp>
        <p:nvSpPr>
          <p:cNvPr id="5" name="Footer Placeholder 4"/>
          <p:cNvSpPr>
            <a:spLocks noGrp="1"/>
          </p:cNvSpPr>
          <p:nvPr>
            <p:ph type="ftr" sz="quarter" idx="3"/>
          </p:nvPr>
        </p:nvSpPr>
        <p:spPr>
          <a:xfrm>
            <a:off x="1451579" y="329307"/>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480060" y="798973"/>
            <a:ext cx="811019" cy="503578"/>
          </a:xfrm>
          <a:prstGeom prst="rect">
            <a:avLst/>
          </a:prstGeom>
        </p:spPr>
        <p:txBody>
          <a:bodyPr vert="horz" lIns="91440" tIns="45720" rIns="91440" bIns="45720" rtlCol="0" anchor="t"/>
          <a:lstStyle>
            <a:lvl1pPr algn="r">
              <a:defRPr sz="2800">
                <a:solidFill>
                  <a:schemeClr val="accent1"/>
                </a:solidFill>
              </a:defRPr>
            </a:lvl1pPr>
          </a:lstStyle>
          <a:p>
            <a:fld id="{6D22F896-40B5-4ADD-8801-0D06FADFA095}" type="slidenum">
              <a:rPr lang="en-US" dirty="0"/>
              <a:pPr/>
              <a:t>‹#›</a:t>
            </a:fld>
            <a:endParaRPr lang="en-US" dirty="0"/>
          </a:p>
        </p:txBody>
      </p:sp>
      <p:cxnSp>
        <p:nvCxnSpPr>
          <p:cNvPr id="10" name="Straight Connector 9"/>
          <p:cNvCxnSpPr/>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7.em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emf"/><Relationship Id="rId3" Type="http://schemas.openxmlformats.org/officeDocument/2006/relationships/image" Target="../media/image9.emf"/></Relationships>
</file>

<file path=ppt/slides/_rels/slide14.xml.rels><?xml version="1.0" encoding="UTF-8" standalone="yes"?>
<Relationships xmlns="http://schemas.openxmlformats.org/package/2006/relationships"><Relationship Id="rId3" Type="http://schemas.openxmlformats.org/officeDocument/2006/relationships/image" Target="../media/image10.emf"/><Relationship Id="rId4" Type="http://schemas.openxmlformats.org/officeDocument/2006/relationships/image" Target="../media/image11.emf"/><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hyperlink" Target="http://www.boxofficemojo.com/"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2.tiff"/><Relationship Id="rId4" Type="http://schemas.openxmlformats.org/officeDocument/2006/relationships/image" Target="../media/image3.tiff"/><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4.em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em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6.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53291" y="802298"/>
            <a:ext cx="10701561" cy="2541431"/>
          </a:xfrm>
        </p:spPr>
        <p:txBody>
          <a:bodyPr>
            <a:normAutofit fontScale="90000"/>
          </a:bodyPr>
          <a:lstStyle/>
          <a:p>
            <a:r>
              <a:rPr lang="en-US" altLang="zh-CN" sz="4900" dirty="0" smtClean="0"/>
              <a:t>Predicting</a:t>
            </a:r>
            <a:r>
              <a:rPr lang="zh-CN" altLang="en-US" sz="4900" dirty="0" smtClean="0"/>
              <a:t> </a:t>
            </a:r>
            <a:r>
              <a:rPr lang="en-US" sz="4900" dirty="0" smtClean="0"/>
              <a:t>box </a:t>
            </a:r>
            <a:r>
              <a:rPr lang="en-US" sz="4900" dirty="0"/>
              <a:t>office revenues </a:t>
            </a:r>
            <a:r>
              <a:rPr lang="en-US" altLang="zh-CN" sz="4900" dirty="0" smtClean="0"/>
              <a:t>for</a:t>
            </a:r>
            <a:r>
              <a:rPr lang="zh-CN" altLang="en-US" sz="4900" dirty="0" smtClean="0"/>
              <a:t> </a:t>
            </a:r>
            <a:r>
              <a:rPr lang="en-US" altLang="zh-CN" sz="4900" dirty="0" smtClean="0"/>
              <a:t>movies</a:t>
            </a:r>
            <a:r>
              <a:rPr lang="zh-CN" altLang="en-US" sz="4900" dirty="0" smtClean="0"/>
              <a:t> </a:t>
            </a:r>
            <a:r>
              <a:rPr lang="en-US" altLang="zh-CN" sz="4900" dirty="0" smtClean="0"/>
              <a:t>based</a:t>
            </a:r>
            <a:r>
              <a:rPr lang="zh-CN" altLang="en-US" sz="4900" dirty="0" smtClean="0"/>
              <a:t> </a:t>
            </a:r>
            <a:r>
              <a:rPr lang="en-US" altLang="zh-CN" sz="4900" dirty="0" smtClean="0"/>
              <a:t>on</a:t>
            </a:r>
            <a:r>
              <a:rPr lang="zh-CN" altLang="en-US" sz="4900" dirty="0" smtClean="0"/>
              <a:t> </a:t>
            </a:r>
            <a:r>
              <a:rPr lang="en-US" altLang="zh-CN" sz="4900" dirty="0" smtClean="0"/>
              <a:t>statistical</a:t>
            </a:r>
            <a:r>
              <a:rPr lang="zh-CN" altLang="en-US" sz="4900" dirty="0" smtClean="0"/>
              <a:t> </a:t>
            </a:r>
            <a:r>
              <a:rPr lang="en-US" altLang="zh-CN" sz="4900" dirty="0" smtClean="0"/>
              <a:t>model</a:t>
            </a:r>
            <a:r>
              <a:rPr lang="en-US" dirty="0"/>
              <a:t/>
            </a:r>
            <a:br>
              <a:rPr lang="en-US" dirty="0"/>
            </a:br>
            <a:endParaRPr lang="en-US" dirty="0"/>
          </a:p>
        </p:txBody>
      </p:sp>
      <p:sp>
        <p:nvSpPr>
          <p:cNvPr id="3" name="Subtitle 2"/>
          <p:cNvSpPr>
            <a:spLocks noGrp="1"/>
          </p:cNvSpPr>
          <p:nvPr>
            <p:ph type="subTitle" idx="1"/>
          </p:nvPr>
        </p:nvSpPr>
        <p:spPr/>
        <p:txBody>
          <a:bodyPr>
            <a:noAutofit/>
          </a:bodyPr>
          <a:lstStyle/>
          <a:p>
            <a:pPr algn="ctr"/>
            <a:r>
              <a:rPr lang="en-US" altLang="zh-CN" sz="2000" dirty="0" smtClean="0">
                <a:latin typeface="Arial" charset="0"/>
                <a:ea typeface="Arial" charset="0"/>
                <a:cs typeface="Arial" charset="0"/>
              </a:rPr>
              <a:t>EAS</a:t>
            </a:r>
            <a:r>
              <a:rPr lang="zh-CN" altLang="en-US" sz="2000" dirty="0" smtClean="0">
                <a:latin typeface="Arial" charset="0"/>
                <a:ea typeface="Arial" charset="0"/>
                <a:cs typeface="Arial" charset="0"/>
              </a:rPr>
              <a:t> </a:t>
            </a:r>
            <a:r>
              <a:rPr lang="en-US" altLang="zh-CN" sz="2000" dirty="0" smtClean="0">
                <a:latin typeface="Arial" charset="0"/>
                <a:ea typeface="Arial" charset="0"/>
                <a:cs typeface="Arial" charset="0"/>
              </a:rPr>
              <a:t>4480</a:t>
            </a:r>
          </a:p>
          <a:p>
            <a:pPr algn="ctr"/>
            <a:r>
              <a:rPr lang="en-US" altLang="zh-CN" sz="2000" dirty="0" smtClean="0">
                <a:latin typeface="Arial" charset="0"/>
                <a:ea typeface="Arial" charset="0"/>
                <a:cs typeface="Arial" charset="0"/>
              </a:rPr>
              <a:t>Bei</a:t>
            </a:r>
            <a:r>
              <a:rPr lang="zh-CN" altLang="en-US" sz="2000" dirty="0" smtClean="0">
                <a:latin typeface="Arial" charset="0"/>
                <a:ea typeface="Arial" charset="0"/>
                <a:cs typeface="Arial" charset="0"/>
              </a:rPr>
              <a:t> </a:t>
            </a:r>
            <a:r>
              <a:rPr lang="en-US" altLang="zh-CN" sz="2000" dirty="0" smtClean="0">
                <a:latin typeface="Arial" charset="0"/>
                <a:ea typeface="Arial" charset="0"/>
                <a:cs typeface="Arial" charset="0"/>
              </a:rPr>
              <a:t>(River)</a:t>
            </a:r>
            <a:r>
              <a:rPr lang="zh-CN" altLang="en-US" sz="2000" dirty="0" smtClean="0">
                <a:latin typeface="Arial" charset="0"/>
                <a:ea typeface="Arial" charset="0"/>
                <a:cs typeface="Arial" charset="0"/>
              </a:rPr>
              <a:t> </a:t>
            </a:r>
            <a:r>
              <a:rPr lang="en-US" altLang="zh-CN" sz="2000" dirty="0" smtClean="0">
                <a:latin typeface="Arial" charset="0"/>
                <a:ea typeface="Arial" charset="0"/>
                <a:cs typeface="Arial" charset="0"/>
              </a:rPr>
              <a:t>Zhang</a:t>
            </a:r>
            <a:endParaRPr lang="en-US" sz="2000" dirty="0">
              <a:latin typeface="Arial" charset="0"/>
              <a:ea typeface="Arial" charset="0"/>
              <a:cs typeface="Arial" charset="0"/>
            </a:endParaRPr>
          </a:p>
        </p:txBody>
      </p:sp>
    </p:spTree>
    <p:extLst>
      <p:ext uri="{BB962C8B-B14F-4D97-AF65-F5344CB8AC3E}">
        <p14:creationId xmlns:p14="http://schemas.microsoft.com/office/powerpoint/2010/main" val="3036648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p:cNvPicPr>
          <p:nvPr>
            <p:ph idx="1"/>
          </p:nvPr>
        </p:nvPicPr>
        <p:blipFill>
          <a:blip r:embed="rId3"/>
          <a:stretch>
            <a:fillRect/>
          </a:stretch>
        </p:blipFill>
        <p:spPr>
          <a:xfrm>
            <a:off x="0" y="0"/>
            <a:ext cx="8584163" cy="6363478"/>
          </a:xfrm>
          <a:prstGeom prst="rect">
            <a:avLst/>
          </a:prstGeom>
        </p:spPr>
      </p:pic>
      <p:sp>
        <p:nvSpPr>
          <p:cNvPr id="5" name="TextBox 4"/>
          <p:cNvSpPr txBox="1"/>
          <p:nvPr/>
        </p:nvSpPr>
        <p:spPr>
          <a:xfrm>
            <a:off x="8298024" y="2220684"/>
            <a:ext cx="3203510" cy="2831544"/>
          </a:xfrm>
          <a:prstGeom prst="rect">
            <a:avLst/>
          </a:prstGeom>
          <a:noFill/>
        </p:spPr>
        <p:txBody>
          <a:bodyPr wrap="square" rtlCol="0">
            <a:spAutoFit/>
          </a:bodyPr>
          <a:lstStyle/>
          <a:p>
            <a:r>
              <a:rPr lang="en-US" altLang="zh-CN" sz="2000" dirty="0" smtClean="0"/>
              <a:t>Heavy</a:t>
            </a:r>
            <a:r>
              <a:rPr lang="zh-CN" altLang="en-US" sz="2000" dirty="0" smtClean="0"/>
              <a:t> </a:t>
            </a:r>
            <a:r>
              <a:rPr lang="en-US" altLang="zh-CN" sz="2000" dirty="0" smtClean="0"/>
              <a:t>tailed</a:t>
            </a:r>
            <a:r>
              <a:rPr lang="zh-CN" altLang="en-US" sz="2000" dirty="0" smtClean="0"/>
              <a:t> </a:t>
            </a:r>
            <a:r>
              <a:rPr lang="en-US" altLang="zh-CN" sz="2000" dirty="0" smtClean="0"/>
              <a:t>and</a:t>
            </a:r>
            <a:r>
              <a:rPr lang="zh-CN" altLang="en-US" sz="2000" dirty="0" smtClean="0"/>
              <a:t> </a:t>
            </a:r>
            <a:r>
              <a:rPr lang="en-US" altLang="zh-CN" sz="2000" dirty="0" smtClean="0"/>
              <a:t>left</a:t>
            </a:r>
            <a:r>
              <a:rPr lang="zh-CN" altLang="en-US" sz="2000" dirty="0" smtClean="0"/>
              <a:t> </a:t>
            </a:r>
            <a:r>
              <a:rPr lang="en-US" altLang="zh-CN" sz="2000" dirty="0" smtClean="0"/>
              <a:t>skewed</a:t>
            </a:r>
            <a:endParaRPr lang="en-US" altLang="zh-CN" sz="2000" dirty="0"/>
          </a:p>
          <a:p>
            <a:endParaRPr lang="en-US" altLang="zh-CN" sz="2000" dirty="0" smtClean="0"/>
          </a:p>
          <a:p>
            <a:r>
              <a:rPr lang="en-US" altLang="zh-CN" sz="2000" dirty="0" smtClean="0"/>
              <a:t>Mean</a:t>
            </a:r>
            <a:r>
              <a:rPr lang="zh-CN" altLang="en-US" sz="2000" dirty="0" smtClean="0"/>
              <a:t> </a:t>
            </a:r>
            <a:r>
              <a:rPr lang="en-US" altLang="zh-CN" sz="2000" dirty="0" smtClean="0"/>
              <a:t>Bootstrap</a:t>
            </a:r>
            <a:r>
              <a:rPr lang="zh-CN" altLang="en-US" sz="2000" dirty="0" smtClean="0"/>
              <a:t> </a:t>
            </a:r>
            <a:r>
              <a:rPr lang="en-US" sz="2000" dirty="0" smtClean="0"/>
              <a:t>Correlation Coefficient: </a:t>
            </a:r>
            <a:r>
              <a:rPr lang="zh-CN" altLang="en-US" sz="2000" dirty="0" smtClean="0"/>
              <a:t> </a:t>
            </a:r>
            <a:r>
              <a:rPr lang="en-US" sz="2000" dirty="0" smtClean="0"/>
              <a:t>0.7136</a:t>
            </a:r>
          </a:p>
          <a:p>
            <a:endParaRPr lang="en-US" sz="2000" dirty="0" smtClean="0"/>
          </a:p>
          <a:p>
            <a:r>
              <a:rPr lang="en-US" sz="2000" dirty="0" smtClean="0"/>
              <a:t>Standard </a:t>
            </a:r>
            <a:r>
              <a:rPr lang="en-US" sz="2000" dirty="0"/>
              <a:t>deviation: 0.0584 </a:t>
            </a:r>
          </a:p>
          <a:p>
            <a:endParaRPr lang="en-US" altLang="zh-CN" sz="2000" dirty="0" smtClean="0"/>
          </a:p>
          <a:p>
            <a:r>
              <a:rPr lang="en-US" altLang="zh-CN" sz="2000" dirty="0" smtClean="0"/>
              <a:t>95%</a:t>
            </a:r>
            <a:r>
              <a:rPr lang="zh-CN" altLang="en-US" sz="2000" dirty="0" smtClean="0"/>
              <a:t> </a:t>
            </a:r>
            <a:r>
              <a:rPr lang="en-US" sz="2000" dirty="0" smtClean="0"/>
              <a:t>CI</a:t>
            </a:r>
            <a:r>
              <a:rPr lang="en-US" sz="2000" dirty="0"/>
              <a:t>: [0.5901    0.8215] </a:t>
            </a:r>
          </a:p>
          <a:p>
            <a:endParaRPr lang="en-US" dirty="0"/>
          </a:p>
        </p:txBody>
      </p:sp>
    </p:spTree>
    <p:extLst>
      <p:ext uri="{BB962C8B-B14F-4D97-AF65-F5344CB8AC3E}">
        <p14:creationId xmlns:p14="http://schemas.microsoft.com/office/powerpoint/2010/main" val="11670086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4279" y="164439"/>
            <a:ext cx="9603275" cy="1049235"/>
          </a:xfrm>
        </p:spPr>
        <p:txBody>
          <a:bodyPr/>
          <a:lstStyle/>
          <a:p>
            <a:r>
              <a:rPr lang="en-US" altLang="zh-CN" dirty="0" smtClean="0"/>
              <a:t>Model</a:t>
            </a:r>
            <a:r>
              <a:rPr lang="zh-CN" altLang="en-US" dirty="0" smtClean="0"/>
              <a:t> </a:t>
            </a:r>
            <a:r>
              <a:rPr lang="en-US" altLang="zh-CN" dirty="0" smtClean="0"/>
              <a:t>#1</a:t>
            </a:r>
            <a:r>
              <a:rPr lang="zh-CN" altLang="en-US" dirty="0" smtClean="0"/>
              <a:t> </a:t>
            </a:r>
            <a:r>
              <a:rPr lang="en-US" altLang="zh-CN" dirty="0" smtClean="0"/>
              <a:t>results</a:t>
            </a:r>
            <a:endParaRPr lang="en-US" dirty="0"/>
          </a:p>
        </p:txBody>
      </p:sp>
      <p:sp>
        <p:nvSpPr>
          <p:cNvPr id="7" name="TextBox 6"/>
          <p:cNvSpPr txBox="1"/>
          <p:nvPr/>
        </p:nvSpPr>
        <p:spPr>
          <a:xfrm>
            <a:off x="9610531" y="2468880"/>
            <a:ext cx="2830853" cy="1938992"/>
          </a:xfrm>
          <a:prstGeom prst="rect">
            <a:avLst/>
          </a:prstGeom>
          <a:noFill/>
        </p:spPr>
        <p:txBody>
          <a:bodyPr wrap="square" rtlCol="0">
            <a:spAutoFit/>
          </a:bodyPr>
          <a:lstStyle/>
          <a:p>
            <a:r>
              <a:rPr lang="en-US" altLang="zh-CN" sz="2400" dirty="0" err="1" smtClean="0"/>
              <a:t>Matlab</a:t>
            </a:r>
            <a:r>
              <a:rPr lang="zh-CN" altLang="en-US" sz="2400" dirty="0" smtClean="0"/>
              <a:t> </a:t>
            </a:r>
            <a:r>
              <a:rPr lang="en-US" altLang="zh-CN" sz="2400" dirty="0" smtClean="0"/>
              <a:t>input:</a:t>
            </a:r>
          </a:p>
          <a:p>
            <a:endParaRPr lang="en-US" sz="2400" dirty="0" smtClean="0"/>
          </a:p>
          <a:p>
            <a:r>
              <a:rPr lang="en-US" sz="2400" dirty="0" smtClean="0"/>
              <a:t>[</a:t>
            </a:r>
            <a:r>
              <a:rPr lang="en-US" sz="2400" dirty="0" err="1"/>
              <a:t>b,bint,r,rint,stats</a:t>
            </a:r>
            <a:r>
              <a:rPr lang="en-US" sz="2400" dirty="0" smtClean="0"/>
              <a:t>]</a:t>
            </a:r>
          </a:p>
          <a:p>
            <a:r>
              <a:rPr lang="en-US" sz="2400" dirty="0" smtClean="0"/>
              <a:t>=</a:t>
            </a:r>
            <a:r>
              <a:rPr lang="en-US" sz="2400" dirty="0"/>
              <a:t>regress(log(Y),X</a:t>
            </a:r>
            <a:r>
              <a:rPr lang="en-US" sz="2400" dirty="0" smtClean="0"/>
              <a:t>)</a:t>
            </a:r>
            <a:endParaRPr lang="en-US" sz="2400" dirty="0"/>
          </a:p>
          <a:p>
            <a:endParaRPr lang="en-US" altLang="zh-CN" sz="2400" dirty="0" smtClean="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09136936"/>
              </p:ext>
            </p:extLst>
          </p:nvPr>
        </p:nvGraphicFramePr>
        <p:xfrm>
          <a:off x="0" y="845820"/>
          <a:ext cx="9610531" cy="5326112"/>
        </p:xfrm>
        <a:graphic>
          <a:graphicData uri="http://schemas.openxmlformats.org/drawingml/2006/table">
            <a:tbl>
              <a:tblPr firstRow="1" firstCol="1" bandRow="1">
                <a:tableStyleId>{5C22544A-7EE6-4342-B048-85BDC9FD1C3A}</a:tableStyleId>
              </a:tblPr>
              <a:tblGrid>
                <a:gridCol w="2929261"/>
                <a:gridCol w="1574566"/>
                <a:gridCol w="2018432"/>
                <a:gridCol w="3088272"/>
              </a:tblGrid>
              <a:tr h="918289">
                <a:tc>
                  <a:txBody>
                    <a:bodyPr/>
                    <a:lstStyle/>
                    <a:p>
                      <a:pPr marL="0" marR="0"/>
                      <a:r>
                        <a:rPr lang="en-US" sz="2000">
                          <a:effectLst/>
                        </a:rPr>
                        <a:t>Variable </a:t>
                      </a:r>
                      <a:endParaRPr lang="en-US" sz="2000">
                        <a:effectLst/>
                        <a:latin typeface="Calibri" charset="0"/>
                        <a:ea typeface="DengXian" charset="-122"/>
                      </a:endParaRPr>
                    </a:p>
                  </a:txBody>
                  <a:tcPr marL="9525" marR="9525" marT="9525" marB="9525" anchor="ctr"/>
                </a:tc>
                <a:tc>
                  <a:txBody>
                    <a:bodyPr/>
                    <a:lstStyle/>
                    <a:p>
                      <a:pPr marL="0" marR="0"/>
                      <a:r>
                        <a:rPr lang="en-US" sz="2000" dirty="0">
                          <a:effectLst/>
                        </a:rPr>
                        <a:t>Coefficient </a:t>
                      </a:r>
                      <a:endParaRPr lang="en-US" sz="2000" dirty="0">
                        <a:effectLst/>
                        <a:latin typeface="Calibri" charset="0"/>
                        <a:ea typeface="DengXian" charset="-122"/>
                      </a:endParaRPr>
                    </a:p>
                  </a:txBody>
                  <a:tcPr marL="9525" marR="9525" marT="9525" marB="9525" anchor="ctr"/>
                </a:tc>
                <a:tc>
                  <a:txBody>
                    <a:bodyPr/>
                    <a:lstStyle/>
                    <a:p>
                      <a:pPr marL="0" marR="0"/>
                      <a:r>
                        <a:rPr lang="en-US" sz="2000" dirty="0">
                          <a:effectLst/>
                        </a:rPr>
                        <a:t> </a:t>
                      </a:r>
                      <a:r>
                        <a:rPr lang="zh-CN" altLang="en-US" sz="2000" dirty="0" smtClean="0">
                          <a:effectLst/>
                        </a:rPr>
                        <a:t> </a:t>
                      </a:r>
                      <a:r>
                        <a:rPr lang="en-US" altLang="zh-CN" sz="2000" dirty="0" smtClean="0">
                          <a:effectLst/>
                        </a:rPr>
                        <a:t>Coefficient</a:t>
                      </a:r>
                      <a:r>
                        <a:rPr lang="zh-CN" altLang="en-US" sz="2000" dirty="0" smtClean="0">
                          <a:effectLst/>
                        </a:rPr>
                        <a:t>                   </a:t>
                      </a:r>
                      <a:r>
                        <a:rPr lang="en-US" sz="2000" dirty="0" smtClean="0">
                          <a:effectLst/>
                        </a:rPr>
                        <a:t>Interval </a:t>
                      </a:r>
                      <a:endParaRPr lang="en-US" sz="2000" dirty="0">
                        <a:effectLst/>
                        <a:latin typeface="Calibri" charset="0"/>
                        <a:ea typeface="DengXian" charset="-122"/>
                      </a:endParaRPr>
                    </a:p>
                  </a:txBody>
                  <a:tcPr marL="9525" marR="9525" marT="9525" marB="9525"/>
                </a:tc>
                <a:tc rowSpan="8">
                  <a:txBody>
                    <a:bodyPr/>
                    <a:lstStyle/>
                    <a:p>
                      <a:pPr marL="0" marR="0"/>
                      <a:r>
                        <a:rPr lang="en-US" sz="1200" dirty="0">
                          <a:effectLst/>
                        </a:rPr>
                        <a:t> </a:t>
                      </a:r>
                      <a:r>
                        <a:rPr lang="en-US" sz="2800" dirty="0">
                          <a:effectLst/>
                        </a:rPr>
                        <a:t>R-squared: 0.4452 </a:t>
                      </a:r>
                    </a:p>
                    <a:p>
                      <a:pPr marL="0" marR="0"/>
                      <a:endParaRPr lang="en-US" sz="2800" dirty="0" smtClean="0">
                        <a:effectLst/>
                      </a:endParaRPr>
                    </a:p>
                    <a:p>
                      <a:pPr marL="0" marR="0"/>
                      <a:r>
                        <a:rPr lang="en-US" sz="2800" dirty="0" smtClean="0">
                          <a:effectLst/>
                        </a:rPr>
                        <a:t>F </a:t>
                      </a:r>
                      <a:r>
                        <a:rPr lang="en-US" sz="2800" dirty="0">
                          <a:effectLst/>
                        </a:rPr>
                        <a:t>statistics: </a:t>
                      </a:r>
                      <a:r>
                        <a:rPr lang="zh-CN" altLang="en-US" sz="2800" dirty="0" smtClean="0">
                          <a:effectLst/>
                        </a:rPr>
                        <a:t>  </a:t>
                      </a:r>
                      <a:r>
                        <a:rPr lang="en-US" sz="2800" dirty="0" smtClean="0">
                          <a:effectLst/>
                        </a:rPr>
                        <a:t>14.2121</a:t>
                      </a:r>
                      <a:endParaRPr lang="en-US" sz="2800" dirty="0">
                        <a:effectLst/>
                      </a:endParaRPr>
                    </a:p>
                    <a:p>
                      <a:pPr marL="0" marR="0"/>
                      <a:endParaRPr lang="en-US" sz="2800" dirty="0" smtClean="0">
                        <a:effectLst/>
                      </a:endParaRPr>
                    </a:p>
                    <a:p>
                      <a:pPr marL="0" marR="0"/>
                      <a:r>
                        <a:rPr lang="en-US" sz="2800" dirty="0" smtClean="0">
                          <a:effectLst/>
                        </a:rPr>
                        <a:t>P </a:t>
                      </a:r>
                      <a:r>
                        <a:rPr lang="en-US" sz="2800" dirty="0">
                          <a:effectLst/>
                        </a:rPr>
                        <a:t>value: 0.0000</a:t>
                      </a:r>
                    </a:p>
                    <a:p>
                      <a:pPr marL="0" marR="0"/>
                      <a:endParaRPr lang="en-US" sz="2800" dirty="0" smtClean="0">
                        <a:effectLst/>
                      </a:endParaRPr>
                    </a:p>
                  </a:txBody>
                  <a:tcPr marL="9525" marR="9525" marT="9525" marB="9525"/>
                </a:tc>
              </a:tr>
              <a:tr h="506940">
                <a:tc>
                  <a:txBody>
                    <a:bodyPr/>
                    <a:lstStyle/>
                    <a:p>
                      <a:pPr marL="0" marR="0"/>
                      <a:r>
                        <a:rPr lang="en-US" sz="2000">
                          <a:effectLst/>
                        </a:rPr>
                        <a:t>Budget</a:t>
                      </a:r>
                      <a:endParaRPr lang="en-US" sz="2000">
                        <a:effectLst/>
                        <a:latin typeface="Calibri" charset="0"/>
                        <a:ea typeface="DengXian" charset="-122"/>
                      </a:endParaRPr>
                    </a:p>
                  </a:txBody>
                  <a:tcPr marL="9525" marR="9525" marT="9525" marB="9525" anchor="ctr"/>
                </a:tc>
                <a:tc>
                  <a:txBody>
                    <a:bodyPr/>
                    <a:lstStyle/>
                    <a:p>
                      <a:pPr marL="0" marR="0"/>
                      <a:r>
                        <a:rPr lang="zh-CN" altLang="en-US" sz="2000" dirty="0" smtClean="0">
                          <a:effectLst/>
                        </a:rPr>
                        <a:t> </a:t>
                      </a:r>
                      <a:r>
                        <a:rPr lang="en-US" sz="2000" dirty="0" smtClean="0">
                          <a:effectLst/>
                        </a:rPr>
                        <a:t>0.0101</a:t>
                      </a:r>
                      <a:endParaRPr lang="en-US" sz="2000" dirty="0">
                        <a:effectLst/>
                        <a:latin typeface="Calibri" charset="0"/>
                        <a:ea typeface="DengXian" charset="-122"/>
                      </a:endParaRPr>
                    </a:p>
                  </a:txBody>
                  <a:tcPr marL="9525" marR="9525" marT="9525" marB="9525"/>
                </a:tc>
                <a:tc>
                  <a:txBody>
                    <a:bodyPr/>
                    <a:lstStyle/>
                    <a:p>
                      <a:pPr marL="0" marR="0"/>
                      <a:r>
                        <a:rPr lang="en-US" sz="2000" dirty="0">
                          <a:effectLst/>
                        </a:rPr>
                        <a:t>0.0063    0.0139</a:t>
                      </a:r>
                      <a:endParaRPr lang="en-US" sz="2000" dirty="0">
                        <a:effectLst/>
                        <a:latin typeface="Calibri" charset="0"/>
                        <a:ea typeface="DengXian" charset="-122"/>
                      </a:endParaRPr>
                    </a:p>
                  </a:txBody>
                  <a:tcPr marL="9525" marR="9525" marT="9525" marB="9525"/>
                </a:tc>
                <a:tc vMerge="1">
                  <a:txBody>
                    <a:bodyPr/>
                    <a:lstStyle/>
                    <a:p>
                      <a:endParaRPr lang="en-US"/>
                    </a:p>
                  </a:txBody>
                  <a:tcPr/>
                </a:tc>
              </a:tr>
              <a:tr h="506940">
                <a:tc>
                  <a:txBody>
                    <a:bodyPr/>
                    <a:lstStyle/>
                    <a:p>
                      <a:pPr marL="0" marR="0"/>
                      <a:r>
                        <a:rPr lang="en-US" sz="2000">
                          <a:effectLst/>
                        </a:rPr>
                        <a:t>Sequel</a:t>
                      </a:r>
                      <a:endParaRPr lang="en-US" sz="2000">
                        <a:effectLst/>
                        <a:latin typeface="Calibri" charset="0"/>
                        <a:ea typeface="DengXian" charset="-122"/>
                      </a:endParaRPr>
                    </a:p>
                  </a:txBody>
                  <a:tcPr marL="9525" marR="9525" marT="9525" marB="9525" anchor="ctr"/>
                </a:tc>
                <a:tc>
                  <a:txBody>
                    <a:bodyPr/>
                    <a:lstStyle/>
                    <a:p>
                      <a:pPr marL="0" marR="0"/>
                      <a:r>
                        <a:rPr lang="en-US" sz="2000">
                          <a:effectLst/>
                        </a:rPr>
                        <a:t>    0.0160</a:t>
                      </a:r>
                      <a:endParaRPr lang="en-US" sz="2000">
                        <a:effectLst/>
                        <a:latin typeface="Calibri" charset="0"/>
                        <a:ea typeface="DengXian" charset="-122"/>
                      </a:endParaRPr>
                    </a:p>
                  </a:txBody>
                  <a:tcPr marL="9525" marR="9525" marT="9525" marB="9525"/>
                </a:tc>
                <a:tc>
                  <a:txBody>
                    <a:bodyPr/>
                    <a:lstStyle/>
                    <a:p>
                      <a:pPr marL="0" marR="0"/>
                      <a:r>
                        <a:rPr lang="en-US" sz="2000">
                          <a:effectLst/>
                        </a:rPr>
                        <a:t>   -0.3286    0.3605</a:t>
                      </a:r>
                      <a:endParaRPr lang="en-US" sz="2000">
                        <a:effectLst/>
                        <a:latin typeface="Calibri" charset="0"/>
                        <a:ea typeface="DengXian" charset="-122"/>
                      </a:endParaRPr>
                    </a:p>
                  </a:txBody>
                  <a:tcPr marL="9525" marR="9525" marT="9525" marB="9525"/>
                </a:tc>
                <a:tc vMerge="1">
                  <a:txBody>
                    <a:bodyPr/>
                    <a:lstStyle/>
                    <a:p>
                      <a:endParaRPr lang="en-US"/>
                    </a:p>
                  </a:txBody>
                  <a:tcPr/>
                </a:tc>
              </a:tr>
              <a:tr h="506940">
                <a:tc>
                  <a:txBody>
                    <a:bodyPr/>
                    <a:lstStyle/>
                    <a:p>
                      <a:pPr marL="0" marR="0"/>
                      <a:r>
                        <a:rPr lang="en-US" sz="2000">
                          <a:effectLst/>
                        </a:rPr>
                        <a:t>Horror </a:t>
                      </a:r>
                      <a:endParaRPr lang="en-US" sz="2000">
                        <a:effectLst/>
                        <a:latin typeface="Calibri" charset="0"/>
                        <a:ea typeface="DengXian" charset="-122"/>
                      </a:endParaRPr>
                    </a:p>
                  </a:txBody>
                  <a:tcPr marL="9525" marR="9525" marT="9525" marB="9525" anchor="ctr"/>
                </a:tc>
                <a:tc>
                  <a:txBody>
                    <a:bodyPr/>
                    <a:lstStyle/>
                    <a:p>
                      <a:pPr marL="0" marR="0"/>
                      <a:r>
                        <a:rPr lang="en-US" sz="2000" dirty="0">
                          <a:effectLst/>
                        </a:rPr>
                        <a:t>         0</a:t>
                      </a:r>
                      <a:endParaRPr lang="en-US" sz="2000" dirty="0">
                        <a:effectLst/>
                        <a:latin typeface="Calibri" charset="0"/>
                        <a:ea typeface="DengXian" charset="-122"/>
                      </a:endParaRPr>
                    </a:p>
                  </a:txBody>
                  <a:tcPr marL="9525" marR="9525" marT="9525" marB="9525"/>
                </a:tc>
                <a:tc>
                  <a:txBody>
                    <a:bodyPr/>
                    <a:lstStyle/>
                    <a:p>
                      <a:pPr marL="0" marR="0"/>
                      <a:r>
                        <a:rPr lang="en-US" sz="2000">
                          <a:effectLst/>
                        </a:rPr>
                        <a:t>         0         0</a:t>
                      </a:r>
                      <a:endParaRPr lang="en-US" sz="2000">
                        <a:effectLst/>
                        <a:latin typeface="Calibri" charset="0"/>
                        <a:ea typeface="DengXian" charset="-122"/>
                      </a:endParaRPr>
                    </a:p>
                  </a:txBody>
                  <a:tcPr marL="9525" marR="9525" marT="9525" marB="9525"/>
                </a:tc>
                <a:tc vMerge="1">
                  <a:txBody>
                    <a:bodyPr/>
                    <a:lstStyle/>
                    <a:p>
                      <a:endParaRPr lang="en-US"/>
                    </a:p>
                  </a:txBody>
                  <a:tcPr/>
                </a:tc>
              </a:tr>
              <a:tr h="506940">
                <a:tc>
                  <a:txBody>
                    <a:bodyPr/>
                    <a:lstStyle/>
                    <a:p>
                      <a:pPr marL="0" marR="0"/>
                      <a:r>
                        <a:rPr lang="en-US" sz="2000">
                          <a:effectLst/>
                        </a:rPr>
                        <a:t>Comedy </a:t>
                      </a:r>
                      <a:endParaRPr lang="en-US" sz="2000">
                        <a:effectLst/>
                        <a:latin typeface="Calibri" charset="0"/>
                        <a:ea typeface="DengXian" charset="-122"/>
                      </a:endParaRPr>
                    </a:p>
                  </a:txBody>
                  <a:tcPr marL="9525" marR="9525" marT="9525" marB="9525" anchor="ctr"/>
                </a:tc>
                <a:tc>
                  <a:txBody>
                    <a:bodyPr/>
                    <a:lstStyle/>
                    <a:p>
                      <a:pPr marL="0" marR="0"/>
                      <a:r>
                        <a:rPr lang="en-US" sz="2000">
                          <a:effectLst/>
                        </a:rPr>
                        <a:t>    0.2949</a:t>
                      </a:r>
                      <a:endParaRPr lang="en-US" sz="2000">
                        <a:effectLst/>
                        <a:latin typeface="Calibri" charset="0"/>
                        <a:ea typeface="DengXian" charset="-122"/>
                      </a:endParaRPr>
                    </a:p>
                  </a:txBody>
                  <a:tcPr marL="9525" marR="9525" marT="9525" marB="9525"/>
                </a:tc>
                <a:tc>
                  <a:txBody>
                    <a:bodyPr/>
                    <a:lstStyle/>
                    <a:p>
                      <a:pPr marL="0" marR="0"/>
                      <a:r>
                        <a:rPr lang="en-US" sz="2000" dirty="0">
                          <a:effectLst/>
                        </a:rPr>
                        <a:t>   -0.1008    0.6906</a:t>
                      </a:r>
                      <a:endParaRPr lang="en-US" sz="2000" dirty="0">
                        <a:effectLst/>
                        <a:latin typeface="Calibri" charset="0"/>
                        <a:ea typeface="DengXian" charset="-122"/>
                      </a:endParaRPr>
                    </a:p>
                  </a:txBody>
                  <a:tcPr marL="9525" marR="9525" marT="9525" marB="9525"/>
                </a:tc>
                <a:tc vMerge="1">
                  <a:txBody>
                    <a:bodyPr/>
                    <a:lstStyle/>
                    <a:p>
                      <a:endParaRPr lang="en-US"/>
                    </a:p>
                  </a:txBody>
                  <a:tcPr/>
                </a:tc>
              </a:tr>
              <a:tr h="506940">
                <a:tc>
                  <a:txBody>
                    <a:bodyPr/>
                    <a:lstStyle/>
                    <a:p>
                      <a:pPr marL="0" marR="0"/>
                      <a:r>
                        <a:rPr lang="en-US" sz="2000">
                          <a:effectLst/>
                        </a:rPr>
                        <a:t>Drama </a:t>
                      </a:r>
                      <a:endParaRPr lang="en-US" sz="2000">
                        <a:effectLst/>
                        <a:latin typeface="Calibri" charset="0"/>
                        <a:ea typeface="DengXian" charset="-122"/>
                      </a:endParaRPr>
                    </a:p>
                  </a:txBody>
                  <a:tcPr marL="9525" marR="9525" marT="9525" marB="9525" anchor="ctr"/>
                </a:tc>
                <a:tc>
                  <a:txBody>
                    <a:bodyPr/>
                    <a:lstStyle/>
                    <a:p>
                      <a:pPr marL="0" marR="0"/>
                      <a:r>
                        <a:rPr lang="en-US" sz="2000">
                          <a:effectLst/>
                        </a:rPr>
                        <a:t>    0.0301</a:t>
                      </a:r>
                      <a:endParaRPr lang="en-US" sz="2000">
                        <a:effectLst/>
                        <a:latin typeface="Calibri" charset="0"/>
                        <a:ea typeface="DengXian" charset="-122"/>
                      </a:endParaRPr>
                    </a:p>
                  </a:txBody>
                  <a:tcPr marL="9525" marR="9525" marT="9525" marB="9525"/>
                </a:tc>
                <a:tc>
                  <a:txBody>
                    <a:bodyPr/>
                    <a:lstStyle/>
                    <a:p>
                      <a:pPr marL="0" marR="0"/>
                      <a:r>
                        <a:rPr lang="en-US" sz="2000" dirty="0">
                          <a:effectLst/>
                        </a:rPr>
                        <a:t>   -0.3694    0.4296</a:t>
                      </a:r>
                      <a:endParaRPr lang="en-US" sz="2000" dirty="0">
                        <a:effectLst/>
                        <a:latin typeface="Calibri" charset="0"/>
                        <a:ea typeface="DengXian" charset="-122"/>
                      </a:endParaRPr>
                    </a:p>
                  </a:txBody>
                  <a:tcPr marL="9525" marR="9525" marT="9525" marB="9525"/>
                </a:tc>
                <a:tc vMerge="1">
                  <a:txBody>
                    <a:bodyPr/>
                    <a:lstStyle/>
                    <a:p>
                      <a:endParaRPr lang="en-US"/>
                    </a:p>
                  </a:txBody>
                  <a:tcPr/>
                </a:tc>
              </a:tr>
              <a:tr h="534039">
                <a:tc>
                  <a:txBody>
                    <a:bodyPr/>
                    <a:lstStyle/>
                    <a:p>
                      <a:pPr marL="0" marR="0"/>
                      <a:r>
                        <a:rPr lang="en-US" sz="2000">
                          <a:effectLst/>
                        </a:rPr>
                        <a:t>Action</a:t>
                      </a:r>
                      <a:endParaRPr lang="en-US" sz="2000">
                        <a:effectLst/>
                        <a:latin typeface="Calibri" charset="0"/>
                        <a:ea typeface="DengXian" charset="-122"/>
                      </a:endParaRPr>
                    </a:p>
                  </a:txBody>
                  <a:tcPr marL="9525" marR="9525" marT="9525" marB="9525" anchor="ctr"/>
                </a:tc>
                <a:tc>
                  <a:txBody>
                    <a:bodyPr/>
                    <a:lstStyle/>
                    <a:p>
                      <a:pPr marL="0" marR="0"/>
                      <a:r>
                        <a:rPr lang="en-US" sz="2000">
                          <a:effectLst/>
                        </a:rPr>
                        <a:t>    0.1435</a:t>
                      </a:r>
                      <a:endParaRPr lang="en-US" sz="2000">
                        <a:effectLst/>
                        <a:latin typeface="Calibri" charset="0"/>
                        <a:ea typeface="DengXian" charset="-122"/>
                      </a:endParaRPr>
                    </a:p>
                  </a:txBody>
                  <a:tcPr marL="9525" marR="9525" marT="9525" marB="9525"/>
                </a:tc>
                <a:tc>
                  <a:txBody>
                    <a:bodyPr/>
                    <a:lstStyle/>
                    <a:p>
                      <a:pPr marL="0" marR="0"/>
                      <a:r>
                        <a:rPr lang="en-US" sz="2000" dirty="0">
                          <a:effectLst/>
                        </a:rPr>
                        <a:t>   -0.4245    0.7115</a:t>
                      </a:r>
                      <a:endParaRPr lang="en-US" sz="2000" dirty="0">
                        <a:effectLst/>
                        <a:latin typeface="Calibri" charset="0"/>
                        <a:ea typeface="DengXian" charset="-122"/>
                      </a:endParaRPr>
                    </a:p>
                  </a:txBody>
                  <a:tcPr marL="9525" marR="9525" marT="9525" marB="9525"/>
                </a:tc>
                <a:tc vMerge="1">
                  <a:txBody>
                    <a:bodyPr/>
                    <a:lstStyle/>
                    <a:p>
                      <a:endParaRPr lang="en-US"/>
                    </a:p>
                  </a:txBody>
                  <a:tcPr/>
                </a:tc>
              </a:tr>
              <a:tr h="604182">
                <a:tc>
                  <a:txBody>
                    <a:bodyPr/>
                    <a:lstStyle/>
                    <a:p>
                      <a:pPr marL="0" marR="0"/>
                      <a:r>
                        <a:rPr lang="en-US" sz="2000" dirty="0" smtClean="0">
                          <a:effectLst/>
                        </a:rPr>
                        <a:t>R</a:t>
                      </a:r>
                      <a:r>
                        <a:rPr lang="zh-CN" altLang="en-US" sz="2000" dirty="0" smtClean="0">
                          <a:effectLst/>
                        </a:rPr>
                        <a:t> </a:t>
                      </a:r>
                      <a:r>
                        <a:rPr lang="en-US" altLang="zh-CN" sz="2000" dirty="0" smtClean="0">
                          <a:effectLst/>
                        </a:rPr>
                        <a:t>rating</a:t>
                      </a:r>
                      <a:endParaRPr lang="en-US" sz="2000" dirty="0">
                        <a:effectLst/>
                        <a:latin typeface="Calibri" charset="0"/>
                        <a:ea typeface="DengXian" charset="-122"/>
                      </a:endParaRPr>
                    </a:p>
                  </a:txBody>
                  <a:tcPr marL="9525" marR="9525" marT="9525" marB="9525" anchor="ctr"/>
                </a:tc>
                <a:tc>
                  <a:txBody>
                    <a:bodyPr/>
                    <a:lstStyle/>
                    <a:p>
                      <a:pPr marL="0" marR="0"/>
                      <a:r>
                        <a:rPr lang="en-US" sz="2000">
                          <a:effectLst/>
                        </a:rPr>
                        <a:t>   -0.0521</a:t>
                      </a:r>
                      <a:endParaRPr lang="en-US" sz="2000">
                        <a:effectLst/>
                        <a:latin typeface="Calibri" charset="0"/>
                        <a:ea typeface="DengXian" charset="-122"/>
                      </a:endParaRPr>
                    </a:p>
                  </a:txBody>
                  <a:tcPr marL="9525" marR="9525" marT="9525" marB="9525"/>
                </a:tc>
                <a:tc>
                  <a:txBody>
                    <a:bodyPr/>
                    <a:lstStyle/>
                    <a:p>
                      <a:pPr marL="0" marR="0"/>
                      <a:r>
                        <a:rPr lang="en-US" sz="2000">
                          <a:effectLst/>
                        </a:rPr>
                        <a:t>   -0.3498    0.2457</a:t>
                      </a:r>
                      <a:endParaRPr lang="en-US" sz="2000">
                        <a:effectLst/>
                        <a:latin typeface="Calibri" charset="0"/>
                        <a:ea typeface="DengXian" charset="-122"/>
                      </a:endParaRPr>
                    </a:p>
                  </a:txBody>
                  <a:tcPr marL="9525" marR="9525" marT="9525" marB="9525"/>
                </a:tc>
                <a:tc vMerge="1">
                  <a:txBody>
                    <a:bodyPr/>
                    <a:lstStyle/>
                    <a:p>
                      <a:endParaRPr lang="en-US"/>
                    </a:p>
                  </a:txBody>
                  <a:tcPr/>
                </a:tc>
              </a:tr>
              <a:tr h="734902">
                <a:tc>
                  <a:txBody>
                    <a:bodyPr/>
                    <a:lstStyle/>
                    <a:p>
                      <a:pPr marL="0" marR="0"/>
                      <a:r>
                        <a:rPr lang="en-US" sz="2000" dirty="0">
                          <a:effectLst/>
                        </a:rPr>
                        <a:t>Summer release</a:t>
                      </a:r>
                      <a:endParaRPr lang="en-US" sz="2000" dirty="0">
                        <a:effectLst/>
                        <a:latin typeface="Calibri" charset="0"/>
                        <a:ea typeface="DengXian" charset="-122"/>
                      </a:endParaRPr>
                    </a:p>
                  </a:txBody>
                  <a:tcPr marL="9525" marR="9525" marT="9525" marB="9525" anchor="ctr"/>
                </a:tc>
                <a:tc>
                  <a:txBody>
                    <a:bodyPr/>
                    <a:lstStyle/>
                    <a:p>
                      <a:pPr marL="0" marR="0"/>
                      <a:r>
                        <a:rPr lang="en-US" sz="2000" dirty="0">
                          <a:effectLst/>
                        </a:rPr>
                        <a:t>    0.2004</a:t>
                      </a:r>
                      <a:endParaRPr lang="en-US" sz="2000" dirty="0">
                        <a:effectLst/>
                        <a:latin typeface="Calibri" charset="0"/>
                        <a:ea typeface="DengXian" charset="-122"/>
                      </a:endParaRPr>
                    </a:p>
                  </a:txBody>
                  <a:tcPr marL="9525" marR="9525" marT="9525" marB="9525"/>
                </a:tc>
                <a:tc>
                  <a:txBody>
                    <a:bodyPr/>
                    <a:lstStyle/>
                    <a:p>
                      <a:pPr marL="0" marR="0"/>
                      <a:r>
                        <a:rPr lang="en-US" sz="2000" dirty="0">
                          <a:effectLst/>
                        </a:rPr>
                        <a:t>   -0.1056    0.5064</a:t>
                      </a:r>
                      <a:endParaRPr lang="en-US" sz="2000" dirty="0">
                        <a:effectLst/>
                        <a:latin typeface="Calibri" charset="0"/>
                        <a:ea typeface="DengXian" charset="-122"/>
                      </a:endParaRPr>
                    </a:p>
                  </a:txBody>
                  <a:tcPr marL="9525" marR="9525" marT="9525" marB="9525"/>
                </a:tc>
                <a:tc>
                  <a:txBody>
                    <a:bodyPr/>
                    <a:lstStyle/>
                    <a:p>
                      <a:pPr marL="0" marR="0"/>
                      <a:r>
                        <a:rPr lang="en-US" sz="1200" dirty="0">
                          <a:effectLst/>
                        </a:rPr>
                        <a:t> </a:t>
                      </a:r>
                      <a:endParaRPr lang="en-US" sz="1200" dirty="0">
                        <a:effectLst/>
                        <a:latin typeface="Calibri" charset="0"/>
                        <a:ea typeface="DengXian" charset="-122"/>
                      </a:endParaRPr>
                    </a:p>
                  </a:txBody>
                  <a:tcPr marL="9525" marR="9525" marT="9525" marB="9525"/>
                </a:tc>
              </a:tr>
            </a:tbl>
          </a:graphicData>
        </a:graphic>
      </p:graphicFrame>
    </p:spTree>
    <p:extLst>
      <p:ext uri="{BB962C8B-B14F-4D97-AF65-F5344CB8AC3E}">
        <p14:creationId xmlns:p14="http://schemas.microsoft.com/office/powerpoint/2010/main" val="46690833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1190"/>
            <a:ext cx="9603275" cy="1049235"/>
          </a:xfrm>
        </p:spPr>
        <p:txBody>
          <a:bodyPr/>
          <a:lstStyle/>
          <a:p>
            <a:r>
              <a:rPr lang="en-US" altLang="zh-CN" dirty="0" smtClean="0"/>
              <a:t>Model</a:t>
            </a:r>
            <a:r>
              <a:rPr lang="zh-CN" altLang="en-US" dirty="0" smtClean="0"/>
              <a:t> </a:t>
            </a:r>
            <a:r>
              <a:rPr lang="en-US" altLang="zh-CN" dirty="0" smtClean="0"/>
              <a:t>2</a:t>
            </a:r>
            <a:r>
              <a:rPr lang="zh-CN" altLang="en-US" dirty="0" smtClean="0"/>
              <a:t> </a:t>
            </a:r>
            <a:r>
              <a:rPr lang="en-US" altLang="zh-CN" dirty="0" smtClean="0"/>
              <a:t>results</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053375154"/>
              </p:ext>
            </p:extLst>
          </p:nvPr>
        </p:nvGraphicFramePr>
        <p:xfrm>
          <a:off x="-1" y="821091"/>
          <a:ext cx="9603275" cy="5299790"/>
        </p:xfrm>
        <a:graphic>
          <a:graphicData uri="http://schemas.openxmlformats.org/drawingml/2006/table">
            <a:tbl>
              <a:tblPr firstRow="1" firstCol="1" bandRow="1">
                <a:tableStyleId>{5C22544A-7EE6-4342-B048-85BDC9FD1C3A}</a:tableStyleId>
              </a:tblPr>
              <a:tblGrid>
                <a:gridCol w="2123965"/>
                <a:gridCol w="2123965"/>
                <a:gridCol w="2595327"/>
                <a:gridCol w="2760018"/>
              </a:tblGrid>
              <a:tr h="730398">
                <a:tc>
                  <a:txBody>
                    <a:bodyPr/>
                    <a:lstStyle/>
                    <a:p>
                      <a:pPr marL="0" marR="0"/>
                      <a:r>
                        <a:rPr lang="en-US" sz="2000">
                          <a:effectLst/>
                        </a:rPr>
                        <a:t>Variable </a:t>
                      </a:r>
                      <a:endParaRPr lang="en-US" sz="2000">
                        <a:effectLst/>
                        <a:latin typeface="Calibri" charset="0"/>
                        <a:ea typeface="DengXian" charset="-122"/>
                      </a:endParaRPr>
                    </a:p>
                  </a:txBody>
                  <a:tcPr marL="68580" marR="68580" marT="0" marB="0" anchor="ctr"/>
                </a:tc>
                <a:tc>
                  <a:txBody>
                    <a:bodyPr/>
                    <a:lstStyle/>
                    <a:p>
                      <a:pPr marL="0" marR="0"/>
                      <a:r>
                        <a:rPr lang="en-US" sz="2000">
                          <a:effectLst/>
                        </a:rPr>
                        <a:t>Coefficient </a:t>
                      </a:r>
                      <a:endParaRPr lang="en-US" sz="2000">
                        <a:effectLst/>
                        <a:latin typeface="Calibri" charset="0"/>
                        <a:ea typeface="DengXian" charset="-122"/>
                      </a:endParaRPr>
                    </a:p>
                  </a:txBody>
                  <a:tcPr marL="68580" marR="68580" marT="0" marB="0" anchor="ctr"/>
                </a:tc>
                <a:tc>
                  <a:txBody>
                    <a:bodyPr/>
                    <a:lstStyle/>
                    <a:p>
                      <a:pPr marL="0" marR="0"/>
                      <a:r>
                        <a:rPr lang="en-US" sz="2000">
                          <a:effectLst/>
                        </a:rPr>
                        <a:t> 95% CI </a:t>
                      </a:r>
                      <a:endParaRPr lang="en-US" sz="2000">
                        <a:effectLst/>
                        <a:latin typeface="Calibri" charset="0"/>
                        <a:ea typeface="DengXian" charset="-122"/>
                      </a:endParaRPr>
                    </a:p>
                  </a:txBody>
                  <a:tcPr marL="68580" marR="68580" marT="0" marB="0"/>
                </a:tc>
                <a:tc rowSpan="8">
                  <a:txBody>
                    <a:bodyPr/>
                    <a:lstStyle/>
                    <a:p>
                      <a:pPr marL="0" marR="0"/>
                      <a:r>
                        <a:rPr lang="en-US" sz="2400" dirty="0">
                          <a:effectLst/>
                        </a:rPr>
                        <a:t>R-squared: 0.4446</a:t>
                      </a:r>
                    </a:p>
                    <a:p>
                      <a:pPr marL="0" marR="0"/>
                      <a:endParaRPr lang="en-US" sz="2400" dirty="0" smtClean="0">
                        <a:effectLst/>
                      </a:endParaRPr>
                    </a:p>
                    <a:p>
                      <a:pPr marL="0" marR="0"/>
                      <a:r>
                        <a:rPr lang="en-US" sz="2400" dirty="0" smtClean="0">
                          <a:effectLst/>
                        </a:rPr>
                        <a:t>F </a:t>
                      </a:r>
                      <a:r>
                        <a:rPr lang="en-US" sz="2400" dirty="0">
                          <a:effectLst/>
                        </a:rPr>
                        <a:t>statistics: 16.6783</a:t>
                      </a:r>
                    </a:p>
                    <a:p>
                      <a:pPr marL="0" marR="0"/>
                      <a:endParaRPr lang="en-US" sz="2400" dirty="0" smtClean="0">
                        <a:effectLst/>
                      </a:endParaRPr>
                    </a:p>
                    <a:p>
                      <a:pPr marL="0" marR="0"/>
                      <a:r>
                        <a:rPr lang="en-US" sz="2400" dirty="0" smtClean="0">
                          <a:effectLst/>
                        </a:rPr>
                        <a:t>P </a:t>
                      </a:r>
                      <a:r>
                        <a:rPr lang="en-US" sz="2400" dirty="0">
                          <a:effectLst/>
                        </a:rPr>
                        <a:t>value</a:t>
                      </a:r>
                      <a:r>
                        <a:rPr lang="en-US" sz="2400" dirty="0" smtClean="0">
                          <a:effectLst/>
                        </a:rPr>
                        <a:t>:</a:t>
                      </a:r>
                      <a:r>
                        <a:rPr lang="zh-CN" altLang="en-US" sz="2400" dirty="0" smtClean="0">
                          <a:effectLst/>
                        </a:rPr>
                        <a:t> </a:t>
                      </a:r>
                      <a:r>
                        <a:rPr lang="en-US" sz="2400" dirty="0" smtClean="0">
                          <a:effectLst/>
                        </a:rPr>
                        <a:t>0.0000</a:t>
                      </a:r>
                      <a:endParaRPr lang="en-US" sz="2400" dirty="0">
                        <a:effectLst/>
                      </a:endParaRPr>
                    </a:p>
                    <a:p>
                      <a:pPr marL="0" marR="0"/>
                      <a:r>
                        <a:rPr lang="en-US" sz="1200" dirty="0">
                          <a:effectLst/>
                        </a:rPr>
                        <a:t> </a:t>
                      </a:r>
                      <a:endParaRPr lang="en-US" sz="1200" dirty="0">
                        <a:effectLst/>
                        <a:latin typeface="Calibri" charset="0"/>
                        <a:ea typeface="DengXian" charset="-122"/>
                      </a:endParaRPr>
                    </a:p>
                  </a:txBody>
                  <a:tcPr marL="68580" marR="68580" marT="0" marB="0"/>
                </a:tc>
              </a:tr>
              <a:tr h="730398">
                <a:tc>
                  <a:txBody>
                    <a:bodyPr/>
                    <a:lstStyle/>
                    <a:p>
                      <a:pPr marL="0" marR="0"/>
                      <a:r>
                        <a:rPr lang="en-US" sz="2000">
                          <a:effectLst/>
                        </a:rPr>
                        <a:t>Budget</a:t>
                      </a:r>
                      <a:endParaRPr lang="en-US" sz="2000">
                        <a:effectLst/>
                        <a:latin typeface="Calibri" charset="0"/>
                        <a:ea typeface="DengXian" charset="-122"/>
                      </a:endParaRPr>
                    </a:p>
                  </a:txBody>
                  <a:tcPr marL="68580" marR="68580" marT="0" marB="0" anchor="ctr"/>
                </a:tc>
                <a:tc>
                  <a:txBody>
                    <a:bodyPr/>
                    <a:lstStyle/>
                    <a:p>
                      <a:pPr marL="0" marR="0"/>
                      <a:r>
                        <a:rPr lang="en-US" sz="2000">
                          <a:effectLst/>
                        </a:rPr>
                        <a:t>    0.0102</a:t>
                      </a:r>
                      <a:endParaRPr lang="en-US" sz="2000">
                        <a:effectLst/>
                        <a:latin typeface="Calibri" charset="0"/>
                        <a:ea typeface="DengXian" charset="-122"/>
                      </a:endParaRPr>
                    </a:p>
                  </a:txBody>
                  <a:tcPr marL="68580" marR="68580" marT="0" marB="0"/>
                </a:tc>
                <a:tc>
                  <a:txBody>
                    <a:bodyPr/>
                    <a:lstStyle/>
                    <a:p>
                      <a:pPr marL="0" marR="0"/>
                      <a:r>
                        <a:rPr lang="en-US" sz="2000">
                          <a:effectLst/>
                        </a:rPr>
                        <a:t>0.0064    0.0139</a:t>
                      </a:r>
                      <a:endParaRPr lang="en-US" sz="2000">
                        <a:effectLst/>
                        <a:latin typeface="Calibri" charset="0"/>
                        <a:ea typeface="DengXian" charset="-122"/>
                      </a:endParaRPr>
                    </a:p>
                  </a:txBody>
                  <a:tcPr marL="68580" marR="68580" marT="0" marB="0"/>
                </a:tc>
                <a:tc vMerge="1">
                  <a:txBody>
                    <a:bodyPr/>
                    <a:lstStyle/>
                    <a:p>
                      <a:endParaRPr lang="en-US"/>
                    </a:p>
                  </a:txBody>
                  <a:tcPr/>
                </a:tc>
              </a:tr>
              <a:tr h="633599">
                <a:tc>
                  <a:txBody>
                    <a:bodyPr/>
                    <a:lstStyle/>
                    <a:p>
                      <a:pPr marL="0" marR="0"/>
                      <a:r>
                        <a:rPr lang="en-US" sz="2000">
                          <a:effectLst/>
                        </a:rPr>
                        <a:t>Sequel</a:t>
                      </a:r>
                      <a:endParaRPr lang="en-US" sz="2000">
                        <a:effectLst/>
                        <a:latin typeface="Calibri" charset="0"/>
                        <a:ea typeface="DengXian" charset="-122"/>
                      </a:endParaRPr>
                    </a:p>
                  </a:txBody>
                  <a:tcPr marL="68580" marR="68580" marT="0" marB="0" anchor="ctr"/>
                </a:tc>
                <a:tc>
                  <a:txBody>
                    <a:bodyPr/>
                    <a:lstStyle/>
                    <a:p>
                      <a:pPr marL="0" marR="0"/>
                      <a:r>
                        <a:rPr lang="en-US" sz="2000">
                          <a:effectLst/>
                        </a:rPr>
                        <a:t>    0.0227</a:t>
                      </a:r>
                      <a:endParaRPr lang="en-US" sz="2000">
                        <a:effectLst/>
                        <a:latin typeface="Calibri" charset="0"/>
                        <a:ea typeface="DengXian" charset="-122"/>
                      </a:endParaRPr>
                    </a:p>
                  </a:txBody>
                  <a:tcPr marL="68580" marR="68580" marT="0" marB="0"/>
                </a:tc>
                <a:tc>
                  <a:txBody>
                    <a:bodyPr/>
                    <a:lstStyle/>
                    <a:p>
                      <a:pPr marL="0" marR="0"/>
                      <a:r>
                        <a:rPr lang="en-US" sz="2000">
                          <a:effectLst/>
                        </a:rPr>
                        <a:t>-0.3185    0.3639</a:t>
                      </a:r>
                      <a:endParaRPr lang="en-US" sz="2000">
                        <a:effectLst/>
                        <a:latin typeface="Calibri" charset="0"/>
                        <a:ea typeface="DengXian" charset="-122"/>
                      </a:endParaRPr>
                    </a:p>
                  </a:txBody>
                  <a:tcPr marL="68580" marR="68580" marT="0" marB="0"/>
                </a:tc>
                <a:tc vMerge="1">
                  <a:txBody>
                    <a:bodyPr/>
                    <a:lstStyle/>
                    <a:p>
                      <a:endParaRPr lang="en-US"/>
                    </a:p>
                  </a:txBody>
                  <a:tcPr/>
                </a:tc>
              </a:tr>
              <a:tr h="633599">
                <a:tc>
                  <a:txBody>
                    <a:bodyPr/>
                    <a:lstStyle/>
                    <a:p>
                      <a:pPr marL="0" marR="0"/>
                      <a:r>
                        <a:rPr lang="en-US" sz="2000">
                          <a:effectLst/>
                        </a:rPr>
                        <a:t>Horror </a:t>
                      </a:r>
                      <a:endParaRPr lang="en-US" sz="2000">
                        <a:effectLst/>
                        <a:latin typeface="Calibri" charset="0"/>
                        <a:ea typeface="DengXian" charset="-122"/>
                      </a:endParaRPr>
                    </a:p>
                  </a:txBody>
                  <a:tcPr marL="68580" marR="68580" marT="0" marB="0" anchor="ctr"/>
                </a:tc>
                <a:tc>
                  <a:txBody>
                    <a:bodyPr/>
                    <a:lstStyle/>
                    <a:p>
                      <a:pPr marL="0" marR="0"/>
                      <a:r>
                        <a:rPr lang="en-US" sz="2000">
                          <a:effectLst/>
                        </a:rPr>
                        <a:t>         0</a:t>
                      </a:r>
                      <a:endParaRPr lang="en-US" sz="2000">
                        <a:effectLst/>
                        <a:latin typeface="Calibri" charset="0"/>
                        <a:ea typeface="DengXian" charset="-122"/>
                      </a:endParaRPr>
                    </a:p>
                  </a:txBody>
                  <a:tcPr marL="68580" marR="68580" marT="0" marB="0"/>
                </a:tc>
                <a:tc>
                  <a:txBody>
                    <a:bodyPr/>
                    <a:lstStyle/>
                    <a:p>
                      <a:pPr marL="0" marR="0"/>
                      <a:r>
                        <a:rPr lang="en-US" sz="2000">
                          <a:effectLst/>
                        </a:rPr>
                        <a:t>         0         0</a:t>
                      </a:r>
                      <a:endParaRPr lang="en-US" sz="2000">
                        <a:effectLst/>
                        <a:latin typeface="Calibri" charset="0"/>
                        <a:ea typeface="DengXian" charset="-122"/>
                      </a:endParaRPr>
                    </a:p>
                  </a:txBody>
                  <a:tcPr marL="68580" marR="68580" marT="0" marB="0"/>
                </a:tc>
                <a:tc vMerge="1">
                  <a:txBody>
                    <a:bodyPr/>
                    <a:lstStyle/>
                    <a:p>
                      <a:endParaRPr lang="en-US"/>
                    </a:p>
                  </a:txBody>
                  <a:tcPr/>
                </a:tc>
              </a:tr>
              <a:tr h="633599">
                <a:tc>
                  <a:txBody>
                    <a:bodyPr/>
                    <a:lstStyle/>
                    <a:p>
                      <a:pPr marL="0" marR="0"/>
                      <a:r>
                        <a:rPr lang="en-US" sz="2000">
                          <a:effectLst/>
                        </a:rPr>
                        <a:t>Comedy </a:t>
                      </a:r>
                      <a:endParaRPr lang="en-US" sz="2000">
                        <a:effectLst/>
                        <a:latin typeface="Calibri" charset="0"/>
                        <a:ea typeface="DengXian" charset="-122"/>
                      </a:endParaRPr>
                    </a:p>
                  </a:txBody>
                  <a:tcPr marL="68580" marR="68580" marT="0" marB="0" anchor="ctr"/>
                </a:tc>
                <a:tc>
                  <a:txBody>
                    <a:bodyPr/>
                    <a:lstStyle/>
                    <a:p>
                      <a:pPr marL="0" marR="0"/>
                      <a:r>
                        <a:rPr lang="en-US" sz="2000">
                          <a:effectLst/>
                        </a:rPr>
                        <a:t>    0.2852</a:t>
                      </a:r>
                      <a:endParaRPr lang="en-US" sz="2000">
                        <a:effectLst/>
                        <a:latin typeface="Calibri" charset="0"/>
                        <a:ea typeface="DengXian" charset="-122"/>
                      </a:endParaRPr>
                    </a:p>
                  </a:txBody>
                  <a:tcPr marL="68580" marR="68580" marT="0" marB="0"/>
                </a:tc>
                <a:tc>
                  <a:txBody>
                    <a:bodyPr/>
                    <a:lstStyle/>
                    <a:p>
                      <a:pPr marL="0" marR="0"/>
                      <a:r>
                        <a:rPr lang="en-US" sz="2000">
                          <a:effectLst/>
                        </a:rPr>
                        <a:t>-0.1052    0.6755</a:t>
                      </a:r>
                      <a:endParaRPr lang="en-US" sz="2000">
                        <a:effectLst/>
                        <a:latin typeface="Calibri" charset="0"/>
                        <a:ea typeface="DengXian" charset="-122"/>
                      </a:endParaRPr>
                    </a:p>
                  </a:txBody>
                  <a:tcPr marL="68580" marR="68580" marT="0" marB="0"/>
                </a:tc>
                <a:tc vMerge="1">
                  <a:txBody>
                    <a:bodyPr/>
                    <a:lstStyle/>
                    <a:p>
                      <a:endParaRPr lang="en-US"/>
                    </a:p>
                  </a:txBody>
                  <a:tcPr/>
                </a:tc>
              </a:tr>
              <a:tr h="633599">
                <a:tc>
                  <a:txBody>
                    <a:bodyPr/>
                    <a:lstStyle/>
                    <a:p>
                      <a:pPr marL="0" marR="0"/>
                      <a:r>
                        <a:rPr lang="en-US" sz="2000">
                          <a:effectLst/>
                        </a:rPr>
                        <a:t>Drama </a:t>
                      </a:r>
                      <a:endParaRPr lang="en-US" sz="2000">
                        <a:effectLst/>
                        <a:latin typeface="Calibri" charset="0"/>
                        <a:ea typeface="DengXian" charset="-122"/>
                      </a:endParaRPr>
                    </a:p>
                  </a:txBody>
                  <a:tcPr marL="68580" marR="68580" marT="0" marB="0" anchor="ctr"/>
                </a:tc>
                <a:tc>
                  <a:txBody>
                    <a:bodyPr/>
                    <a:lstStyle/>
                    <a:p>
                      <a:pPr marL="0" marR="0"/>
                      <a:r>
                        <a:rPr lang="en-US" sz="2000">
                          <a:effectLst/>
                        </a:rPr>
                        <a:t>    0.0349</a:t>
                      </a:r>
                      <a:endParaRPr lang="en-US" sz="2000">
                        <a:effectLst/>
                        <a:latin typeface="Calibri" charset="0"/>
                        <a:ea typeface="DengXian" charset="-122"/>
                      </a:endParaRPr>
                    </a:p>
                  </a:txBody>
                  <a:tcPr marL="68580" marR="68580" marT="0" marB="0"/>
                </a:tc>
                <a:tc>
                  <a:txBody>
                    <a:bodyPr/>
                    <a:lstStyle/>
                    <a:p>
                      <a:pPr marL="0" marR="0"/>
                      <a:r>
                        <a:rPr lang="en-US" sz="2000">
                          <a:effectLst/>
                        </a:rPr>
                        <a:t>-0.3622    0.4320</a:t>
                      </a:r>
                      <a:endParaRPr lang="en-US" sz="2000">
                        <a:effectLst/>
                        <a:latin typeface="Calibri" charset="0"/>
                        <a:ea typeface="DengXian" charset="-122"/>
                      </a:endParaRPr>
                    </a:p>
                  </a:txBody>
                  <a:tcPr marL="68580" marR="68580" marT="0" marB="0"/>
                </a:tc>
                <a:tc vMerge="1">
                  <a:txBody>
                    <a:bodyPr/>
                    <a:lstStyle/>
                    <a:p>
                      <a:endParaRPr lang="en-US"/>
                    </a:p>
                  </a:txBody>
                  <a:tcPr/>
                </a:tc>
              </a:tr>
              <a:tr h="670999">
                <a:tc>
                  <a:txBody>
                    <a:bodyPr/>
                    <a:lstStyle/>
                    <a:p>
                      <a:pPr marL="0" marR="0"/>
                      <a:r>
                        <a:rPr lang="en-US" sz="2000">
                          <a:effectLst/>
                        </a:rPr>
                        <a:t>Action</a:t>
                      </a:r>
                      <a:endParaRPr lang="en-US" sz="2000">
                        <a:effectLst/>
                        <a:latin typeface="Calibri" charset="0"/>
                        <a:ea typeface="DengXian" charset="-122"/>
                      </a:endParaRPr>
                    </a:p>
                  </a:txBody>
                  <a:tcPr marL="68580" marR="68580" marT="0" marB="0" anchor="ctr"/>
                </a:tc>
                <a:tc>
                  <a:txBody>
                    <a:bodyPr/>
                    <a:lstStyle/>
                    <a:p>
                      <a:pPr marL="0" marR="0"/>
                      <a:r>
                        <a:rPr lang="en-US" sz="2000">
                          <a:effectLst/>
                        </a:rPr>
                        <a:t>    0.1532</a:t>
                      </a:r>
                      <a:endParaRPr lang="en-US" sz="2000">
                        <a:effectLst/>
                        <a:latin typeface="Calibri" charset="0"/>
                        <a:ea typeface="DengXian" charset="-122"/>
                      </a:endParaRPr>
                    </a:p>
                  </a:txBody>
                  <a:tcPr marL="68580" marR="68580" marT="0" marB="0"/>
                </a:tc>
                <a:tc>
                  <a:txBody>
                    <a:bodyPr/>
                    <a:lstStyle/>
                    <a:p>
                      <a:pPr marL="0" marR="0"/>
                      <a:r>
                        <a:rPr lang="en-US" sz="2000">
                          <a:effectLst/>
                        </a:rPr>
                        <a:t>-0.4100    0.7165</a:t>
                      </a:r>
                      <a:endParaRPr lang="en-US" sz="2000">
                        <a:effectLst/>
                        <a:latin typeface="Calibri" charset="0"/>
                        <a:ea typeface="DengXian" charset="-122"/>
                      </a:endParaRPr>
                    </a:p>
                  </a:txBody>
                  <a:tcPr marL="68580" marR="68580" marT="0" marB="0"/>
                </a:tc>
                <a:tc vMerge="1">
                  <a:txBody>
                    <a:bodyPr/>
                    <a:lstStyle/>
                    <a:p>
                      <a:endParaRPr lang="en-US"/>
                    </a:p>
                  </a:txBody>
                  <a:tcPr/>
                </a:tc>
              </a:tr>
              <a:tr h="633599">
                <a:tc>
                  <a:txBody>
                    <a:bodyPr/>
                    <a:lstStyle/>
                    <a:p>
                      <a:pPr marL="0" marR="0"/>
                      <a:r>
                        <a:rPr lang="en-US" sz="2000" dirty="0">
                          <a:effectLst/>
                        </a:rPr>
                        <a:t>Summer</a:t>
                      </a:r>
                      <a:endParaRPr lang="en-US" sz="2000" dirty="0">
                        <a:effectLst/>
                        <a:latin typeface="Calibri" charset="0"/>
                        <a:ea typeface="DengXian" charset="-122"/>
                      </a:endParaRPr>
                    </a:p>
                  </a:txBody>
                  <a:tcPr marL="68580" marR="68580" marT="0" marB="0" anchor="ctr"/>
                </a:tc>
                <a:tc>
                  <a:txBody>
                    <a:bodyPr/>
                    <a:lstStyle/>
                    <a:p>
                      <a:pPr marL="0" marR="0"/>
                      <a:r>
                        <a:rPr lang="en-US" sz="2000">
                          <a:effectLst/>
                        </a:rPr>
                        <a:t>    0.1945</a:t>
                      </a:r>
                      <a:endParaRPr lang="en-US" sz="2000">
                        <a:effectLst/>
                        <a:latin typeface="Calibri" charset="0"/>
                        <a:ea typeface="DengXian" charset="-122"/>
                      </a:endParaRPr>
                    </a:p>
                  </a:txBody>
                  <a:tcPr marL="68580" marR="68580" marT="0" marB="0"/>
                </a:tc>
                <a:tc>
                  <a:txBody>
                    <a:bodyPr/>
                    <a:lstStyle/>
                    <a:p>
                      <a:pPr marL="0" marR="0"/>
                      <a:r>
                        <a:rPr lang="en-US" sz="2000" dirty="0">
                          <a:effectLst/>
                        </a:rPr>
                        <a:t>-0.1085    0.4975</a:t>
                      </a:r>
                      <a:endParaRPr lang="en-US" sz="2000" dirty="0">
                        <a:effectLst/>
                        <a:latin typeface="Calibri" charset="0"/>
                        <a:ea typeface="DengXian" charset="-122"/>
                      </a:endParaRPr>
                    </a:p>
                  </a:txBody>
                  <a:tcPr marL="68580" marR="68580" marT="0" marB="0"/>
                </a:tc>
                <a:tc vMerge="1">
                  <a:txBody>
                    <a:bodyPr/>
                    <a:lstStyle/>
                    <a:p>
                      <a:endParaRPr lang="en-US"/>
                    </a:p>
                  </a:txBody>
                  <a:tcPr/>
                </a:tc>
              </a:tr>
            </a:tbl>
          </a:graphicData>
        </a:graphic>
      </p:graphicFrame>
      <p:sp>
        <p:nvSpPr>
          <p:cNvPr id="5" name="Rectangle 1"/>
          <p:cNvSpPr>
            <a:spLocks noChangeArrowheads="1"/>
          </p:cNvSpPr>
          <p:nvPr/>
        </p:nvSpPr>
        <p:spPr bwMode="auto">
          <a:xfrm>
            <a:off x="-5518984" y="90100"/>
            <a:ext cx="1771098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x-none" altLang="x-none" sz="1200" b="0" i="1" u="none" strike="noStrike" cap="none" normalizeH="0" baseline="0">
                <a:ln>
                  <a:noFill/>
                </a:ln>
                <a:solidFill>
                  <a:schemeClr val="tx1"/>
                </a:solidFill>
                <a:effectLst/>
                <a:latin typeface="Arial" charset="0"/>
                <a:ea typeface="Times New Roman" charset="0"/>
              </a:rPr>
              <a:t>Residual Analysis</a:t>
            </a:r>
            <a:endParaRPr kumimoji="0" lang="x-none" altLang="x-none" sz="18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8048394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8599" y="244682"/>
            <a:ext cx="9603275" cy="1049235"/>
          </a:xfrm>
        </p:spPr>
        <p:txBody>
          <a:bodyPr/>
          <a:lstStyle/>
          <a:p>
            <a:r>
              <a:rPr lang="en-US" altLang="zh-CN" dirty="0" smtClean="0"/>
              <a:t>Residual</a:t>
            </a:r>
            <a:r>
              <a:rPr lang="zh-CN" altLang="en-US" dirty="0" smtClean="0"/>
              <a:t> </a:t>
            </a:r>
            <a:r>
              <a:rPr lang="en-US" altLang="zh-CN" dirty="0" smtClean="0"/>
              <a:t>Analysis</a:t>
            </a:r>
            <a:endParaRPr lang="en-US" dirty="0"/>
          </a:p>
        </p:txBody>
      </p:sp>
      <p:pic>
        <p:nvPicPr>
          <p:cNvPr id="4" name="Content Placeholder 3"/>
          <p:cNvPicPr>
            <a:picLocks noGrp="1"/>
          </p:cNvPicPr>
          <p:nvPr>
            <p:ph idx="1"/>
          </p:nvPr>
        </p:nvPicPr>
        <p:blipFill>
          <a:blip r:embed="rId2"/>
          <a:stretch>
            <a:fillRect/>
          </a:stretch>
        </p:blipFill>
        <p:spPr>
          <a:xfrm>
            <a:off x="-421875" y="961052"/>
            <a:ext cx="6941975" cy="5411755"/>
          </a:xfrm>
          <a:prstGeom prst="rect">
            <a:avLst/>
          </a:prstGeom>
        </p:spPr>
      </p:pic>
      <p:pic>
        <p:nvPicPr>
          <p:cNvPr id="5" name="Picture 4"/>
          <p:cNvPicPr/>
          <p:nvPr/>
        </p:nvPicPr>
        <p:blipFill>
          <a:blip r:embed="rId3"/>
          <a:stretch>
            <a:fillRect/>
          </a:stretch>
        </p:blipFill>
        <p:spPr>
          <a:xfrm>
            <a:off x="5673013" y="961052"/>
            <a:ext cx="6774024" cy="5411755"/>
          </a:xfrm>
          <a:prstGeom prst="rect">
            <a:avLst/>
          </a:prstGeom>
        </p:spPr>
      </p:pic>
      <p:sp>
        <p:nvSpPr>
          <p:cNvPr id="6" name="TextBox 5"/>
          <p:cNvSpPr txBox="1"/>
          <p:nvPr/>
        </p:nvSpPr>
        <p:spPr>
          <a:xfrm>
            <a:off x="6071118" y="402812"/>
            <a:ext cx="6120882" cy="400110"/>
          </a:xfrm>
          <a:prstGeom prst="rect">
            <a:avLst/>
          </a:prstGeom>
          <a:noFill/>
        </p:spPr>
        <p:txBody>
          <a:bodyPr wrap="square" rtlCol="0">
            <a:spAutoFit/>
          </a:bodyPr>
          <a:lstStyle/>
          <a:p>
            <a:r>
              <a:rPr lang="en-US" altLang="zh-CN" sz="2000" dirty="0" smtClean="0"/>
              <a:t>Both</a:t>
            </a:r>
            <a:r>
              <a:rPr lang="zh-CN" altLang="en-US" sz="2000" dirty="0" smtClean="0"/>
              <a:t> </a:t>
            </a:r>
            <a:r>
              <a:rPr lang="en-US" altLang="zh-CN" sz="2000" dirty="0" smtClean="0"/>
              <a:t>residual</a:t>
            </a:r>
            <a:r>
              <a:rPr lang="zh-CN" altLang="en-US" sz="2000" dirty="0" smtClean="0"/>
              <a:t> </a:t>
            </a:r>
            <a:r>
              <a:rPr lang="en-US" altLang="zh-CN" sz="2000" dirty="0" smtClean="0"/>
              <a:t>distributions</a:t>
            </a:r>
            <a:r>
              <a:rPr lang="zh-CN" altLang="en-US" sz="2000" dirty="0" smtClean="0"/>
              <a:t> </a:t>
            </a:r>
            <a:r>
              <a:rPr lang="en-US" altLang="zh-CN" sz="2000" dirty="0" smtClean="0"/>
              <a:t>passed</a:t>
            </a:r>
            <a:r>
              <a:rPr lang="zh-CN" altLang="en-US" sz="2000" dirty="0" smtClean="0"/>
              <a:t> </a:t>
            </a:r>
            <a:r>
              <a:rPr lang="en-US" altLang="zh-CN" sz="2000" dirty="0" smtClean="0"/>
              <a:t>chi^2</a:t>
            </a:r>
            <a:r>
              <a:rPr lang="zh-CN" altLang="en-US" sz="2000" dirty="0" smtClean="0"/>
              <a:t> </a:t>
            </a:r>
            <a:r>
              <a:rPr lang="en-US" altLang="zh-CN" sz="2000" dirty="0" smtClean="0"/>
              <a:t>normality</a:t>
            </a:r>
            <a:r>
              <a:rPr lang="zh-CN" altLang="en-US" sz="2000" dirty="0" smtClean="0"/>
              <a:t> </a:t>
            </a:r>
            <a:r>
              <a:rPr lang="en-US" altLang="zh-CN" sz="2000" dirty="0" smtClean="0"/>
              <a:t>test</a:t>
            </a:r>
            <a:endParaRPr lang="en-US" sz="2000" dirty="0"/>
          </a:p>
        </p:txBody>
      </p:sp>
    </p:spTree>
    <p:extLst>
      <p:ext uri="{BB962C8B-B14F-4D97-AF65-F5344CB8AC3E}">
        <p14:creationId xmlns:p14="http://schemas.microsoft.com/office/powerpoint/2010/main" val="1380646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p:cNvPicPr>
          <p:nvPr>
            <p:ph idx="1"/>
          </p:nvPr>
        </p:nvPicPr>
        <p:blipFill>
          <a:blip r:embed="rId3"/>
          <a:stretch>
            <a:fillRect/>
          </a:stretch>
        </p:blipFill>
        <p:spPr>
          <a:xfrm>
            <a:off x="-265628" y="1121761"/>
            <a:ext cx="6811347" cy="5241718"/>
          </a:xfrm>
          <a:prstGeom prst="rect">
            <a:avLst/>
          </a:prstGeom>
        </p:spPr>
      </p:pic>
      <p:pic>
        <p:nvPicPr>
          <p:cNvPr id="6" name="Picture 5"/>
          <p:cNvPicPr/>
          <p:nvPr/>
        </p:nvPicPr>
        <p:blipFill>
          <a:blip r:embed="rId4"/>
          <a:stretch>
            <a:fillRect/>
          </a:stretch>
        </p:blipFill>
        <p:spPr>
          <a:xfrm>
            <a:off x="5403945" y="1121761"/>
            <a:ext cx="7024432" cy="5241718"/>
          </a:xfrm>
          <a:prstGeom prst="rect">
            <a:avLst/>
          </a:prstGeom>
        </p:spPr>
      </p:pic>
      <p:sp>
        <p:nvSpPr>
          <p:cNvPr id="7" name="TextBox 6"/>
          <p:cNvSpPr txBox="1"/>
          <p:nvPr/>
        </p:nvSpPr>
        <p:spPr>
          <a:xfrm>
            <a:off x="1492898" y="130629"/>
            <a:ext cx="10207690" cy="830997"/>
          </a:xfrm>
          <a:prstGeom prst="rect">
            <a:avLst/>
          </a:prstGeom>
          <a:noFill/>
        </p:spPr>
        <p:txBody>
          <a:bodyPr wrap="square" rtlCol="0">
            <a:spAutoFit/>
          </a:bodyPr>
          <a:lstStyle/>
          <a:p>
            <a:r>
              <a:rPr lang="en-US" altLang="zh-CN" sz="2400" dirty="0" smtClean="0">
                <a:latin typeface="Arial" charset="0"/>
                <a:ea typeface="Arial" charset="0"/>
                <a:cs typeface="Arial" charset="0"/>
              </a:rPr>
              <a:t>N</a:t>
            </a:r>
            <a:r>
              <a:rPr lang="en-US" sz="2400" dirty="0" smtClean="0">
                <a:latin typeface="Arial" charset="0"/>
                <a:ea typeface="Arial" charset="0"/>
                <a:cs typeface="Arial" charset="0"/>
              </a:rPr>
              <a:t>o </a:t>
            </a:r>
            <a:r>
              <a:rPr lang="en-US" sz="2400" dirty="0">
                <a:latin typeface="Arial" charset="0"/>
                <a:ea typeface="Arial" charset="0"/>
                <a:cs typeface="Arial" charset="0"/>
              </a:rPr>
              <a:t>appreciable lag-correlation </a:t>
            </a:r>
            <a:r>
              <a:rPr lang="en-US" altLang="zh-CN" sz="2400" dirty="0" smtClean="0">
                <a:latin typeface="Arial" charset="0"/>
                <a:ea typeface="Arial" charset="0"/>
                <a:cs typeface="Arial" charset="0"/>
              </a:rPr>
              <a:t>present</a:t>
            </a:r>
            <a:r>
              <a:rPr lang="zh-CN" altLang="en-US" sz="2400" dirty="0" smtClean="0">
                <a:latin typeface="Arial" charset="0"/>
                <a:ea typeface="Arial" charset="0"/>
                <a:cs typeface="Arial" charset="0"/>
              </a:rPr>
              <a:t> </a:t>
            </a:r>
            <a:r>
              <a:rPr lang="en-US" altLang="zh-CN" sz="2400" dirty="0" smtClean="0">
                <a:latin typeface="Arial" charset="0"/>
                <a:ea typeface="Arial" charset="0"/>
                <a:cs typeface="Arial" charset="0"/>
              </a:rPr>
              <a:t>in</a:t>
            </a:r>
            <a:r>
              <a:rPr lang="en-US" sz="2400" dirty="0" smtClean="0">
                <a:latin typeface="Arial" charset="0"/>
                <a:ea typeface="Arial" charset="0"/>
                <a:cs typeface="Arial" charset="0"/>
              </a:rPr>
              <a:t> </a:t>
            </a:r>
            <a:r>
              <a:rPr lang="en-US" sz="2400" dirty="0">
                <a:latin typeface="Arial" charset="0"/>
                <a:ea typeface="Arial" charset="0"/>
                <a:cs typeface="Arial" charset="0"/>
              </a:rPr>
              <a:t>both models, which </a:t>
            </a:r>
            <a:r>
              <a:rPr lang="en-US" sz="2400" dirty="0" smtClean="0">
                <a:latin typeface="Arial" charset="0"/>
                <a:ea typeface="Arial" charset="0"/>
                <a:cs typeface="Arial" charset="0"/>
              </a:rPr>
              <a:t>prove</a:t>
            </a:r>
            <a:r>
              <a:rPr lang="en-US" altLang="zh-CN" sz="2400" dirty="0" smtClean="0">
                <a:latin typeface="Arial" charset="0"/>
                <a:ea typeface="Arial" charset="0"/>
                <a:cs typeface="Arial" charset="0"/>
              </a:rPr>
              <a:t>s</a:t>
            </a:r>
            <a:r>
              <a:rPr lang="zh-CN" altLang="en-US" sz="2400" dirty="0" smtClean="0">
                <a:latin typeface="Arial" charset="0"/>
                <a:ea typeface="Arial" charset="0"/>
                <a:cs typeface="Arial" charset="0"/>
              </a:rPr>
              <a:t> </a:t>
            </a:r>
            <a:r>
              <a:rPr lang="en-US" sz="2400" dirty="0" smtClean="0">
                <a:latin typeface="Arial" charset="0"/>
                <a:ea typeface="Arial" charset="0"/>
                <a:cs typeface="Arial" charset="0"/>
              </a:rPr>
              <a:t>regression </a:t>
            </a:r>
            <a:r>
              <a:rPr lang="en-US" sz="2400" dirty="0">
                <a:latin typeface="Arial" charset="0"/>
                <a:ea typeface="Arial" charset="0"/>
                <a:cs typeface="Arial" charset="0"/>
              </a:rPr>
              <a:t>fitting cannot remove the periodicity in the original data. </a:t>
            </a:r>
            <a:endParaRPr lang="en-US" sz="2400" dirty="0"/>
          </a:p>
        </p:txBody>
      </p:sp>
    </p:spTree>
    <p:extLst>
      <p:ext uri="{BB962C8B-B14F-4D97-AF65-F5344CB8AC3E}">
        <p14:creationId xmlns:p14="http://schemas.microsoft.com/office/powerpoint/2010/main" val="2692028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4839" y="987399"/>
            <a:ext cx="9603275" cy="1049235"/>
          </a:xfrm>
        </p:spPr>
        <p:txBody>
          <a:bodyPr/>
          <a:lstStyle/>
          <a:p>
            <a:r>
              <a:rPr lang="en-US" altLang="zh-CN" dirty="0" smtClean="0">
                <a:latin typeface="Tekton Pro" charset="0"/>
                <a:ea typeface="Tekton Pro" charset="0"/>
                <a:cs typeface="Tekton Pro" charset="0"/>
              </a:rPr>
              <a:t>Questions?</a:t>
            </a:r>
            <a:endParaRPr lang="en-US" dirty="0">
              <a:latin typeface="Tekton Pro" charset="0"/>
              <a:ea typeface="Tekton Pro" charset="0"/>
              <a:cs typeface="Tekton Pro" charset="0"/>
            </a:endParaRPr>
          </a:p>
        </p:txBody>
      </p:sp>
    </p:spTree>
    <p:extLst>
      <p:ext uri="{BB962C8B-B14F-4D97-AF65-F5344CB8AC3E}">
        <p14:creationId xmlns:p14="http://schemas.microsoft.com/office/powerpoint/2010/main" val="18915040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smtClean="0"/>
              <a:t>Motivation</a:t>
            </a:r>
            <a:r>
              <a:rPr lang="zh-CN" altLang="en-US" dirty="0" smtClean="0"/>
              <a:t> </a:t>
            </a:r>
            <a:endParaRPr lang="en-US" dirty="0"/>
          </a:p>
        </p:txBody>
      </p:sp>
      <p:sp>
        <p:nvSpPr>
          <p:cNvPr id="3" name="Content Placeholder 2"/>
          <p:cNvSpPr>
            <a:spLocks noGrp="1"/>
          </p:cNvSpPr>
          <p:nvPr>
            <p:ph idx="1"/>
          </p:nvPr>
        </p:nvSpPr>
        <p:spPr/>
        <p:txBody>
          <a:bodyPr/>
          <a:lstStyle/>
          <a:p>
            <a:endParaRPr lang="en-US" dirty="0" smtClean="0"/>
          </a:p>
          <a:p>
            <a:endParaRPr lang="en-US" dirty="0"/>
          </a:p>
        </p:txBody>
      </p:sp>
      <p:sp>
        <p:nvSpPr>
          <p:cNvPr id="4" name="TextBox 3"/>
          <p:cNvSpPr txBox="1"/>
          <p:nvPr/>
        </p:nvSpPr>
        <p:spPr>
          <a:xfrm>
            <a:off x="4717473" y="457200"/>
            <a:ext cx="6961909" cy="707886"/>
          </a:xfrm>
          <a:prstGeom prst="rect">
            <a:avLst/>
          </a:prstGeom>
          <a:noFill/>
        </p:spPr>
        <p:txBody>
          <a:bodyPr wrap="square" rtlCol="0">
            <a:spAutoFit/>
          </a:bodyPr>
          <a:lstStyle/>
          <a:p>
            <a:r>
              <a:rPr lang="en-US" dirty="0" smtClean="0"/>
              <a:t> </a:t>
            </a:r>
            <a:r>
              <a:rPr lang="en-US" altLang="zh-CN" sz="2000" dirty="0" smtClean="0">
                <a:latin typeface="Ayuthaya" charset="-34"/>
                <a:ea typeface="Ayuthaya" charset="-34"/>
                <a:cs typeface="Ayuthaya" charset="-34"/>
              </a:rPr>
              <a:t>‘</a:t>
            </a:r>
            <a:r>
              <a:rPr lang="en-US" sz="2000" dirty="0" smtClean="0">
                <a:latin typeface="Ayuthaya" charset="-34"/>
                <a:ea typeface="Ayuthaya" charset="-34"/>
                <a:cs typeface="Ayuthaya" charset="-34"/>
              </a:rPr>
              <a:t>Hollywood </a:t>
            </a:r>
            <a:r>
              <a:rPr lang="en-US" sz="2000" dirty="0">
                <a:latin typeface="Ayuthaya" charset="-34"/>
                <a:ea typeface="Ayuthaya" charset="-34"/>
                <a:cs typeface="Ayuthaya" charset="-34"/>
              </a:rPr>
              <a:t>is the land of hunch and the wild </a:t>
            </a:r>
            <a:r>
              <a:rPr lang="en-US" sz="2000" dirty="0" smtClean="0">
                <a:latin typeface="Ayuthaya" charset="-34"/>
                <a:ea typeface="Ayuthaya" charset="-34"/>
                <a:cs typeface="Ayuthaya" charset="-34"/>
              </a:rPr>
              <a:t>guess</a:t>
            </a:r>
            <a:r>
              <a:rPr lang="en-US" altLang="zh-CN" sz="2000" dirty="0" smtClean="0">
                <a:latin typeface="Ayuthaya" charset="-34"/>
                <a:ea typeface="Ayuthaya" charset="-34"/>
                <a:cs typeface="Ayuthaya" charset="-34"/>
              </a:rPr>
              <a:t>’</a:t>
            </a:r>
            <a:r>
              <a:rPr lang="zh-CN" altLang="en-US" sz="2000" dirty="0" smtClean="0">
                <a:latin typeface="Ayuthaya" charset="-34"/>
                <a:ea typeface="Ayuthaya" charset="-34"/>
                <a:cs typeface="Ayuthaya" charset="-34"/>
              </a:rPr>
              <a:t> </a:t>
            </a:r>
            <a:r>
              <a:rPr lang="en-US" sz="2000" dirty="0">
                <a:latin typeface="Ayuthaya" charset="-34"/>
                <a:ea typeface="Ayuthaya" charset="-34"/>
                <a:cs typeface="Ayuthaya" charset="-34"/>
              </a:rPr>
              <a:t>(</a:t>
            </a:r>
            <a:r>
              <a:rPr lang="en-US" sz="2000" dirty="0" err="1">
                <a:latin typeface="Ayuthaya" charset="-34"/>
                <a:ea typeface="Ayuthaya" charset="-34"/>
                <a:cs typeface="Ayuthaya" charset="-34"/>
              </a:rPr>
              <a:t>Litman</a:t>
            </a:r>
            <a:r>
              <a:rPr lang="en-US" sz="2000" dirty="0">
                <a:latin typeface="Ayuthaya" charset="-34"/>
                <a:ea typeface="Ayuthaya" charset="-34"/>
                <a:cs typeface="Ayuthaya" charset="-34"/>
              </a:rPr>
              <a:t> &amp; </a:t>
            </a:r>
            <a:r>
              <a:rPr lang="en-US" sz="2000" dirty="0" err="1" smtClean="0">
                <a:latin typeface="Ayuthaya" charset="-34"/>
                <a:ea typeface="Ayuthaya" charset="-34"/>
                <a:cs typeface="Ayuthaya" charset="-34"/>
              </a:rPr>
              <a:t>Ahn</a:t>
            </a:r>
            <a:r>
              <a:rPr lang="en-US" altLang="zh-CN" sz="2000" dirty="0" smtClean="0">
                <a:latin typeface="Ayuthaya" charset="-34"/>
                <a:ea typeface="Ayuthaya" charset="-34"/>
                <a:cs typeface="Ayuthaya" charset="-34"/>
              </a:rPr>
              <a:t>)</a:t>
            </a:r>
            <a:endParaRPr lang="en-US" sz="2000" dirty="0">
              <a:latin typeface="Ayuthaya" charset="-34"/>
              <a:ea typeface="Ayuthaya" charset="-34"/>
              <a:cs typeface="Ayuthaya" charset="-34"/>
            </a:endParaRPr>
          </a:p>
        </p:txBody>
      </p:sp>
      <p:sp>
        <p:nvSpPr>
          <p:cNvPr id="6" name="TextBox 5"/>
          <p:cNvSpPr txBox="1"/>
          <p:nvPr/>
        </p:nvSpPr>
        <p:spPr>
          <a:xfrm>
            <a:off x="0" y="1866031"/>
            <a:ext cx="11679382" cy="3046988"/>
          </a:xfrm>
          <a:prstGeom prst="rect">
            <a:avLst/>
          </a:prstGeom>
          <a:noFill/>
        </p:spPr>
        <p:txBody>
          <a:bodyPr wrap="square" rtlCol="0">
            <a:spAutoFit/>
          </a:bodyPr>
          <a:lstStyle/>
          <a:p>
            <a:pPr marL="342900" indent="-342900">
              <a:buFont typeface="Arial" charset="0"/>
              <a:buChar char="•"/>
            </a:pPr>
            <a:r>
              <a:rPr lang="en-US" altLang="zh-CN" sz="2400" dirty="0" smtClean="0"/>
              <a:t>There</a:t>
            </a:r>
            <a:r>
              <a:rPr lang="zh-CN" altLang="en-US" sz="2400" dirty="0" smtClean="0"/>
              <a:t> </a:t>
            </a:r>
            <a:r>
              <a:rPr lang="en-US" altLang="zh-CN" sz="2400" dirty="0" smtClean="0"/>
              <a:t>has</a:t>
            </a:r>
            <a:r>
              <a:rPr lang="zh-CN" altLang="en-US" sz="2400" dirty="0" smtClean="0"/>
              <a:t> </a:t>
            </a:r>
            <a:r>
              <a:rPr lang="en-US" altLang="zh-CN" sz="2400" dirty="0" smtClean="0"/>
              <a:t>been</a:t>
            </a:r>
            <a:r>
              <a:rPr lang="zh-CN" altLang="en-US" sz="2400" dirty="0" smtClean="0"/>
              <a:t> </a:t>
            </a:r>
            <a:r>
              <a:rPr lang="en-US" altLang="zh-CN" sz="2400" dirty="0" smtClean="0"/>
              <a:t>l</a:t>
            </a:r>
            <a:r>
              <a:rPr lang="en-US" sz="2400" dirty="0" smtClean="0"/>
              <a:t>ong </a:t>
            </a:r>
            <a:r>
              <a:rPr lang="en-US" sz="2400" dirty="0"/>
              <a:t>history of qualitatively determining the effect of </a:t>
            </a:r>
            <a:r>
              <a:rPr lang="en-US" altLang="zh-CN" sz="2400" dirty="0" smtClean="0"/>
              <a:t>variables</a:t>
            </a:r>
            <a:r>
              <a:rPr lang="zh-CN" altLang="en-US" sz="2400" dirty="0" smtClean="0"/>
              <a:t> </a:t>
            </a:r>
            <a:r>
              <a:rPr lang="en-US" sz="2400" dirty="0" smtClean="0"/>
              <a:t>on </a:t>
            </a:r>
            <a:r>
              <a:rPr lang="en-US" altLang="zh-CN" sz="2400" dirty="0" smtClean="0"/>
              <a:t>movie</a:t>
            </a:r>
            <a:r>
              <a:rPr lang="en-US" sz="2400" dirty="0" smtClean="0"/>
              <a:t> revenue</a:t>
            </a:r>
            <a:r>
              <a:rPr lang="en-US" altLang="zh-CN" sz="2400" dirty="0" smtClean="0"/>
              <a:t>.</a:t>
            </a:r>
          </a:p>
          <a:p>
            <a:pPr marL="342900" indent="-342900">
              <a:buFont typeface="Arial" charset="0"/>
              <a:buChar char="•"/>
            </a:pPr>
            <a:endParaRPr lang="en-US" sz="2400" dirty="0"/>
          </a:p>
          <a:p>
            <a:pPr marL="342900" indent="-342900">
              <a:buFont typeface="Arial" charset="0"/>
              <a:buChar char="•"/>
            </a:pPr>
            <a:r>
              <a:rPr lang="en-US" sz="2400" dirty="0"/>
              <a:t>Analysis of previous movies </a:t>
            </a:r>
            <a:r>
              <a:rPr lang="en-US" altLang="zh-CN" sz="2400" dirty="0" smtClean="0"/>
              <a:t>box</a:t>
            </a:r>
            <a:r>
              <a:rPr lang="zh-CN" altLang="en-US" sz="2400" dirty="0" smtClean="0"/>
              <a:t> </a:t>
            </a:r>
            <a:r>
              <a:rPr lang="en-US" altLang="zh-CN" sz="2400" dirty="0" smtClean="0"/>
              <a:t>office</a:t>
            </a:r>
            <a:r>
              <a:rPr lang="zh-CN" altLang="en-US" sz="2400" dirty="0" smtClean="0"/>
              <a:t> </a:t>
            </a:r>
            <a:r>
              <a:rPr lang="en-US" altLang="zh-CN" sz="2400" dirty="0" smtClean="0"/>
              <a:t>success</a:t>
            </a:r>
            <a:r>
              <a:rPr lang="zh-CN" altLang="en-US" sz="2400" dirty="0" smtClean="0"/>
              <a:t> </a:t>
            </a:r>
            <a:r>
              <a:rPr lang="en-US" sz="2400" dirty="0" smtClean="0"/>
              <a:t>can </a:t>
            </a:r>
            <a:r>
              <a:rPr lang="en-US" sz="2400" dirty="0"/>
              <a:t>be used to build a model </a:t>
            </a:r>
            <a:r>
              <a:rPr lang="en-US" altLang="zh-CN" sz="2400" dirty="0" smtClean="0"/>
              <a:t>to</a:t>
            </a:r>
            <a:r>
              <a:rPr lang="zh-CN" altLang="en-US" sz="2400" dirty="0" smtClean="0"/>
              <a:t> </a:t>
            </a:r>
            <a:r>
              <a:rPr lang="en-US" sz="2400" dirty="0" smtClean="0"/>
              <a:t>estimate </a:t>
            </a:r>
            <a:r>
              <a:rPr lang="en-US" sz="2400" dirty="0"/>
              <a:t>the expected revenue for new </a:t>
            </a:r>
            <a:r>
              <a:rPr lang="en-US" sz="2400" dirty="0" smtClean="0"/>
              <a:t>movies</a:t>
            </a:r>
            <a:r>
              <a:rPr lang="en-US" altLang="zh-CN" sz="2400" dirty="0" smtClean="0"/>
              <a:t>,</a:t>
            </a:r>
            <a:r>
              <a:rPr lang="zh-CN" altLang="en-US" sz="2400" dirty="0" smtClean="0"/>
              <a:t> </a:t>
            </a:r>
            <a:r>
              <a:rPr lang="en-US" altLang="zh-CN" sz="2400" dirty="0" smtClean="0"/>
              <a:t>such</a:t>
            </a:r>
            <a:r>
              <a:rPr lang="zh-CN" altLang="en-US" sz="2400" dirty="0" smtClean="0"/>
              <a:t> </a:t>
            </a:r>
            <a:r>
              <a:rPr lang="en-US" altLang="zh-CN" sz="2400" dirty="0" smtClean="0"/>
              <a:t>prediction</a:t>
            </a:r>
            <a:r>
              <a:rPr lang="zh-CN" altLang="en-US" sz="2400" dirty="0" smtClean="0"/>
              <a:t> </a:t>
            </a:r>
            <a:r>
              <a:rPr lang="en-US" altLang="zh-CN" sz="2400" dirty="0" smtClean="0"/>
              <a:t>is</a:t>
            </a:r>
            <a:r>
              <a:rPr lang="en-US" sz="2400" dirty="0" smtClean="0"/>
              <a:t> </a:t>
            </a:r>
            <a:r>
              <a:rPr lang="en-US" sz="2400" dirty="0"/>
              <a:t>crucial for studios/distributors to decide on expenses of </a:t>
            </a:r>
            <a:r>
              <a:rPr lang="en-US" sz="2400" dirty="0" smtClean="0"/>
              <a:t>promotion</a:t>
            </a:r>
            <a:r>
              <a:rPr lang="zh-CN" altLang="en-US" sz="2400" dirty="0"/>
              <a:t> </a:t>
            </a:r>
            <a:r>
              <a:rPr lang="en-US" sz="2400" dirty="0" smtClean="0"/>
              <a:t>and </a:t>
            </a:r>
            <a:r>
              <a:rPr lang="en-US" sz="2400" dirty="0"/>
              <a:t>artist compensations </a:t>
            </a:r>
            <a:r>
              <a:rPr lang="en-US" sz="2400" dirty="0" smtClean="0"/>
              <a:t>accordingly</a:t>
            </a:r>
            <a:r>
              <a:rPr lang="en-US" altLang="zh-CN" sz="2400" dirty="0"/>
              <a:t>;</a:t>
            </a:r>
            <a:endParaRPr lang="en-US" sz="2400" dirty="0" smtClean="0"/>
          </a:p>
          <a:p>
            <a:endParaRPr lang="en-US" sz="2400" dirty="0" smtClean="0"/>
          </a:p>
          <a:p>
            <a:pPr marL="342900" indent="-342900">
              <a:buFont typeface="Arial" charset="0"/>
              <a:buChar char="•"/>
            </a:pPr>
            <a:r>
              <a:rPr lang="en-US" altLang="zh-CN" sz="2400" dirty="0" smtClean="0"/>
              <a:t>Make</a:t>
            </a:r>
            <a:r>
              <a:rPr lang="en-US" sz="2400" dirty="0" smtClean="0"/>
              <a:t> </a:t>
            </a:r>
            <a:r>
              <a:rPr lang="en-US" sz="2400" dirty="0"/>
              <a:t>investors </a:t>
            </a:r>
            <a:r>
              <a:rPr lang="en-US" altLang="zh-CN" sz="2400" dirty="0" smtClean="0"/>
              <a:t>believe</a:t>
            </a:r>
            <a:r>
              <a:rPr lang="en-US" sz="2400" dirty="0" smtClean="0"/>
              <a:t> </a:t>
            </a:r>
            <a:r>
              <a:rPr lang="en-US" sz="2400" dirty="0"/>
              <a:t>they are making a sound investment that will generate </a:t>
            </a:r>
            <a:r>
              <a:rPr lang="en-US" sz="2400" dirty="0" smtClean="0"/>
              <a:t>profits</a:t>
            </a:r>
            <a:r>
              <a:rPr lang="en-US" altLang="zh-CN" sz="2400" dirty="0" smtClean="0"/>
              <a:t>.</a:t>
            </a:r>
            <a:r>
              <a:rPr lang="en-US" sz="2400" dirty="0" smtClean="0"/>
              <a:t> </a:t>
            </a:r>
            <a:endParaRPr lang="en-US" sz="2400" dirty="0"/>
          </a:p>
        </p:txBody>
      </p:sp>
      <p:sp>
        <p:nvSpPr>
          <p:cNvPr id="7" name="Cloud 6"/>
          <p:cNvSpPr/>
          <p:nvPr/>
        </p:nvSpPr>
        <p:spPr>
          <a:xfrm>
            <a:off x="1287399" y="5003365"/>
            <a:ext cx="9767455" cy="1077043"/>
          </a:xfrm>
          <a:prstGeom prst="cloud">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path path="circle">
              <a:fillToRect l="50000" t="50000" r="50000" b="50000"/>
            </a:path>
            <a:tileRect/>
          </a:gra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2390983" y="5187359"/>
            <a:ext cx="8828051" cy="738664"/>
          </a:xfrm>
          <a:prstGeom prst="rect">
            <a:avLst/>
          </a:prstGeom>
          <a:noFill/>
        </p:spPr>
        <p:txBody>
          <a:bodyPr wrap="square" rtlCol="0">
            <a:spAutoFit/>
          </a:bodyPr>
          <a:lstStyle/>
          <a:p>
            <a:r>
              <a:rPr lang="en-US" sz="2400" b="1" i="1" dirty="0">
                <a:latin typeface="Arial" charset="0"/>
                <a:ea typeface="Arial" charset="0"/>
                <a:cs typeface="Arial" charset="0"/>
              </a:rPr>
              <a:t>What determines </a:t>
            </a:r>
            <a:r>
              <a:rPr lang="en-US" sz="2400" b="1" i="1" dirty="0" smtClean="0">
                <a:latin typeface="Arial" charset="0"/>
                <a:ea typeface="Arial" charset="0"/>
                <a:cs typeface="Arial" charset="0"/>
              </a:rPr>
              <a:t>success </a:t>
            </a:r>
            <a:r>
              <a:rPr lang="en-US" sz="2400" b="1" i="1" dirty="0">
                <a:latin typeface="Arial" charset="0"/>
                <a:ea typeface="Arial" charset="0"/>
                <a:cs typeface="Arial" charset="0"/>
              </a:rPr>
              <a:t>at the domestic box office?</a:t>
            </a:r>
          </a:p>
          <a:p>
            <a:endParaRPr lang="en-US" dirty="0"/>
          </a:p>
        </p:txBody>
      </p:sp>
    </p:spTree>
    <p:extLst>
      <p:ext uri="{BB962C8B-B14F-4D97-AF65-F5344CB8AC3E}">
        <p14:creationId xmlns:p14="http://schemas.microsoft.com/office/powerpoint/2010/main" val="12735853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0945" y="222628"/>
            <a:ext cx="9603275" cy="1049235"/>
          </a:xfrm>
        </p:spPr>
        <p:txBody>
          <a:bodyPr/>
          <a:lstStyle/>
          <a:p>
            <a:r>
              <a:rPr lang="en-US" altLang="zh-CN" dirty="0" smtClean="0"/>
              <a:t>Variables</a:t>
            </a:r>
            <a:endParaRPr lang="en-US" dirty="0"/>
          </a:p>
        </p:txBody>
      </p:sp>
      <p:sp>
        <p:nvSpPr>
          <p:cNvPr id="3" name="Content Placeholder 2"/>
          <p:cNvSpPr>
            <a:spLocks noGrp="1"/>
          </p:cNvSpPr>
          <p:nvPr>
            <p:ph idx="1"/>
          </p:nvPr>
        </p:nvSpPr>
        <p:spPr>
          <a:xfrm>
            <a:off x="1" y="1271863"/>
            <a:ext cx="12192000" cy="4754864"/>
          </a:xfrm>
        </p:spPr>
        <p:txBody>
          <a:bodyPr>
            <a:noAutofit/>
          </a:bodyPr>
          <a:lstStyle/>
          <a:p>
            <a:r>
              <a:rPr lang="en-US" sz="2400" dirty="0"/>
              <a:t>The determinants of box office success </a:t>
            </a:r>
            <a:r>
              <a:rPr lang="en-US" altLang="zh-CN" sz="2400" dirty="0" smtClean="0"/>
              <a:t>may</a:t>
            </a:r>
            <a:r>
              <a:rPr lang="zh-CN" altLang="en-US" sz="2400" dirty="0" smtClean="0"/>
              <a:t> </a:t>
            </a:r>
            <a:r>
              <a:rPr lang="en-US" altLang="zh-CN" sz="2400" dirty="0" smtClean="0"/>
              <a:t>include:</a:t>
            </a:r>
            <a:endParaRPr lang="en-US" sz="2400" dirty="0" smtClean="0"/>
          </a:p>
          <a:p>
            <a:pPr marL="0" indent="0">
              <a:buNone/>
            </a:pPr>
            <a:r>
              <a:rPr lang="en-US" altLang="zh-CN" sz="2400" dirty="0"/>
              <a:t>P</a:t>
            </a:r>
            <a:r>
              <a:rPr lang="en-US" sz="2400" dirty="0" smtClean="0"/>
              <a:t>roduction </a:t>
            </a:r>
            <a:r>
              <a:rPr lang="en-US" sz="2400" dirty="0"/>
              <a:t>costs, critics ratings, film genre, </a:t>
            </a:r>
            <a:r>
              <a:rPr lang="en-US" sz="2400" dirty="0" smtClean="0"/>
              <a:t>date/season </a:t>
            </a:r>
            <a:r>
              <a:rPr lang="en-US" sz="2400" dirty="0"/>
              <a:t>of the film’s release, </a:t>
            </a:r>
            <a:r>
              <a:rPr lang="en-US" altLang="zh-CN" sz="2400" dirty="0" smtClean="0"/>
              <a:t>prestige</a:t>
            </a:r>
            <a:r>
              <a:rPr lang="zh-CN" altLang="en-US" sz="2400" dirty="0" smtClean="0"/>
              <a:t> </a:t>
            </a:r>
            <a:r>
              <a:rPr lang="en-US" altLang="zh-CN" sz="2400" dirty="0" smtClean="0"/>
              <a:t>of</a:t>
            </a:r>
            <a:r>
              <a:rPr lang="zh-CN" altLang="en-US" sz="2400" dirty="0" smtClean="0"/>
              <a:t> </a:t>
            </a:r>
            <a:r>
              <a:rPr lang="en-US" altLang="zh-CN" sz="2400" dirty="0" smtClean="0"/>
              <a:t>the</a:t>
            </a:r>
            <a:r>
              <a:rPr lang="zh-CN" altLang="en-US" sz="2400" dirty="0" smtClean="0"/>
              <a:t> </a:t>
            </a:r>
            <a:r>
              <a:rPr lang="en-US" altLang="zh-CN" sz="2400" dirty="0" smtClean="0"/>
              <a:t>distributing</a:t>
            </a:r>
            <a:r>
              <a:rPr lang="zh-CN" altLang="en-US" sz="2400" dirty="0" smtClean="0"/>
              <a:t> </a:t>
            </a:r>
            <a:r>
              <a:rPr lang="en-US" altLang="zh-CN" sz="2400" dirty="0" smtClean="0"/>
              <a:t>company</a:t>
            </a:r>
            <a:r>
              <a:rPr lang="zh-CN" altLang="en-US" sz="2400" dirty="0" smtClean="0"/>
              <a:t> </a:t>
            </a:r>
            <a:r>
              <a:rPr lang="en-US" sz="2400" dirty="0" smtClean="0"/>
              <a:t>and Academy award</a:t>
            </a:r>
            <a:r>
              <a:rPr lang="en-US" altLang="zh-CN" sz="2400" dirty="0" smtClean="0"/>
              <a:t>/</a:t>
            </a:r>
            <a:r>
              <a:rPr lang="en-US" sz="2400" dirty="0" smtClean="0"/>
              <a:t>nominat</a:t>
            </a:r>
            <a:r>
              <a:rPr lang="en-US" altLang="zh-CN" sz="2400" dirty="0" smtClean="0"/>
              <a:t>ion</a:t>
            </a:r>
            <a:r>
              <a:rPr lang="en-US" sz="2400" dirty="0" smtClean="0"/>
              <a:t>…</a:t>
            </a:r>
            <a:r>
              <a:rPr lang="zh-CN" altLang="en-US" sz="2400" dirty="0" smtClean="0"/>
              <a:t> </a:t>
            </a:r>
            <a:r>
              <a:rPr lang="en-US" altLang="zh-CN" sz="2400" dirty="0" smtClean="0"/>
              <a:t>from</a:t>
            </a:r>
            <a:r>
              <a:rPr lang="en-US" sz="2400" dirty="0" smtClean="0"/>
              <a:t> </a:t>
            </a:r>
            <a:r>
              <a:rPr lang="en-US" sz="2400" dirty="0"/>
              <a:t>the initial statistical model proposed by Barry </a:t>
            </a:r>
            <a:r>
              <a:rPr lang="en-US" sz="2400" dirty="0" err="1"/>
              <a:t>Litman</a:t>
            </a:r>
            <a:r>
              <a:rPr lang="en-US" sz="2400" dirty="0"/>
              <a:t> (1983</a:t>
            </a:r>
            <a:r>
              <a:rPr lang="en-US" sz="2400" dirty="0" smtClean="0"/>
              <a:t>)</a:t>
            </a:r>
            <a:r>
              <a:rPr lang="en-US" altLang="zh-CN" sz="2400" dirty="0" smtClean="0"/>
              <a:t>.</a:t>
            </a:r>
            <a:r>
              <a:rPr lang="zh-CN" altLang="en-US" sz="2400" dirty="0" smtClean="0"/>
              <a:t> </a:t>
            </a:r>
            <a:r>
              <a:rPr lang="en-US" sz="2400" dirty="0" smtClean="0"/>
              <a:t>I </a:t>
            </a:r>
            <a:r>
              <a:rPr lang="en-US" sz="2400" dirty="0"/>
              <a:t>chose the following </a:t>
            </a:r>
            <a:r>
              <a:rPr lang="en-US" sz="2400" dirty="0" smtClean="0"/>
              <a:t>5</a:t>
            </a:r>
            <a:r>
              <a:rPr lang="en-US" altLang="zh-CN" sz="2400" dirty="0" smtClean="0"/>
              <a:t>:</a:t>
            </a:r>
            <a:r>
              <a:rPr lang="zh-CN" altLang="en-US" sz="2400" dirty="0" smtClean="0"/>
              <a:t> </a:t>
            </a:r>
            <a:endParaRPr lang="en-US" altLang="zh-CN" sz="2400" dirty="0" smtClean="0"/>
          </a:p>
          <a:p>
            <a:pPr marL="457200" indent="-457200">
              <a:buFont typeface="+mj-lt"/>
              <a:buAutoNum type="arabicPeriod"/>
            </a:pPr>
            <a:r>
              <a:rPr lang="en-US" altLang="zh-CN" dirty="0"/>
              <a:t>P</a:t>
            </a:r>
            <a:r>
              <a:rPr lang="en-US" dirty="0" smtClean="0"/>
              <a:t>roduction </a:t>
            </a:r>
            <a:r>
              <a:rPr lang="en-US" dirty="0"/>
              <a:t>budget </a:t>
            </a:r>
            <a:endParaRPr lang="en-US" dirty="0" smtClean="0"/>
          </a:p>
          <a:p>
            <a:pPr marL="457200" indent="-457200">
              <a:buFont typeface="+mj-lt"/>
              <a:buAutoNum type="arabicPeriod"/>
            </a:pPr>
            <a:r>
              <a:rPr lang="en-US" altLang="zh-CN" dirty="0" smtClean="0"/>
              <a:t>Genre</a:t>
            </a:r>
          </a:p>
          <a:p>
            <a:pPr marL="457200" indent="-457200">
              <a:buFont typeface="+mj-lt"/>
              <a:buAutoNum type="arabicPeriod"/>
            </a:pPr>
            <a:r>
              <a:rPr lang="en-US" altLang="zh-CN" dirty="0" smtClean="0"/>
              <a:t>Release</a:t>
            </a:r>
            <a:r>
              <a:rPr lang="zh-CN" altLang="en-US" dirty="0" smtClean="0"/>
              <a:t> </a:t>
            </a:r>
            <a:r>
              <a:rPr lang="en-US" altLang="zh-CN" dirty="0" smtClean="0"/>
              <a:t>season</a:t>
            </a:r>
            <a:endParaRPr lang="en-US" altLang="zh-CN" dirty="0" smtClean="0"/>
          </a:p>
          <a:p>
            <a:pPr marL="457200" indent="-457200">
              <a:buFont typeface="+mj-lt"/>
              <a:buAutoNum type="arabicPeriod"/>
            </a:pPr>
            <a:r>
              <a:rPr lang="en-US" dirty="0"/>
              <a:t>The Motion Picture Association of America (MPAA) rating </a:t>
            </a:r>
            <a:endParaRPr lang="en-US" dirty="0" smtClean="0"/>
          </a:p>
          <a:p>
            <a:pPr marL="457200" indent="-457200">
              <a:buFont typeface="+mj-lt"/>
              <a:buAutoNum type="arabicPeriod"/>
            </a:pPr>
            <a:r>
              <a:rPr lang="zh-CN" altLang="en-US" dirty="0"/>
              <a:t> </a:t>
            </a:r>
            <a:r>
              <a:rPr lang="en-US" altLang="zh-CN" dirty="0"/>
              <a:t>W</a:t>
            </a:r>
            <a:r>
              <a:rPr lang="en-US" altLang="zh-CN" dirty="0" smtClean="0"/>
              <a:t>hether</a:t>
            </a:r>
            <a:r>
              <a:rPr lang="zh-CN" altLang="en-US" dirty="0" smtClean="0"/>
              <a:t> </a:t>
            </a:r>
            <a:r>
              <a:rPr lang="en-US" altLang="zh-CN" dirty="0" smtClean="0"/>
              <a:t>it’s</a:t>
            </a:r>
            <a:r>
              <a:rPr lang="zh-CN" altLang="en-US" dirty="0" smtClean="0"/>
              <a:t> </a:t>
            </a:r>
            <a:r>
              <a:rPr lang="en-US" altLang="zh-CN" dirty="0" smtClean="0"/>
              <a:t>a</a:t>
            </a:r>
            <a:r>
              <a:rPr lang="zh-CN" altLang="en-US" dirty="0" smtClean="0"/>
              <a:t> </a:t>
            </a:r>
            <a:r>
              <a:rPr lang="en-US" altLang="zh-CN" dirty="0" smtClean="0"/>
              <a:t>sequel</a:t>
            </a:r>
            <a:r>
              <a:rPr lang="zh-CN" altLang="en-US" dirty="0" smtClean="0"/>
              <a:t> </a:t>
            </a:r>
            <a:r>
              <a:rPr lang="en-US" altLang="zh-CN" dirty="0" smtClean="0"/>
              <a:t>to</a:t>
            </a:r>
            <a:r>
              <a:rPr lang="zh-CN" altLang="en-US" dirty="0" smtClean="0"/>
              <a:t> </a:t>
            </a:r>
            <a:r>
              <a:rPr lang="en-US" altLang="zh-CN" dirty="0" smtClean="0"/>
              <a:t>a</a:t>
            </a:r>
            <a:r>
              <a:rPr lang="zh-CN" altLang="en-US" dirty="0" smtClean="0"/>
              <a:t> </a:t>
            </a:r>
            <a:r>
              <a:rPr lang="en-US" altLang="zh-CN" dirty="0" smtClean="0"/>
              <a:t>previously</a:t>
            </a:r>
            <a:r>
              <a:rPr lang="zh-CN" altLang="en-US" dirty="0" smtClean="0"/>
              <a:t> </a:t>
            </a:r>
            <a:r>
              <a:rPr lang="en-US" altLang="zh-CN" dirty="0" smtClean="0"/>
              <a:t>successful</a:t>
            </a:r>
            <a:r>
              <a:rPr lang="zh-CN" altLang="en-US" dirty="0" smtClean="0"/>
              <a:t> </a:t>
            </a:r>
            <a:r>
              <a:rPr lang="en-US" altLang="zh-CN" dirty="0" smtClean="0"/>
              <a:t>film,</a:t>
            </a:r>
            <a:r>
              <a:rPr lang="zh-CN" altLang="en-US" dirty="0" smtClean="0"/>
              <a:t> </a:t>
            </a:r>
            <a:r>
              <a:rPr lang="en-US" altLang="zh-CN" dirty="0" smtClean="0"/>
              <a:t>including</a:t>
            </a:r>
            <a:r>
              <a:rPr lang="zh-CN" altLang="en-US" dirty="0" smtClean="0"/>
              <a:t> </a:t>
            </a:r>
            <a:r>
              <a:rPr lang="en-US" altLang="zh-CN" dirty="0" smtClean="0"/>
              <a:t>adaption</a:t>
            </a:r>
            <a:r>
              <a:rPr lang="zh-CN" altLang="en-US" dirty="0" smtClean="0"/>
              <a:t> </a:t>
            </a:r>
            <a:r>
              <a:rPr lang="en-US" altLang="zh-CN" dirty="0" smtClean="0"/>
              <a:t>of</a:t>
            </a:r>
            <a:r>
              <a:rPr lang="zh-CN" altLang="en-US" dirty="0" smtClean="0"/>
              <a:t> </a:t>
            </a:r>
            <a:r>
              <a:rPr lang="en-US" altLang="zh-CN" dirty="0" smtClean="0"/>
              <a:t>work</a:t>
            </a:r>
            <a:r>
              <a:rPr lang="zh-CN" altLang="en-US" dirty="0" smtClean="0"/>
              <a:t> </a:t>
            </a:r>
            <a:r>
              <a:rPr lang="en-US" altLang="zh-CN" dirty="0" smtClean="0"/>
              <a:t>in</a:t>
            </a:r>
            <a:r>
              <a:rPr lang="zh-CN" altLang="en-US" dirty="0" smtClean="0"/>
              <a:t> </a:t>
            </a:r>
            <a:r>
              <a:rPr lang="en-US" altLang="zh-CN" dirty="0" smtClean="0"/>
              <a:t>another</a:t>
            </a:r>
            <a:r>
              <a:rPr lang="zh-CN" altLang="en-US" dirty="0" smtClean="0"/>
              <a:t> </a:t>
            </a:r>
            <a:r>
              <a:rPr lang="en-US" altLang="zh-CN" dirty="0" smtClean="0"/>
              <a:t>medium.</a:t>
            </a:r>
            <a:endParaRPr lang="en-US" dirty="0"/>
          </a:p>
        </p:txBody>
      </p:sp>
    </p:spTree>
    <p:extLst>
      <p:ext uri="{BB962C8B-B14F-4D97-AF65-F5344CB8AC3E}">
        <p14:creationId xmlns:p14="http://schemas.microsoft.com/office/powerpoint/2010/main" val="5265774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smtClean="0"/>
              <a:t>Data</a:t>
            </a:r>
            <a:endParaRPr lang="en-US" dirty="0"/>
          </a:p>
        </p:txBody>
      </p:sp>
      <p:sp>
        <p:nvSpPr>
          <p:cNvPr id="3" name="Content Placeholder 2"/>
          <p:cNvSpPr>
            <a:spLocks noGrp="1"/>
          </p:cNvSpPr>
          <p:nvPr>
            <p:ph idx="1"/>
          </p:nvPr>
        </p:nvSpPr>
        <p:spPr/>
        <p:txBody>
          <a:bodyPr/>
          <a:lstStyle/>
          <a:p>
            <a:r>
              <a:rPr lang="en-US" dirty="0"/>
              <a:t>175 domestic films released in the US </a:t>
            </a:r>
            <a:r>
              <a:rPr lang="en-US" dirty="0" smtClean="0"/>
              <a:t>in</a:t>
            </a:r>
            <a:r>
              <a:rPr lang="zh-CN" altLang="en-US" dirty="0" smtClean="0"/>
              <a:t> </a:t>
            </a:r>
            <a:r>
              <a:rPr lang="en-US" altLang="zh-CN" dirty="0" smtClean="0"/>
              <a:t>2015-2017</a:t>
            </a:r>
            <a:r>
              <a:rPr lang="en-US" dirty="0" smtClean="0"/>
              <a:t>. </a:t>
            </a:r>
          </a:p>
          <a:p>
            <a:r>
              <a:rPr lang="en-US" altLang="zh-CN" dirty="0" smtClean="0"/>
              <a:t>Each</a:t>
            </a:r>
            <a:r>
              <a:rPr lang="zh-CN" altLang="en-US" dirty="0" smtClean="0"/>
              <a:t> </a:t>
            </a:r>
            <a:r>
              <a:rPr lang="en-US" altLang="zh-CN" dirty="0" smtClean="0"/>
              <a:t>film</a:t>
            </a:r>
            <a:r>
              <a:rPr lang="zh-CN" altLang="en-US" dirty="0" smtClean="0"/>
              <a:t> </a:t>
            </a:r>
            <a:r>
              <a:rPr lang="en-US" altLang="zh-CN" dirty="0" smtClean="0"/>
              <a:t>is</a:t>
            </a:r>
            <a:r>
              <a:rPr lang="zh-CN" altLang="en-US" dirty="0" smtClean="0"/>
              <a:t> </a:t>
            </a:r>
            <a:r>
              <a:rPr lang="en-US" altLang="zh-CN" dirty="0" smtClean="0"/>
              <a:t>within</a:t>
            </a:r>
            <a:r>
              <a:rPr lang="zh-CN" altLang="en-US" dirty="0" smtClean="0"/>
              <a:t> </a:t>
            </a:r>
            <a:r>
              <a:rPr lang="en-US" altLang="zh-CN" dirty="0" smtClean="0"/>
              <a:t>top</a:t>
            </a:r>
            <a:r>
              <a:rPr lang="zh-CN" altLang="en-US" dirty="0" smtClean="0"/>
              <a:t> </a:t>
            </a:r>
            <a:r>
              <a:rPr lang="en-US" altLang="zh-CN" dirty="0" smtClean="0"/>
              <a:t>20</a:t>
            </a:r>
            <a:r>
              <a:rPr lang="zh-CN" altLang="en-US" dirty="0" smtClean="0"/>
              <a:t> </a:t>
            </a:r>
            <a:r>
              <a:rPr lang="en-US" altLang="zh-CN" dirty="0" smtClean="0"/>
              <a:t>of</a:t>
            </a:r>
            <a:r>
              <a:rPr lang="zh-CN" altLang="en-US" dirty="0" smtClean="0"/>
              <a:t> </a:t>
            </a:r>
            <a:r>
              <a:rPr lang="en-US" altLang="zh-CN" dirty="0" smtClean="0"/>
              <a:t>the</a:t>
            </a:r>
            <a:r>
              <a:rPr lang="zh-CN" altLang="en-US" dirty="0" smtClean="0"/>
              <a:t> </a:t>
            </a:r>
            <a:r>
              <a:rPr lang="en-US" altLang="zh-CN" dirty="0" smtClean="0"/>
              <a:t>month.</a:t>
            </a:r>
            <a:r>
              <a:rPr lang="zh-CN" altLang="en-US" dirty="0" smtClean="0"/>
              <a:t> </a:t>
            </a:r>
            <a:endParaRPr lang="en-US" altLang="zh-CN" dirty="0" smtClean="0"/>
          </a:p>
          <a:p>
            <a:r>
              <a:rPr lang="en-US" altLang="zh-CN" dirty="0" smtClean="0"/>
              <a:t>Four</a:t>
            </a:r>
            <a:r>
              <a:rPr lang="zh-CN" altLang="en-US" dirty="0" smtClean="0"/>
              <a:t> </a:t>
            </a:r>
            <a:r>
              <a:rPr lang="en-US" altLang="zh-CN" dirty="0" smtClean="0"/>
              <a:t>genre</a:t>
            </a:r>
            <a:r>
              <a:rPr lang="zh-CN" altLang="en-US" dirty="0" smtClean="0"/>
              <a:t> </a:t>
            </a:r>
            <a:r>
              <a:rPr lang="en-US" altLang="zh-CN" dirty="0" smtClean="0"/>
              <a:t>categories:</a:t>
            </a:r>
            <a:r>
              <a:rPr lang="zh-CN" altLang="en-US" dirty="0" smtClean="0"/>
              <a:t> </a:t>
            </a:r>
            <a:r>
              <a:rPr lang="en-US" altLang="zh-CN" dirty="0" smtClean="0"/>
              <a:t>Comedy,</a:t>
            </a:r>
            <a:r>
              <a:rPr lang="zh-CN" altLang="en-US" dirty="0" smtClean="0"/>
              <a:t>  </a:t>
            </a:r>
            <a:r>
              <a:rPr lang="en-US" altLang="zh-CN" dirty="0" smtClean="0"/>
              <a:t>Horror,</a:t>
            </a:r>
            <a:r>
              <a:rPr lang="zh-CN" altLang="en-US" dirty="0" smtClean="0"/>
              <a:t> </a:t>
            </a:r>
            <a:r>
              <a:rPr lang="en-US" altLang="zh-CN" dirty="0" smtClean="0"/>
              <a:t>Drama</a:t>
            </a:r>
            <a:r>
              <a:rPr lang="zh-CN" altLang="en-US" dirty="0" smtClean="0"/>
              <a:t> </a:t>
            </a:r>
            <a:r>
              <a:rPr lang="en-US" altLang="zh-CN" dirty="0" smtClean="0"/>
              <a:t>and</a:t>
            </a:r>
            <a:r>
              <a:rPr lang="zh-CN" altLang="en-US" dirty="0" smtClean="0"/>
              <a:t> </a:t>
            </a:r>
            <a:r>
              <a:rPr lang="en-US" altLang="zh-CN" dirty="0" smtClean="0"/>
              <a:t>Action/Adventure.</a:t>
            </a:r>
            <a:r>
              <a:rPr lang="zh-CN" altLang="en-US" dirty="0" smtClean="0"/>
              <a:t> </a:t>
            </a:r>
            <a:endParaRPr lang="en-US" altLang="zh-CN" dirty="0" smtClean="0"/>
          </a:p>
          <a:p>
            <a:r>
              <a:rPr lang="en-US" altLang="zh-CN" dirty="0" smtClean="0"/>
              <a:t>Sources:</a:t>
            </a:r>
            <a:r>
              <a:rPr lang="zh-CN" altLang="en-US" dirty="0" smtClean="0"/>
              <a:t> </a:t>
            </a:r>
            <a:r>
              <a:rPr lang="zh-CN" altLang="en-US" dirty="0"/>
              <a:t> </a:t>
            </a:r>
            <a:r>
              <a:rPr lang="en-US" u="sng" dirty="0" smtClean="0">
                <a:hlinkClick r:id="rId3"/>
              </a:rPr>
              <a:t>www.boxofficemojo.com</a:t>
            </a:r>
            <a:endParaRPr lang="en-US" altLang="zh-CN" dirty="0" smtClean="0"/>
          </a:p>
          <a:p>
            <a:pPr marL="0" indent="0">
              <a:buNone/>
            </a:pPr>
            <a:endParaRPr lang="en-US" altLang="zh-CN" dirty="0" smtClean="0"/>
          </a:p>
          <a:p>
            <a:endParaRPr lang="en-US" dirty="0"/>
          </a:p>
        </p:txBody>
      </p:sp>
    </p:spTree>
    <p:extLst>
      <p:ext uri="{BB962C8B-B14F-4D97-AF65-F5344CB8AC3E}">
        <p14:creationId xmlns:p14="http://schemas.microsoft.com/office/powerpoint/2010/main" val="11787955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stretch>
            <a:fillRect/>
          </a:stretch>
        </p:blipFill>
        <p:spPr>
          <a:xfrm>
            <a:off x="0" y="0"/>
            <a:ext cx="5953917" cy="6622473"/>
          </a:xfrm>
          <a:prstGeom prst="rect">
            <a:avLst/>
          </a:prstGeom>
        </p:spPr>
      </p:pic>
      <p:pic>
        <p:nvPicPr>
          <p:cNvPr id="5" name="Picture 4"/>
          <p:cNvPicPr>
            <a:picLocks noChangeAspect="1"/>
          </p:cNvPicPr>
          <p:nvPr/>
        </p:nvPicPr>
        <p:blipFill>
          <a:blip r:embed="rId4"/>
          <a:stretch>
            <a:fillRect/>
          </a:stretch>
        </p:blipFill>
        <p:spPr>
          <a:xfrm>
            <a:off x="5953917" y="0"/>
            <a:ext cx="6080282" cy="6622473"/>
          </a:xfrm>
          <a:prstGeom prst="rect">
            <a:avLst/>
          </a:prstGeom>
        </p:spPr>
      </p:pic>
    </p:spTree>
    <p:extLst>
      <p:ext uri="{BB962C8B-B14F-4D97-AF65-F5344CB8AC3E}">
        <p14:creationId xmlns:p14="http://schemas.microsoft.com/office/powerpoint/2010/main" val="54235696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smtClean="0"/>
              <a:t>Statistical</a:t>
            </a:r>
            <a:r>
              <a:rPr lang="zh-CN" altLang="en-US" dirty="0" smtClean="0"/>
              <a:t> </a:t>
            </a:r>
            <a:r>
              <a:rPr lang="en-US" altLang="zh-CN" dirty="0" smtClean="0"/>
              <a:t>approach</a:t>
            </a:r>
            <a:endParaRPr lang="en-US" dirty="0"/>
          </a:p>
        </p:txBody>
      </p:sp>
      <p:sp>
        <p:nvSpPr>
          <p:cNvPr id="3" name="Content Placeholder 2"/>
          <p:cNvSpPr>
            <a:spLocks noGrp="1"/>
          </p:cNvSpPr>
          <p:nvPr>
            <p:ph idx="1"/>
          </p:nvPr>
        </p:nvSpPr>
        <p:spPr>
          <a:xfrm>
            <a:off x="1306286" y="2015732"/>
            <a:ext cx="10226351" cy="3563974"/>
          </a:xfrm>
        </p:spPr>
        <p:txBody>
          <a:bodyPr/>
          <a:lstStyle/>
          <a:p>
            <a:r>
              <a:rPr lang="en-US" altLang="zh-CN" sz="2400" dirty="0" smtClean="0"/>
              <a:t>Least-squares</a:t>
            </a:r>
            <a:r>
              <a:rPr lang="zh-CN" altLang="en-US" sz="2400" dirty="0" smtClean="0"/>
              <a:t> </a:t>
            </a:r>
            <a:r>
              <a:rPr lang="en-US" altLang="zh-CN" sz="2400" dirty="0"/>
              <a:t>r</a:t>
            </a:r>
            <a:r>
              <a:rPr lang="en-US" altLang="zh-CN" sz="2400" dirty="0" smtClean="0"/>
              <a:t>egression</a:t>
            </a:r>
            <a:r>
              <a:rPr lang="zh-CN" altLang="en-US" sz="2400" dirty="0" smtClean="0"/>
              <a:t> </a:t>
            </a:r>
            <a:r>
              <a:rPr lang="en-US" altLang="zh-CN" sz="2400" dirty="0" smtClean="0"/>
              <a:t>to</a:t>
            </a:r>
            <a:r>
              <a:rPr lang="zh-CN" altLang="en-US" sz="2400" dirty="0" smtClean="0"/>
              <a:t> </a:t>
            </a:r>
            <a:r>
              <a:rPr lang="en-US" altLang="zh-CN" sz="2400" dirty="0" smtClean="0"/>
              <a:t>analyze</a:t>
            </a:r>
            <a:r>
              <a:rPr lang="zh-CN" altLang="en-US" sz="2400" dirty="0" smtClean="0"/>
              <a:t> </a:t>
            </a:r>
            <a:r>
              <a:rPr lang="en-US" altLang="zh-CN" sz="2400" dirty="0" smtClean="0"/>
              <a:t>correlation</a:t>
            </a:r>
            <a:r>
              <a:rPr lang="zh-CN" altLang="en-US" sz="2400" dirty="0" smtClean="0"/>
              <a:t> </a:t>
            </a:r>
            <a:r>
              <a:rPr lang="en-US" altLang="zh-CN" sz="2400" dirty="0" smtClean="0"/>
              <a:t>between</a:t>
            </a:r>
            <a:r>
              <a:rPr lang="zh-CN" altLang="en-US" sz="2400" dirty="0" smtClean="0"/>
              <a:t> </a:t>
            </a:r>
            <a:r>
              <a:rPr lang="en-US" altLang="zh-CN" sz="2400" dirty="0" smtClean="0"/>
              <a:t>domestic</a:t>
            </a:r>
            <a:r>
              <a:rPr lang="zh-CN" altLang="en-US" sz="2400" dirty="0" smtClean="0"/>
              <a:t> </a:t>
            </a:r>
            <a:r>
              <a:rPr lang="en-US" altLang="zh-CN" sz="2400" dirty="0" smtClean="0"/>
              <a:t>total</a:t>
            </a:r>
            <a:r>
              <a:rPr lang="zh-CN" altLang="en-US" sz="2400" dirty="0" smtClean="0"/>
              <a:t> </a:t>
            </a:r>
            <a:r>
              <a:rPr lang="en-US" altLang="zh-CN" sz="2400" dirty="0" smtClean="0"/>
              <a:t>revenue</a:t>
            </a:r>
            <a:r>
              <a:rPr lang="zh-CN" altLang="en-US" sz="2400" dirty="0" smtClean="0"/>
              <a:t> </a:t>
            </a:r>
            <a:r>
              <a:rPr lang="en-US" altLang="zh-CN" sz="2400" dirty="0" smtClean="0"/>
              <a:t>and</a:t>
            </a:r>
            <a:r>
              <a:rPr lang="zh-CN" altLang="en-US" sz="2400" dirty="0" smtClean="0"/>
              <a:t> </a:t>
            </a:r>
            <a:r>
              <a:rPr lang="en-US" altLang="zh-CN" sz="2400" dirty="0" smtClean="0"/>
              <a:t>production</a:t>
            </a:r>
            <a:r>
              <a:rPr lang="zh-CN" altLang="en-US" sz="2400" dirty="0" smtClean="0"/>
              <a:t> </a:t>
            </a:r>
            <a:r>
              <a:rPr lang="en-US" altLang="zh-CN" sz="2400" dirty="0" smtClean="0"/>
              <a:t>budget</a:t>
            </a:r>
            <a:endParaRPr lang="en-US" altLang="zh-CN" sz="2400" dirty="0" smtClean="0"/>
          </a:p>
          <a:p>
            <a:r>
              <a:rPr lang="en-US" altLang="zh-CN" sz="2400" dirty="0" smtClean="0"/>
              <a:t>Bootstrap</a:t>
            </a:r>
            <a:r>
              <a:rPr lang="zh-CN" altLang="en-US" sz="2400" dirty="0" smtClean="0"/>
              <a:t> </a:t>
            </a:r>
            <a:r>
              <a:rPr lang="en-US" altLang="zh-CN" sz="2400" dirty="0" smtClean="0"/>
              <a:t>resampling</a:t>
            </a:r>
            <a:r>
              <a:rPr lang="zh-CN" altLang="en-US" sz="2400" dirty="0" smtClean="0"/>
              <a:t> </a:t>
            </a:r>
            <a:r>
              <a:rPr lang="en-US" altLang="zh-CN" sz="2400" dirty="0" smtClean="0"/>
              <a:t>technique</a:t>
            </a:r>
            <a:r>
              <a:rPr lang="zh-CN" altLang="en-US" sz="2400" dirty="0" smtClean="0"/>
              <a:t> </a:t>
            </a:r>
            <a:r>
              <a:rPr lang="en-US" altLang="zh-CN" sz="2400" dirty="0" smtClean="0"/>
              <a:t>t</a:t>
            </a:r>
            <a:r>
              <a:rPr lang="en-US" sz="2400" dirty="0" smtClean="0"/>
              <a:t>o </a:t>
            </a:r>
            <a:r>
              <a:rPr lang="en-US" sz="2400" dirty="0"/>
              <a:t>generate a distribution of least-squares linear regression </a:t>
            </a:r>
            <a:r>
              <a:rPr lang="en-US" sz="2400" dirty="0" smtClean="0"/>
              <a:t>slopes</a:t>
            </a:r>
            <a:r>
              <a:rPr lang="zh-CN" altLang="en-US" sz="2400" dirty="0" smtClean="0"/>
              <a:t> </a:t>
            </a:r>
            <a:r>
              <a:rPr lang="en-US" altLang="zh-CN" sz="2400" dirty="0" smtClean="0"/>
              <a:t>and</a:t>
            </a:r>
            <a:r>
              <a:rPr lang="zh-CN" altLang="en-US" sz="2400" dirty="0" smtClean="0"/>
              <a:t> </a:t>
            </a:r>
            <a:r>
              <a:rPr lang="en-US" altLang="zh-CN" sz="2400" dirty="0" smtClean="0"/>
              <a:t>correlation</a:t>
            </a:r>
            <a:r>
              <a:rPr lang="zh-CN" altLang="en-US" sz="2400" dirty="0" smtClean="0"/>
              <a:t> </a:t>
            </a:r>
            <a:r>
              <a:rPr lang="en-US" altLang="zh-CN" sz="2400" dirty="0" smtClean="0"/>
              <a:t>coefficients</a:t>
            </a:r>
            <a:endParaRPr lang="en-US" sz="2400" dirty="0" smtClean="0"/>
          </a:p>
          <a:p>
            <a:r>
              <a:rPr lang="en-US" altLang="zh-CN" sz="2400" dirty="0" smtClean="0"/>
              <a:t>Linear</a:t>
            </a:r>
            <a:r>
              <a:rPr lang="zh-CN" altLang="en-US" sz="2400" dirty="0" smtClean="0"/>
              <a:t> </a:t>
            </a:r>
            <a:r>
              <a:rPr lang="en-US" altLang="zh-CN" sz="2400" dirty="0" smtClean="0"/>
              <a:t>regression</a:t>
            </a:r>
            <a:r>
              <a:rPr lang="zh-CN" altLang="en-US" sz="2400" dirty="0" smtClean="0"/>
              <a:t> </a:t>
            </a:r>
            <a:r>
              <a:rPr lang="en-US" altLang="zh-CN" sz="2400" dirty="0" smtClean="0"/>
              <a:t>with</a:t>
            </a:r>
            <a:r>
              <a:rPr lang="zh-CN" altLang="en-US" sz="2400" dirty="0" smtClean="0"/>
              <a:t> </a:t>
            </a:r>
            <a:r>
              <a:rPr lang="en-US" altLang="zh-CN" sz="2400" dirty="0" smtClean="0"/>
              <a:t>multiple</a:t>
            </a:r>
            <a:r>
              <a:rPr lang="zh-CN" altLang="en-US" sz="2400" dirty="0" smtClean="0"/>
              <a:t> </a:t>
            </a:r>
            <a:r>
              <a:rPr lang="en-US" altLang="zh-CN" sz="2400" dirty="0" smtClean="0"/>
              <a:t>variables</a:t>
            </a:r>
          </a:p>
          <a:p>
            <a:r>
              <a:rPr lang="en-US" altLang="zh-CN" sz="2400" dirty="0" smtClean="0"/>
              <a:t>Residual</a:t>
            </a:r>
            <a:r>
              <a:rPr lang="zh-CN" altLang="en-US" sz="2400" dirty="0" smtClean="0"/>
              <a:t> </a:t>
            </a:r>
            <a:r>
              <a:rPr lang="en-US" altLang="zh-CN" sz="2400" dirty="0" smtClean="0"/>
              <a:t>analysis</a:t>
            </a:r>
            <a:r>
              <a:rPr lang="zh-CN" altLang="en-US" sz="2400" dirty="0" smtClean="0"/>
              <a:t> </a:t>
            </a:r>
            <a:r>
              <a:rPr lang="en-US" altLang="zh-CN" sz="2400" dirty="0" smtClean="0"/>
              <a:t>(normality</a:t>
            </a:r>
            <a:r>
              <a:rPr lang="zh-CN" altLang="en-US" sz="2400" dirty="0" smtClean="0"/>
              <a:t> </a:t>
            </a:r>
            <a:r>
              <a:rPr lang="en-US" altLang="zh-CN" sz="2400" dirty="0" smtClean="0"/>
              <a:t>and</a:t>
            </a:r>
            <a:r>
              <a:rPr lang="zh-CN" altLang="en-US" sz="2400" dirty="0" smtClean="0"/>
              <a:t> </a:t>
            </a:r>
            <a:r>
              <a:rPr lang="en-US" altLang="zh-CN" sz="2400" dirty="0" smtClean="0"/>
              <a:t>autocorrelation)</a:t>
            </a:r>
            <a:endParaRPr lang="en-US" sz="2400" dirty="0" smtClean="0"/>
          </a:p>
          <a:p>
            <a:endParaRPr lang="en-US" altLang="zh-CN" dirty="0"/>
          </a:p>
          <a:p>
            <a:endParaRPr lang="en-US" dirty="0"/>
          </a:p>
        </p:txBody>
      </p:sp>
    </p:spTree>
    <p:extLst>
      <p:ext uri="{BB962C8B-B14F-4D97-AF65-F5344CB8AC3E}">
        <p14:creationId xmlns:p14="http://schemas.microsoft.com/office/powerpoint/2010/main" val="147967787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5759" y="461619"/>
            <a:ext cx="9603275" cy="1049235"/>
          </a:xfrm>
        </p:spPr>
        <p:txBody>
          <a:bodyPr/>
          <a:lstStyle/>
          <a:p>
            <a:r>
              <a:rPr lang="en-US" altLang="zh-CN" dirty="0" smtClean="0"/>
              <a:t>Boxplots</a:t>
            </a:r>
            <a:r>
              <a:rPr lang="zh-CN" altLang="en-US" dirty="0" smtClean="0"/>
              <a:t> </a:t>
            </a:r>
            <a:r>
              <a:rPr lang="en-US" dirty="0" smtClean="0"/>
              <a:t>of </a:t>
            </a:r>
            <a:r>
              <a:rPr lang="en-US" dirty="0"/>
              <a:t>total domestic gross for four </a:t>
            </a:r>
            <a:r>
              <a:rPr lang="en-US" dirty="0" smtClean="0"/>
              <a:t>genre</a:t>
            </a:r>
            <a:r>
              <a:rPr lang="en-US" altLang="zh-CN" dirty="0" smtClean="0"/>
              <a:t>s</a:t>
            </a:r>
            <a:endParaRPr lang="en-US" dirty="0"/>
          </a:p>
        </p:txBody>
      </p:sp>
      <p:pic>
        <p:nvPicPr>
          <p:cNvPr id="4" name="Content Placeholder 3"/>
          <p:cNvPicPr>
            <a:picLocks noGrp="1"/>
          </p:cNvPicPr>
          <p:nvPr>
            <p:ph idx="1"/>
          </p:nvPr>
        </p:nvPicPr>
        <p:blipFill>
          <a:blip r:embed="rId3"/>
          <a:stretch>
            <a:fillRect/>
          </a:stretch>
        </p:blipFill>
        <p:spPr>
          <a:xfrm>
            <a:off x="1604865" y="461619"/>
            <a:ext cx="9230775" cy="6069809"/>
          </a:xfrm>
          <a:prstGeom prst="rect">
            <a:avLst/>
          </a:prstGeom>
        </p:spPr>
      </p:pic>
    </p:spTree>
    <p:extLst>
      <p:ext uri="{BB962C8B-B14F-4D97-AF65-F5344CB8AC3E}">
        <p14:creationId xmlns:p14="http://schemas.microsoft.com/office/powerpoint/2010/main" val="138274229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2859" y="301599"/>
            <a:ext cx="9603275" cy="1049235"/>
          </a:xfrm>
        </p:spPr>
        <p:txBody>
          <a:bodyPr/>
          <a:lstStyle/>
          <a:p>
            <a:r>
              <a:rPr lang="en-US" altLang="zh-CN" dirty="0"/>
              <a:t>Results</a:t>
            </a:r>
            <a:endParaRPr lang="en-US" dirty="0"/>
          </a:p>
        </p:txBody>
      </p:sp>
      <p:pic>
        <p:nvPicPr>
          <p:cNvPr id="4" name="Content Placeholder 3"/>
          <p:cNvPicPr>
            <a:picLocks noGrp="1"/>
          </p:cNvPicPr>
          <p:nvPr>
            <p:ph idx="1"/>
          </p:nvPr>
        </p:nvPicPr>
        <p:blipFill>
          <a:blip r:embed="rId2"/>
          <a:stretch>
            <a:fillRect/>
          </a:stretch>
        </p:blipFill>
        <p:spPr>
          <a:xfrm>
            <a:off x="262860" y="457200"/>
            <a:ext cx="7761467" cy="5831633"/>
          </a:xfrm>
          <a:prstGeom prst="rect">
            <a:avLst/>
          </a:prstGeom>
        </p:spPr>
      </p:pic>
      <p:sp>
        <p:nvSpPr>
          <p:cNvPr id="5" name="TextBox 4"/>
          <p:cNvSpPr txBox="1"/>
          <p:nvPr/>
        </p:nvSpPr>
        <p:spPr>
          <a:xfrm>
            <a:off x="7571324" y="1764518"/>
            <a:ext cx="4409181" cy="4154984"/>
          </a:xfrm>
          <a:prstGeom prst="rect">
            <a:avLst/>
          </a:prstGeom>
          <a:noFill/>
        </p:spPr>
        <p:txBody>
          <a:bodyPr wrap="square" rtlCol="0">
            <a:spAutoFit/>
          </a:bodyPr>
          <a:lstStyle/>
          <a:p>
            <a:r>
              <a:rPr lang="en-US" altLang="zh-CN" sz="2400" dirty="0"/>
              <a:t>R</a:t>
            </a:r>
            <a:r>
              <a:rPr lang="en-US" sz="2400" dirty="0" smtClean="0"/>
              <a:t>aw slope</a:t>
            </a:r>
            <a:r>
              <a:rPr lang="en-US" altLang="zh-CN" sz="2400" dirty="0" smtClean="0"/>
              <a:t>:</a:t>
            </a:r>
            <a:r>
              <a:rPr lang="en-US" sz="2400" dirty="0" smtClean="0"/>
              <a:t>1.2421</a:t>
            </a:r>
          </a:p>
          <a:p>
            <a:r>
              <a:rPr lang="en-US" altLang="zh-CN" sz="2400" dirty="0"/>
              <a:t>S</a:t>
            </a:r>
            <a:r>
              <a:rPr lang="en-US" sz="2400" dirty="0" smtClean="0"/>
              <a:t>tandard deviation</a:t>
            </a:r>
            <a:r>
              <a:rPr lang="en-US" altLang="zh-CN" sz="2400" dirty="0" smtClean="0"/>
              <a:t>:</a:t>
            </a:r>
            <a:r>
              <a:rPr lang="en-US" sz="2400" dirty="0" smtClean="0"/>
              <a:t>1.2329</a:t>
            </a:r>
          </a:p>
          <a:p>
            <a:r>
              <a:rPr lang="en-US" sz="2400" dirty="0" smtClean="0"/>
              <a:t>R</a:t>
            </a:r>
            <a:r>
              <a:rPr lang="en-US" altLang="zh-CN" sz="2400" dirty="0" smtClean="0"/>
              <a:t>^2</a:t>
            </a:r>
            <a:r>
              <a:rPr lang="zh-CN" altLang="en-US" sz="2400" dirty="0" smtClean="0"/>
              <a:t> </a:t>
            </a:r>
            <a:r>
              <a:rPr lang="en-US" altLang="zh-CN" sz="2400" dirty="0" smtClean="0"/>
              <a:t>:</a:t>
            </a:r>
            <a:r>
              <a:rPr lang="zh-CN" altLang="en-US" sz="2400" dirty="0" smtClean="0"/>
              <a:t>  </a:t>
            </a:r>
            <a:r>
              <a:rPr lang="en-US" sz="2400" dirty="0" smtClean="0"/>
              <a:t>0.</a:t>
            </a:r>
            <a:r>
              <a:rPr lang="en-US" altLang="zh-CN" sz="2400" dirty="0" smtClean="0"/>
              <a:t>5056</a:t>
            </a:r>
          </a:p>
          <a:p>
            <a:r>
              <a:rPr lang="en-US" altLang="zh-CN" sz="2400" dirty="0" smtClean="0"/>
              <a:t>P</a:t>
            </a:r>
            <a:r>
              <a:rPr lang="zh-CN" altLang="en-US" sz="2400" dirty="0" smtClean="0"/>
              <a:t> </a:t>
            </a:r>
            <a:r>
              <a:rPr lang="en-US" altLang="zh-CN" sz="2400" dirty="0" smtClean="0"/>
              <a:t>value:</a:t>
            </a:r>
            <a:r>
              <a:rPr lang="zh-CN" altLang="en-US" sz="2400" dirty="0" smtClean="0"/>
              <a:t> </a:t>
            </a:r>
            <a:r>
              <a:rPr lang="en-US" altLang="zh-CN" sz="2400" dirty="0" smtClean="0"/>
              <a:t>0.0000</a:t>
            </a:r>
          </a:p>
          <a:p>
            <a:r>
              <a:rPr lang="en-US" sz="2400" dirty="0" smtClean="0"/>
              <a:t>95</a:t>
            </a:r>
            <a:r>
              <a:rPr lang="en-US" sz="2400" dirty="0"/>
              <a:t>% </a:t>
            </a:r>
            <a:r>
              <a:rPr lang="en-US" altLang="zh-CN" sz="2400" dirty="0" smtClean="0"/>
              <a:t>CI:</a:t>
            </a:r>
            <a:r>
              <a:rPr lang="zh-CN" altLang="en-US" sz="2400" dirty="0"/>
              <a:t> </a:t>
            </a:r>
            <a:r>
              <a:rPr lang="zh-CN" altLang="en-US" sz="2400" dirty="0" smtClean="0"/>
              <a:t> </a:t>
            </a:r>
            <a:r>
              <a:rPr lang="en-US" altLang="zh-CN" sz="2400" dirty="0" smtClean="0"/>
              <a:t>[</a:t>
            </a:r>
            <a:r>
              <a:rPr lang="en-US" sz="2400" dirty="0" smtClean="0"/>
              <a:t>-</a:t>
            </a:r>
            <a:r>
              <a:rPr lang="en-US" sz="2400" dirty="0"/>
              <a:t>1.1971 </a:t>
            </a:r>
            <a:r>
              <a:rPr lang="zh-CN" altLang="en-US" sz="2400" dirty="0" smtClean="0"/>
              <a:t>   </a:t>
            </a:r>
            <a:r>
              <a:rPr lang="en-US" sz="2400" dirty="0" smtClean="0"/>
              <a:t>3.6812</a:t>
            </a:r>
            <a:r>
              <a:rPr lang="en-US" altLang="zh-CN" sz="2400" dirty="0" smtClean="0"/>
              <a:t>]</a:t>
            </a:r>
          </a:p>
          <a:p>
            <a:endParaRPr lang="en-US" sz="2400" dirty="0"/>
          </a:p>
          <a:p>
            <a:r>
              <a:rPr lang="en-US" sz="2400" dirty="0"/>
              <a:t>existence of correlation is statistically significant but the nature of </a:t>
            </a:r>
            <a:r>
              <a:rPr lang="en-US" sz="2400" dirty="0" smtClean="0"/>
              <a:t>correlation </a:t>
            </a:r>
            <a:r>
              <a:rPr lang="en-US" sz="2400" dirty="0"/>
              <a:t>between budget and revenue remains inconclusive. </a:t>
            </a:r>
            <a:r>
              <a:rPr lang="en-US" altLang="zh-CN" sz="2400" dirty="0" smtClean="0"/>
              <a:t>.</a:t>
            </a:r>
            <a:endParaRPr lang="en-US" sz="2400" dirty="0"/>
          </a:p>
        </p:txBody>
      </p:sp>
    </p:spTree>
    <p:extLst>
      <p:ext uri="{BB962C8B-B14F-4D97-AF65-F5344CB8AC3E}">
        <p14:creationId xmlns:p14="http://schemas.microsoft.com/office/powerpoint/2010/main" val="96049869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p:cNvPicPr>
          <p:nvPr>
            <p:ph idx="1"/>
          </p:nvPr>
        </p:nvPicPr>
        <p:blipFill>
          <a:blip r:embed="rId3"/>
          <a:stretch>
            <a:fillRect/>
          </a:stretch>
        </p:blipFill>
        <p:spPr>
          <a:xfrm>
            <a:off x="-274320" y="182880"/>
            <a:ext cx="8206740" cy="5852160"/>
          </a:xfrm>
          <a:prstGeom prst="rect">
            <a:avLst/>
          </a:prstGeom>
        </p:spPr>
      </p:pic>
      <p:sp>
        <p:nvSpPr>
          <p:cNvPr id="5" name="TextBox 4"/>
          <p:cNvSpPr txBox="1"/>
          <p:nvPr/>
        </p:nvSpPr>
        <p:spPr>
          <a:xfrm>
            <a:off x="7360920" y="2057400"/>
            <a:ext cx="4831080" cy="2246769"/>
          </a:xfrm>
          <a:prstGeom prst="rect">
            <a:avLst/>
          </a:prstGeom>
          <a:noFill/>
        </p:spPr>
        <p:txBody>
          <a:bodyPr wrap="square" rtlCol="0">
            <a:spAutoFit/>
          </a:bodyPr>
          <a:lstStyle/>
          <a:p>
            <a:r>
              <a:rPr lang="en-US" sz="2000" dirty="0"/>
              <a:t>Bootstrap Mean Slope = </a:t>
            </a:r>
            <a:r>
              <a:rPr lang="en-US" sz="2000" dirty="0" smtClean="0"/>
              <a:t>1.2397</a:t>
            </a:r>
          </a:p>
          <a:p>
            <a:r>
              <a:rPr lang="en-US" altLang="zh-CN" sz="2000" dirty="0"/>
              <a:t>S</a:t>
            </a:r>
            <a:r>
              <a:rPr lang="en-US" sz="2000" dirty="0" smtClean="0"/>
              <a:t>tandard </a:t>
            </a:r>
            <a:r>
              <a:rPr lang="en-US" sz="2000" dirty="0"/>
              <a:t>deviation </a:t>
            </a:r>
            <a:r>
              <a:rPr lang="en-US" altLang="zh-CN" sz="2000" dirty="0" smtClean="0"/>
              <a:t>=</a:t>
            </a:r>
            <a:r>
              <a:rPr lang="zh-CN" altLang="en-US" sz="2000" dirty="0" smtClean="0"/>
              <a:t> </a:t>
            </a:r>
            <a:r>
              <a:rPr lang="en-US" sz="2000" dirty="0" smtClean="0"/>
              <a:t>0.1647</a:t>
            </a:r>
            <a:endParaRPr lang="en-US" sz="2000" i="1" dirty="0" smtClean="0"/>
          </a:p>
          <a:p>
            <a:r>
              <a:rPr lang="en-US" sz="2000" i="1" dirty="0" smtClean="0"/>
              <a:t>ch2_s </a:t>
            </a:r>
            <a:r>
              <a:rPr lang="en-US" sz="2000" i="1" dirty="0"/>
              <a:t>=</a:t>
            </a:r>
            <a:r>
              <a:rPr lang="en-US" sz="2000" dirty="0"/>
              <a:t> </a:t>
            </a:r>
            <a:r>
              <a:rPr lang="en-US" sz="2000" i="1" dirty="0" smtClean="0"/>
              <a:t>35.4677</a:t>
            </a:r>
          </a:p>
          <a:p>
            <a:r>
              <a:rPr lang="en-US" altLang="zh-CN" sz="2000" i="1" dirty="0" smtClean="0"/>
              <a:t>critical</a:t>
            </a:r>
            <a:r>
              <a:rPr lang="en-US" sz="2000" i="1" dirty="0" smtClean="0"/>
              <a:t>_chi2</a:t>
            </a:r>
            <a:r>
              <a:rPr lang="en-US" sz="2000" i="1" dirty="0"/>
              <a:t>=</a:t>
            </a:r>
            <a:r>
              <a:rPr lang="en-US" sz="2000" dirty="0"/>
              <a:t> </a:t>
            </a:r>
            <a:r>
              <a:rPr lang="en-US" sz="2000" i="1" dirty="0" smtClean="0"/>
              <a:t>40.1133</a:t>
            </a:r>
          </a:p>
          <a:p>
            <a:r>
              <a:rPr lang="en-US" sz="2000" dirty="0"/>
              <a:t>LS slope distribution passed the chi- squared test of </a:t>
            </a:r>
            <a:r>
              <a:rPr lang="en-US" sz="2000" dirty="0" smtClean="0"/>
              <a:t>normality</a:t>
            </a:r>
            <a:r>
              <a:rPr lang="en-US" altLang="zh-CN" sz="2000" dirty="0" smtClean="0"/>
              <a:t>.</a:t>
            </a:r>
          </a:p>
          <a:p>
            <a:r>
              <a:rPr lang="en-US" sz="2000" dirty="0" smtClean="0"/>
              <a:t>95</a:t>
            </a:r>
            <a:r>
              <a:rPr lang="en-US" sz="2000" dirty="0"/>
              <a:t>% confidence </a:t>
            </a:r>
            <a:r>
              <a:rPr lang="en-US" sz="2000" dirty="0" smtClean="0"/>
              <a:t>interval</a:t>
            </a:r>
            <a:r>
              <a:rPr lang="en-US" altLang="zh-CN" sz="2000" dirty="0" smtClean="0"/>
              <a:t>:</a:t>
            </a:r>
            <a:r>
              <a:rPr lang="zh-CN" altLang="en-US" sz="2000" dirty="0" smtClean="0"/>
              <a:t> </a:t>
            </a:r>
            <a:r>
              <a:rPr lang="en-US" sz="2000" dirty="0" smtClean="0"/>
              <a:t>[</a:t>
            </a:r>
            <a:r>
              <a:rPr lang="en-US" sz="2000" dirty="0" smtClean="0"/>
              <a:t>0.9213</a:t>
            </a:r>
            <a:r>
              <a:rPr lang="zh-CN" altLang="en-US" sz="2000" dirty="0" smtClean="0"/>
              <a:t> </a:t>
            </a:r>
            <a:r>
              <a:rPr lang="zh-CN" altLang="en-US" sz="2000" dirty="0" smtClean="0"/>
              <a:t>  </a:t>
            </a:r>
            <a:r>
              <a:rPr lang="en-US" sz="2000" dirty="0" smtClean="0"/>
              <a:t>1.5668</a:t>
            </a:r>
            <a:r>
              <a:rPr lang="en-US" sz="2000" dirty="0"/>
              <a:t>]</a:t>
            </a:r>
          </a:p>
        </p:txBody>
      </p:sp>
      <p:sp>
        <p:nvSpPr>
          <p:cNvPr id="6" name="TextBox 5"/>
          <p:cNvSpPr txBox="1"/>
          <p:nvPr/>
        </p:nvSpPr>
        <p:spPr>
          <a:xfrm>
            <a:off x="7360920" y="4663440"/>
            <a:ext cx="4831080" cy="707886"/>
          </a:xfrm>
          <a:prstGeom prst="rect">
            <a:avLst/>
          </a:prstGeom>
          <a:noFill/>
        </p:spPr>
        <p:txBody>
          <a:bodyPr wrap="square" rtlCol="0">
            <a:spAutoFit/>
          </a:bodyPr>
          <a:lstStyle/>
          <a:p>
            <a:r>
              <a:rPr lang="en-US" sz="2000" dirty="0" smtClean="0">
                <a:latin typeface="Ayuthaya" charset="-34"/>
                <a:ea typeface="Ayuthaya" charset="-34"/>
                <a:cs typeface="Ayuthaya" charset="-34"/>
              </a:rPr>
              <a:t>one </a:t>
            </a:r>
            <a:r>
              <a:rPr lang="en-US" sz="2000" dirty="0">
                <a:latin typeface="Ayuthaya" charset="-34"/>
                <a:ea typeface="Ayuthaya" charset="-34"/>
                <a:cs typeface="Ayuthaya" charset="-34"/>
              </a:rPr>
              <a:t>can conclude there is positive correlation</a:t>
            </a:r>
          </a:p>
        </p:txBody>
      </p:sp>
    </p:spTree>
    <p:extLst>
      <p:ext uri="{BB962C8B-B14F-4D97-AF65-F5344CB8AC3E}">
        <p14:creationId xmlns:p14="http://schemas.microsoft.com/office/powerpoint/2010/main" val="1534659169"/>
      </p:ext>
    </p:extLst>
  </p:cSld>
  <p:clrMapOvr>
    <a:masterClrMapping/>
  </p:clrMapOvr>
</p:sld>
</file>

<file path=ppt/theme/theme1.xml><?xml version="1.0" encoding="utf-8"?>
<a:theme xmlns:a="http://schemas.openxmlformats.org/drawingml/2006/main" name="Gallery">
  <a:themeElements>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lery">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Gallery</Template>
  <TotalTime>170</TotalTime>
  <Words>710</Words>
  <Application>Microsoft Macintosh PowerPoint</Application>
  <PresentationFormat>Widescreen</PresentationFormat>
  <Paragraphs>141</Paragraphs>
  <Slides>15</Slides>
  <Notes>10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15</vt:i4>
      </vt:variant>
    </vt:vector>
  </HeadingPairs>
  <TitlesOfParts>
    <vt:vector size="25" baseType="lpstr">
      <vt:lpstr>Ayuthaya</vt:lpstr>
      <vt:lpstr>Calibri</vt:lpstr>
      <vt:lpstr>DengXian</vt:lpstr>
      <vt:lpstr>Gill Sans MT</vt:lpstr>
      <vt:lpstr>Tekton Pro</vt:lpstr>
      <vt:lpstr>Times New Roman</vt:lpstr>
      <vt:lpstr>等线</vt:lpstr>
      <vt:lpstr>等线 Light</vt:lpstr>
      <vt:lpstr>Arial</vt:lpstr>
      <vt:lpstr>Gallery</vt:lpstr>
      <vt:lpstr>Predicting box office revenues for movies based on statistical model </vt:lpstr>
      <vt:lpstr>Motivation </vt:lpstr>
      <vt:lpstr>Variables</vt:lpstr>
      <vt:lpstr>Data</vt:lpstr>
      <vt:lpstr>PowerPoint Presentation</vt:lpstr>
      <vt:lpstr>Statistical approach</vt:lpstr>
      <vt:lpstr>Boxplots of total domestic gross for four genres</vt:lpstr>
      <vt:lpstr>Results</vt:lpstr>
      <vt:lpstr>PowerPoint Presentation</vt:lpstr>
      <vt:lpstr>PowerPoint Presentation</vt:lpstr>
      <vt:lpstr>Model #1 results</vt:lpstr>
      <vt:lpstr>Model 2 results</vt:lpstr>
      <vt:lpstr>Residual Analysis</vt:lpstr>
      <vt:lpstr>PowerPoint Presentation</vt:lpstr>
      <vt:lpstr>Questions?</vt:lpstr>
    </vt:vector>
  </TitlesOfParts>
  <Company/>
  <LinksUpToDate>false</LinksUpToDate>
  <SharedDoc>false</SharedDoc>
  <HyperlinksChanged>false</HyperlinksChanged>
  <AppVersion>15.0033</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Predicting box office revenues for movies based on empirical model </dc:title>
  <dc:creator>Zhang, Bei</dc:creator>
  <cp:lastModifiedBy>Zhang, Bei</cp:lastModifiedBy>
  <cp:revision>20</cp:revision>
  <dcterms:created xsi:type="dcterms:W3CDTF">2017-04-18T20:20:57Z</dcterms:created>
  <dcterms:modified xsi:type="dcterms:W3CDTF">2017-04-27T03:52:06Z</dcterms:modified>
</cp:coreProperties>
</file>