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2" r:id="rId7"/>
    <p:sldId id="264" r:id="rId8"/>
    <p:sldId id="280" r:id="rId9"/>
    <p:sldId id="275" r:id="rId10"/>
    <p:sldId id="278" r:id="rId11"/>
    <p:sldId id="281" r:id="rId12"/>
    <p:sldId id="265" r:id="rId13"/>
    <p:sldId id="282" r:id="rId14"/>
    <p:sldId id="277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/>
    <p:restoredTop sz="94671"/>
  </p:normalViewPr>
  <p:slideViewPr>
    <p:cSldViewPr snapToGrid="0" snapToObjects="1">
      <p:cViewPr varScale="1">
        <p:scale>
          <a:sx n="97" d="100"/>
          <a:sy n="97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EBDB-C30E-FF42-A880-34FA7AC376B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FBCD-676B-9642-9C94-75F2AEC9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Control at a Local Brewery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analysis of in-house sensory panel to measure batch-to-batch consistency of an American IPA brew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of Descriptors after 0 days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1491871"/>
            <a:ext cx="5618922" cy="42141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80" y="1495684"/>
            <a:ext cx="6117420" cy="45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of Descriptors after 0, 30, and 60 days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" y="1491870"/>
            <a:ext cx="7154840" cy="5366130"/>
          </a:xfrm>
        </p:spPr>
      </p:pic>
      <p:sp>
        <p:nvSpPr>
          <p:cNvPr id="3" name="TextBox 2"/>
          <p:cNvSpPr txBox="1"/>
          <p:nvPr/>
        </p:nvSpPr>
        <p:spPr>
          <a:xfrm>
            <a:off x="7646504" y="2107096"/>
            <a:ext cx="3707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Some variables group together as expected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Becomes more spread-out after 30 days. Higher complexity of beer?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Suggests beer flavors and aromas may homogenize with time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9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of Batches </a:t>
            </a:r>
            <a:r>
              <a:rPr lang="mr-IN" dirty="0" smtClean="0"/>
              <a:t>–</a:t>
            </a:r>
            <a:r>
              <a:rPr lang="en-US" dirty="0" smtClean="0"/>
              <a:t> spread of batches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1307789"/>
            <a:ext cx="7022318" cy="5266739"/>
          </a:xfrm>
        </p:spPr>
      </p:pic>
      <p:sp>
        <p:nvSpPr>
          <p:cNvPr id="5" name="TextBox 4"/>
          <p:cNvSpPr txBox="1"/>
          <p:nvPr/>
        </p:nvSpPr>
        <p:spPr>
          <a:xfrm>
            <a:off x="7712765" y="1802296"/>
            <a:ext cx="3641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Visually, 160022, 160024, &amp; 160039 appear to be possible outliers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Hotelling</a:t>
            </a:r>
            <a:r>
              <a:rPr lang="en-US" dirty="0" smtClean="0"/>
              <a:t> </a:t>
            </a:r>
            <a:r>
              <a:rPr lang="en-US" dirty="0" err="1" smtClean="0"/>
              <a:t>t-square</a:t>
            </a:r>
            <a:r>
              <a:rPr lang="en-US" dirty="0" smtClean="0"/>
              <a:t> shows similar distance from center of data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i="1" dirty="0" smtClean="0"/>
              <a:t>(problem?) </a:t>
            </a:r>
            <a:r>
              <a:rPr lang="mr-IN" i="1" dirty="0" smtClean="0"/>
              <a:t>–</a:t>
            </a:r>
            <a:r>
              <a:rPr lang="en-US" i="1" dirty="0" smtClean="0"/>
              <a:t> need to correct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Matrix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err="1" smtClean="0"/>
              <a:t>pdist</a:t>
            </a:r>
            <a:r>
              <a:rPr lang="en-US" i="1" dirty="0" smtClean="0"/>
              <a:t>()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171122" cy="25873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Calculates Euclidean distance (straight line) between pairs of observations</a:t>
            </a:r>
          </a:p>
          <a:p>
            <a:r>
              <a:rPr lang="en-US" i="1" dirty="0" smtClean="0"/>
              <a:t>Try other distance metrics?</a:t>
            </a:r>
          </a:p>
          <a:p>
            <a:pPr lvl="1"/>
            <a:r>
              <a:rPr lang="en-US" i="1" dirty="0" smtClean="0"/>
              <a:t>Manhattan?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11" y="1825625"/>
            <a:ext cx="5875131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9"/>
            <a:ext cx="8227988" cy="6170991"/>
          </a:xfrm>
        </p:spPr>
      </p:pic>
      <p:sp>
        <p:nvSpPr>
          <p:cNvPr id="5" name="TextBox 4"/>
          <p:cNvSpPr txBox="1"/>
          <p:nvPr/>
        </p:nvSpPr>
        <p:spPr>
          <a:xfrm>
            <a:off x="757238" y="28575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Cluster Analysis of Batches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06678" y="1444487"/>
            <a:ext cx="2822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MATLAB: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Use </a:t>
            </a:r>
            <a:r>
              <a:rPr lang="en-US" sz="2000" i="1" dirty="0" smtClean="0"/>
              <a:t>linkage()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dendrogram</a:t>
            </a:r>
            <a:r>
              <a:rPr lang="en-US" sz="2000" i="1" dirty="0" smtClean="0"/>
              <a:t>() </a:t>
            </a:r>
            <a:r>
              <a:rPr lang="en-US" sz="2000" dirty="0" smtClean="0"/>
              <a:t>for tree</a:t>
            </a:r>
            <a:endParaRPr lang="en-US" sz="2000" i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Find cluster correlation with </a:t>
            </a:r>
            <a:r>
              <a:rPr lang="en-US" sz="2000" i="1" dirty="0" err="1" smtClean="0"/>
              <a:t>cophenet</a:t>
            </a:r>
            <a:r>
              <a:rPr lang="en-US" sz="2000" i="1" dirty="0" smtClean="0"/>
              <a:t>()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574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batch analysis</a:t>
            </a:r>
          </a:p>
          <a:p>
            <a:pPr lvl="1"/>
            <a:r>
              <a:rPr lang="en-US" dirty="0" err="1" smtClean="0"/>
              <a:t>Hotelling</a:t>
            </a:r>
            <a:r>
              <a:rPr lang="en-US" dirty="0" smtClean="0"/>
              <a:t> T</a:t>
            </a:r>
            <a:r>
              <a:rPr lang="en-US" baseline="30000" dirty="0" smtClean="0"/>
              <a:t>2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Distance metric for high dimensionality</a:t>
            </a:r>
          </a:p>
          <a:p>
            <a:r>
              <a:rPr lang="en-US" dirty="0" smtClean="0"/>
              <a:t> Analyze taster performance</a:t>
            </a:r>
          </a:p>
          <a:p>
            <a:pPr lvl="1"/>
            <a:r>
              <a:rPr lang="en-US" dirty="0" smtClean="0"/>
              <a:t>Find outlier tasters</a:t>
            </a:r>
          </a:p>
          <a:p>
            <a:r>
              <a:rPr lang="en-US" dirty="0" smtClean="0"/>
              <a:t>Overall:</a:t>
            </a:r>
          </a:p>
          <a:p>
            <a:pPr lvl="1"/>
            <a:r>
              <a:rPr lang="en-US" dirty="0" smtClean="0"/>
              <a:t>Summarize findings and make recommendations, e.g.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dentify which descriptors tasters struggle with</a:t>
            </a:r>
          </a:p>
          <a:p>
            <a:pPr lvl="2"/>
            <a:r>
              <a:rPr lang="en-US" dirty="0" smtClean="0"/>
              <a:t>Add or remove descriptors</a:t>
            </a:r>
          </a:p>
          <a:p>
            <a:pPr lvl="2"/>
            <a:r>
              <a:rPr lang="en-US" dirty="0" smtClean="0"/>
              <a:t>Replication of results: introduce “blind” batches for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939"/>
            <a:ext cx="7349836" cy="2534340"/>
          </a:xfrm>
        </p:spPr>
        <p:txBody>
          <a:bodyPr/>
          <a:lstStyle/>
          <a:p>
            <a:r>
              <a:rPr lang="en-US" dirty="0" smtClean="0"/>
              <a:t>Quantitative Descriptive Analysis® (QDR)</a:t>
            </a:r>
          </a:p>
          <a:p>
            <a:pPr lvl="1"/>
            <a:r>
              <a:rPr lang="en-US" dirty="0" smtClean="0"/>
              <a:t>A behavioral sensory evaluation approach</a:t>
            </a:r>
          </a:p>
          <a:p>
            <a:pPr lvl="1"/>
            <a:r>
              <a:rPr lang="en-US" dirty="0" smtClean="0"/>
              <a:t>Widely used in Food &amp; Beverage Sciences</a:t>
            </a:r>
          </a:p>
          <a:p>
            <a:pPr lvl="1"/>
            <a:r>
              <a:rPr lang="en-US" dirty="0" smtClean="0"/>
              <a:t>Term coined in 1974 by Herbert Stone and Joel </a:t>
            </a:r>
            <a:r>
              <a:rPr lang="en-US" dirty="0" err="1" smtClean="0"/>
              <a:t>Sidel</a:t>
            </a:r>
            <a:r>
              <a:rPr lang="en-US" dirty="0" smtClean="0"/>
              <a:t> at Stanford Research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to QDA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8073" cy="4351338"/>
          </a:xfrm>
        </p:spPr>
        <p:txBody>
          <a:bodyPr/>
          <a:lstStyle/>
          <a:p>
            <a:r>
              <a:rPr lang="en-US" dirty="0" smtClean="0"/>
              <a:t>Experienced subjects (tasters)</a:t>
            </a:r>
          </a:p>
          <a:p>
            <a:r>
              <a:rPr lang="en-US" dirty="0" smtClean="0"/>
              <a:t>Small panel size</a:t>
            </a:r>
          </a:p>
          <a:p>
            <a:r>
              <a:rPr lang="en-US" dirty="0" smtClean="0"/>
              <a:t>Screened for sensitivity</a:t>
            </a:r>
          </a:p>
          <a:p>
            <a:r>
              <a:rPr lang="en-US" dirty="0" smtClean="0"/>
              <a:t>Descriptors or classes are given</a:t>
            </a:r>
          </a:p>
          <a:p>
            <a:pPr lvl="1"/>
            <a:r>
              <a:rPr lang="en-US" dirty="0" smtClean="0"/>
              <a:t>Subjects rate on a scale</a:t>
            </a:r>
          </a:p>
          <a:p>
            <a:pPr lvl="1"/>
            <a:r>
              <a:rPr lang="en-US" dirty="0" smtClean="0"/>
              <a:t>Conducted individually without discussion</a:t>
            </a:r>
          </a:p>
          <a:p>
            <a:r>
              <a:rPr lang="en-US" dirty="0" smtClean="0"/>
              <a:t>Quantitative results considered only</a:t>
            </a:r>
          </a:p>
          <a:p>
            <a:r>
              <a:rPr lang="en-US" dirty="0" smtClean="0"/>
              <a:t>Replication of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6273" y="1858511"/>
            <a:ext cx="49876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Production staff, marketing team</a:t>
            </a:r>
          </a:p>
          <a:p>
            <a:endParaRPr lang="en-US" sz="800" dirty="0" smtClean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6-8 per tasting</a:t>
            </a:r>
          </a:p>
          <a:p>
            <a:endParaRPr lang="en-US" sz="1400" dirty="0" smtClean="0"/>
          </a:p>
          <a:p>
            <a:r>
              <a:rPr lang="en-US" sz="2200" dirty="0" smtClean="0">
                <a:solidFill>
                  <a:srgbClr val="C00000"/>
                </a:solidFill>
              </a:rPr>
              <a:t>Not taken into account</a:t>
            </a:r>
          </a:p>
          <a:p>
            <a:endParaRPr lang="en-US" sz="1200" dirty="0" smtClean="0"/>
          </a:p>
          <a:p>
            <a:r>
              <a:rPr lang="en-US" sz="2200" dirty="0" smtClean="0">
                <a:solidFill>
                  <a:schemeClr val="accent1"/>
                </a:solidFill>
              </a:rPr>
              <a:t>13 different sight, flavor, and aroma profiles given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smtClean="0">
                <a:solidFill>
                  <a:schemeClr val="accent1"/>
                </a:solidFill>
              </a:rPr>
              <a:t>Rated on a 9 point scale</a:t>
            </a:r>
          </a:p>
          <a:p>
            <a:endParaRPr lang="en-US" sz="1200" dirty="0" smtClean="0"/>
          </a:p>
          <a:p>
            <a:r>
              <a:rPr lang="en-US" sz="2200" dirty="0" smtClean="0">
                <a:solidFill>
                  <a:srgbClr val="C00000"/>
                </a:solidFill>
              </a:rPr>
              <a:t>Same brew not repeated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Brew tasted again after 30 and 60 days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Different combination of tasters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6273" y="1350818"/>
            <a:ext cx="386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Considered at 3 Taverns: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6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analysis at 3 Taverns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33" y="4639204"/>
            <a:ext cx="9025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variable scored on a scale of 1-9</a:t>
            </a:r>
          </a:p>
          <a:p>
            <a:pPr lvl="1"/>
            <a:r>
              <a:rPr lang="en-US" sz="2200" dirty="0" smtClean="0"/>
              <a:t>5 is ideal and is considered “true to style”</a:t>
            </a:r>
          </a:p>
          <a:p>
            <a:pPr lvl="1"/>
            <a:r>
              <a:rPr lang="en-US" sz="2200" dirty="0" smtClean="0"/>
              <a:t>&lt;5 means too little is perceived</a:t>
            </a:r>
          </a:p>
          <a:p>
            <a:pPr lvl="1"/>
            <a:r>
              <a:rPr lang="en-US" sz="2200" dirty="0" smtClean="0"/>
              <a:t>&gt;5 means too much is perceived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92" y="2080591"/>
            <a:ext cx="3187758" cy="4777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11748" cy="267864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13 descriptors or profiles</a:t>
            </a:r>
          </a:p>
          <a:p>
            <a:pPr lvl="1"/>
            <a:r>
              <a:rPr lang="en-US" sz="2200" dirty="0" smtClean="0"/>
              <a:t>Aroma: pine, citrus, tropical fruit (measured separately)</a:t>
            </a:r>
          </a:p>
          <a:p>
            <a:pPr lvl="1"/>
            <a:r>
              <a:rPr lang="en-US" sz="2200" dirty="0" smtClean="0"/>
              <a:t>Color</a:t>
            </a:r>
          </a:p>
          <a:p>
            <a:pPr lvl="1"/>
            <a:r>
              <a:rPr lang="en-US" sz="2200" dirty="0" smtClean="0"/>
              <a:t>Foam</a:t>
            </a:r>
          </a:p>
          <a:p>
            <a:pPr lvl="1"/>
            <a:r>
              <a:rPr lang="en-US" sz="2200" dirty="0" smtClean="0"/>
              <a:t>Clarity</a:t>
            </a:r>
          </a:p>
          <a:p>
            <a:pPr lvl="1"/>
            <a:r>
              <a:rPr lang="en-US" sz="2200" dirty="0" smtClean="0"/>
              <a:t>Mouthfeel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Carbonation</a:t>
            </a:r>
          </a:p>
          <a:p>
            <a:pPr lvl="1"/>
            <a:r>
              <a:rPr lang="en-US" sz="2200" dirty="0" smtClean="0"/>
              <a:t>Hops</a:t>
            </a:r>
          </a:p>
          <a:p>
            <a:pPr lvl="1"/>
            <a:r>
              <a:rPr lang="en-US" sz="2200" dirty="0" smtClean="0"/>
              <a:t>Sweetness</a:t>
            </a:r>
          </a:p>
          <a:p>
            <a:pPr lvl="1"/>
            <a:r>
              <a:rPr lang="en-US" sz="2200" dirty="0" smtClean="0"/>
              <a:t>Resin</a:t>
            </a:r>
          </a:p>
          <a:p>
            <a:pPr lvl="1"/>
            <a:r>
              <a:rPr lang="en-US" sz="2200" dirty="0" smtClean="0"/>
              <a:t>Alcohol</a:t>
            </a:r>
          </a:p>
          <a:p>
            <a:pPr lvl="1"/>
            <a:r>
              <a:rPr lang="en-US" sz="2200" dirty="0" smtClean="0"/>
              <a:t>Lingering bitterness</a:t>
            </a:r>
          </a:p>
        </p:txBody>
      </p:sp>
    </p:spTree>
    <p:extLst>
      <p:ext uri="{BB962C8B-B14F-4D97-AF65-F5344CB8AC3E}">
        <p14:creationId xmlns:p14="http://schemas.microsoft.com/office/powerpoint/2010/main" val="6271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goals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tasting panel results of multiple batches of one brew</a:t>
            </a:r>
          </a:p>
          <a:p>
            <a:pPr lvl="1"/>
            <a:r>
              <a:rPr lang="en-US" dirty="0" smtClean="0"/>
              <a:t>Combinations of different tasters rated the brews after 0, 30, &amp; 60 days</a:t>
            </a:r>
          </a:p>
          <a:p>
            <a:r>
              <a:rPr lang="en-US" dirty="0" smtClean="0"/>
              <a:t>Identify outlier batches</a:t>
            </a:r>
          </a:p>
          <a:p>
            <a:r>
              <a:rPr lang="en-US" dirty="0" smtClean="0"/>
              <a:t>Identify outlier profiles</a:t>
            </a:r>
          </a:p>
          <a:p>
            <a:r>
              <a:rPr lang="en-US" dirty="0" smtClean="0"/>
              <a:t>Identify outlier </a:t>
            </a:r>
            <a:r>
              <a:rPr lang="en-US" dirty="0" smtClean="0"/>
              <a:t>tasters</a:t>
            </a:r>
          </a:p>
          <a:p>
            <a:r>
              <a:rPr lang="en-US" dirty="0" smtClean="0"/>
              <a:t>Make recommendations for improved tasting panel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Problem</a:t>
            </a:r>
            <a:r>
              <a:rPr lang="en-US" sz="3600" dirty="0" smtClean="0"/>
              <a:t>: </a:t>
            </a:r>
            <a:r>
              <a:rPr lang="en-US" sz="3600" dirty="0"/>
              <a:t>P</a:t>
            </a:r>
            <a:r>
              <a:rPr lang="en-US" sz="3600" dirty="0" smtClean="0"/>
              <a:t>lots of averages of each profile after 0, 30, &amp; 60 days are not meaningful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1690688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6743700" y="2271713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 noticeable change over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Not useful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27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Solution</a:t>
            </a:r>
            <a:r>
              <a:rPr lang="en-US" dirty="0" smtClean="0"/>
              <a:t>: 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Pairwise correlations are made to quantify relationships</a:t>
            </a:r>
          </a:p>
          <a:p>
            <a:r>
              <a:rPr lang="en-US" dirty="0" smtClean="0"/>
              <a:t>Multivariate analysis </a:t>
            </a:r>
            <a:r>
              <a:rPr lang="mr-IN" dirty="0" smtClean="0"/>
              <a:t>–</a:t>
            </a:r>
            <a:r>
              <a:rPr lang="en-US" dirty="0" smtClean="0"/>
              <a:t> 13 dimensions for this project (# profiles)</a:t>
            </a:r>
          </a:p>
          <a:p>
            <a:r>
              <a:rPr lang="en-US" dirty="0" smtClean="0"/>
              <a:t>Reduces dimensions to 2 or 3</a:t>
            </a:r>
          </a:p>
          <a:p>
            <a:pPr lvl="1"/>
            <a:r>
              <a:rPr lang="en-US" dirty="0" smtClean="0"/>
              <a:t>Variances are plotted on 2 or 3 axes </a:t>
            </a:r>
          </a:p>
          <a:p>
            <a:pPr lvl="1"/>
            <a:r>
              <a:rPr lang="en-US" dirty="0" smtClean="0"/>
              <a:t>Clustering indicates related samples</a:t>
            </a:r>
          </a:p>
          <a:p>
            <a:r>
              <a:rPr lang="en-US" dirty="0" smtClean="0"/>
              <a:t>Powerful visual representation of data with multiple variables</a:t>
            </a:r>
          </a:p>
          <a:p>
            <a:pPr lvl="1"/>
            <a:r>
              <a:rPr lang="en-US" dirty="0" smtClean="0"/>
              <a:t>Outliers </a:t>
            </a:r>
            <a:r>
              <a:rPr lang="en-US" dirty="0" smtClean="0"/>
              <a:t>can be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MATLAB’s </a:t>
            </a:r>
            <a:r>
              <a:rPr lang="en-US" i="1" dirty="0" err="1" smtClean="0"/>
              <a:t>pca</a:t>
            </a:r>
            <a:r>
              <a:rPr lang="en-US" i="1" dirty="0" smtClean="0"/>
              <a:t>()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30" y="2823506"/>
            <a:ext cx="5643218" cy="2460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943" y="1893720"/>
            <a:ext cx="156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</a:t>
            </a:r>
            <a:r>
              <a:rPr lang="en-US" i="1" dirty="0" smtClean="0"/>
              <a:t>m </a:t>
            </a:r>
            <a:r>
              <a:rPr lang="en-US" dirty="0" smtClean="0"/>
              <a:t>x</a:t>
            </a:r>
            <a:r>
              <a:rPr lang="en-US" i="1" dirty="0" smtClean="0"/>
              <a:t> n </a:t>
            </a:r>
            <a:r>
              <a:rPr lang="en-US" smtClean="0"/>
              <a:t>data matrix, </a:t>
            </a:r>
            <a:r>
              <a:rPr lang="en-US" i="1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4304" y="1886923"/>
            <a:ext cx="164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Generate eigenvector coefficients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784" y="1892037"/>
            <a:ext cx="143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Generate scores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304" y="6268278"/>
            <a:ext cx="53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Rollins et al.,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1944" y="1514702"/>
            <a:ext cx="43334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coeff</a:t>
            </a:r>
            <a:r>
              <a:rPr lang="en-US" sz="2000" dirty="0" smtClean="0"/>
              <a:t> score latent </a:t>
            </a:r>
            <a:r>
              <a:rPr lang="en-US" sz="2000" dirty="0" err="1" smtClean="0"/>
              <a:t>tsquared</a:t>
            </a:r>
            <a:r>
              <a:rPr lang="en-US" sz="2000" dirty="0" smtClean="0"/>
              <a:t>] = </a:t>
            </a:r>
            <a:r>
              <a:rPr lang="en-US" sz="2000" dirty="0" err="1" smtClean="0"/>
              <a:t>pca</a:t>
            </a:r>
            <a:r>
              <a:rPr lang="en-US" sz="2000" dirty="0" smtClean="0"/>
              <a:t>(X)</a:t>
            </a:r>
          </a:p>
          <a:p>
            <a:endParaRPr lang="en-US" dirty="0"/>
          </a:p>
          <a:p>
            <a:r>
              <a:rPr lang="en-US" b="1" dirty="0" smtClean="0"/>
              <a:t>X</a:t>
            </a:r>
            <a:r>
              <a:rPr lang="en-US" dirty="0" smtClean="0"/>
              <a:t>: an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matrix, where m are observations and n are variables</a:t>
            </a:r>
          </a:p>
          <a:p>
            <a:endParaRPr lang="en-US" dirty="0"/>
          </a:p>
          <a:p>
            <a:r>
              <a:rPr lang="en-US" b="1" dirty="0" err="1" smtClean="0"/>
              <a:t>Coeff</a:t>
            </a:r>
            <a:r>
              <a:rPr lang="en-US" dirty="0" smtClean="0"/>
              <a:t>: loadings or principal component (PC) coefficients. Give magnitude and direction for eigenvectors in “p” space</a:t>
            </a:r>
          </a:p>
          <a:p>
            <a:endParaRPr lang="en-US" dirty="0"/>
          </a:p>
          <a:p>
            <a:r>
              <a:rPr lang="en-US" b="1" dirty="0" smtClean="0"/>
              <a:t>Score</a:t>
            </a:r>
            <a:r>
              <a:rPr lang="en-US" dirty="0" smtClean="0"/>
              <a:t>: values of PC for observations. Represent coordinates of original data in PC space</a:t>
            </a:r>
          </a:p>
          <a:p>
            <a:endParaRPr lang="en-US" dirty="0"/>
          </a:p>
          <a:p>
            <a:r>
              <a:rPr lang="en-US" b="1" dirty="0" smtClean="0"/>
              <a:t>Latent</a:t>
            </a:r>
            <a:r>
              <a:rPr lang="en-US" dirty="0" smtClean="0"/>
              <a:t>: the eigenvalues </a:t>
            </a:r>
            <a:r>
              <a:rPr lang="mr-IN" dirty="0" smtClean="0"/>
              <a:t>–</a:t>
            </a:r>
            <a:r>
              <a:rPr lang="en-US" dirty="0" smtClean="0"/>
              <a:t> gives variance of each eigenvector.</a:t>
            </a:r>
          </a:p>
          <a:p>
            <a:endParaRPr lang="en-US" dirty="0"/>
          </a:p>
          <a:p>
            <a:r>
              <a:rPr lang="en-US" b="1" dirty="0" err="1" smtClean="0"/>
              <a:t>Tsquared</a:t>
            </a:r>
            <a:r>
              <a:rPr lang="en-US" dirty="0" smtClean="0"/>
              <a:t>: </a:t>
            </a:r>
            <a:r>
              <a:rPr lang="en-US" dirty="0" err="1" smtClean="0"/>
              <a:t>Hotelling</a:t>
            </a:r>
            <a:r>
              <a:rPr lang="en-US" dirty="0" smtClean="0"/>
              <a:t> t-squared statistic. Gives distance of observation to center of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Issue</a:t>
            </a:r>
            <a:r>
              <a:rPr lang="en-US" dirty="0" smtClean="0"/>
              <a:t>: PCA is sensitive to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PCA centers data but does not scale</a:t>
            </a:r>
          </a:p>
          <a:p>
            <a:r>
              <a:rPr lang="en-US" dirty="0" smtClean="0"/>
              <a:t>PCA is best when:</a:t>
            </a:r>
          </a:p>
          <a:p>
            <a:pPr lvl="1"/>
            <a:r>
              <a:rPr lang="en-US" dirty="0" smtClean="0"/>
              <a:t>data is scaled</a:t>
            </a:r>
          </a:p>
          <a:p>
            <a:pPr lvl="1"/>
            <a:r>
              <a:rPr lang="en-US" dirty="0" smtClean="0"/>
              <a:t>variables follow normal distribution</a:t>
            </a:r>
          </a:p>
          <a:p>
            <a:r>
              <a:rPr lang="en-US" dirty="0" smtClean="0"/>
              <a:t>To visualize data and gain insight, normal distribution of individual variables is not required</a:t>
            </a:r>
          </a:p>
          <a:p>
            <a:r>
              <a:rPr lang="en-US" dirty="0" smtClean="0"/>
              <a:t>For hypothesis testing, normality is required</a:t>
            </a:r>
          </a:p>
          <a:p>
            <a:r>
              <a:rPr lang="en-US" u="sng" dirty="0" smtClean="0"/>
              <a:t>Fix</a:t>
            </a:r>
            <a:r>
              <a:rPr lang="en-US" dirty="0" smtClean="0"/>
              <a:t>: use </a:t>
            </a:r>
            <a:r>
              <a:rPr lang="en-US" dirty="0" err="1" smtClean="0"/>
              <a:t>zscore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Centers data about zero</a:t>
            </a:r>
          </a:p>
          <a:p>
            <a:pPr lvl="1"/>
            <a:r>
              <a:rPr lang="en-US" dirty="0" smtClean="0"/>
              <a:t>Scales so that the standard deviation is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685</Words>
  <Application>Microsoft Macintosh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Mangal</vt:lpstr>
      <vt:lpstr>Arial</vt:lpstr>
      <vt:lpstr>Office Theme</vt:lpstr>
      <vt:lpstr>Quality Control at a Local Brewery</vt:lpstr>
      <vt:lpstr>Sensory Evaluation</vt:lpstr>
      <vt:lpstr>Components to QDA</vt:lpstr>
      <vt:lpstr>Sensory analysis at 3 Taverns</vt:lpstr>
      <vt:lpstr>Focus and goals of study</vt:lpstr>
      <vt:lpstr>Problem: Plots of averages of each profile after 0, 30, &amp; 60 days are not meaningful</vt:lpstr>
      <vt:lpstr>Solution: Principal Component Analysis</vt:lpstr>
      <vt:lpstr>MATLAB’s pca() function</vt:lpstr>
      <vt:lpstr>Issue: PCA is sensitive to outliers</vt:lpstr>
      <vt:lpstr>PCA of Descriptors after 0 days</vt:lpstr>
      <vt:lpstr>PCA of Descriptors after 0, 30, and 60 days</vt:lpstr>
      <vt:lpstr>PCA of Batches – spread of batches over time</vt:lpstr>
      <vt:lpstr>Distance Matrix – pdist()</vt:lpstr>
      <vt:lpstr>PowerPoint Presentation</vt:lpstr>
      <vt:lpstr>Next Steps</vt:lpstr>
      <vt:lpstr>Questions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at a Local Brewery</dc:title>
  <dc:creator>Anthony D Boever</dc:creator>
  <cp:lastModifiedBy>Anthony D Boever</cp:lastModifiedBy>
  <cp:revision>36</cp:revision>
  <dcterms:created xsi:type="dcterms:W3CDTF">2017-04-16T16:15:56Z</dcterms:created>
  <dcterms:modified xsi:type="dcterms:W3CDTF">2017-04-18T17:00:31Z</dcterms:modified>
</cp:coreProperties>
</file>